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07ABB5-9CAE-8FFE-D31A-02D6DE545BB4}" v="54" dt="2025-12-01T19:50:03.984"/>
    <p1510:client id="{91FF070D-CAA7-CFA2-1AD6-D9AF21B30A91}" v="4" dt="2025-12-01T15:31:53.369"/>
    <p1510:client id="{C6E22BB8-6035-BC4E-BC1A-A574C0E7A8E9}" v="933" dt="2025-12-01T19:48:07.8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3824"/>
        <p:guide pos="10368"/>
      </p:guideLst>
    </p:cSldViewPr>
  </p:slide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55350D-E3AF-5745-9E25-56A01857EE6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E17A0717-3C0F-D242-9AC4-833201ECDD4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0131752E-57F6-3441-AF30-185F58A22F15}" type="datetime1">
              <a:rPr lang="en-US" altLang="en-US"/>
              <a:pPr>
                <a:defRPr/>
              </a:pPr>
              <a:t>12/3/2025</a:t>
            </a:fld>
            <a:endParaRPr lang="en-US" altLang="en-US"/>
          </a:p>
        </p:txBody>
      </p:sp>
      <p:sp>
        <p:nvSpPr>
          <p:cNvPr id="4" name="Slide Image Placeholder 3">
            <a:extLst>
              <a:ext uri="{FF2B5EF4-FFF2-40B4-BE49-F238E27FC236}">
                <a16:creationId xmlns:a16="http://schemas.microsoft.com/office/drawing/2014/main" id="{3B873452-A796-684A-B348-A17232BE1A33}"/>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63C9C6A-155D-7A40-BC31-A16B810E4CF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EA59F58-71DA-DB4A-A89B-3A1AC628FCF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3B9D74E1-08E5-7644-BD47-5794F61804E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8ADEE23-1CD7-C54F-B64C-4B7CE91841E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8E0E70E5-2050-9A3D-11BC-00E117A029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FD2592F-C31D-55B5-7F02-32CAFD284B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D015EDD1-474A-74B0-D0EB-CCBF2175E0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8FD0A6C-A129-D54C-B130-38619C8550E7}"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125E911-3D62-624D-C8EA-10C91F5BC73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172AB44-40BF-63F4-22DC-FBC5124FE3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27BF234-5FB3-71E9-1511-4CBE40342B5C}"/>
              </a:ext>
            </a:extLst>
          </p:cNvPr>
          <p:cNvSpPr>
            <a:spLocks noGrp="1" noChangeArrowheads="1"/>
          </p:cNvSpPr>
          <p:nvPr>
            <p:ph type="sldNum" sz="quarter" idx="12"/>
          </p:nvPr>
        </p:nvSpPr>
        <p:spPr>
          <a:ln/>
        </p:spPr>
        <p:txBody>
          <a:bodyPr/>
          <a:lstStyle>
            <a:lvl1pPr>
              <a:defRPr/>
            </a:lvl1pPr>
          </a:lstStyle>
          <a:p>
            <a:fld id="{CC0F777B-7DD6-6640-B052-1439B367D02B}" type="slidenum">
              <a:rPr lang="en-US" altLang="en-US"/>
              <a:pPr/>
              <a:t>‹#›</a:t>
            </a:fld>
            <a:endParaRPr lang="en-US" altLang="en-US"/>
          </a:p>
        </p:txBody>
      </p:sp>
    </p:spTree>
    <p:extLst>
      <p:ext uri="{BB962C8B-B14F-4D97-AF65-F5344CB8AC3E}">
        <p14:creationId xmlns:p14="http://schemas.microsoft.com/office/powerpoint/2010/main" val="26117404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177D0CD-8D6D-7C97-9470-82857A8EAC3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49B770B-7852-AD1A-A447-9A3B928189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6E01A6C-1D09-02F5-4BD0-75466D787E44}"/>
              </a:ext>
            </a:extLst>
          </p:cNvPr>
          <p:cNvSpPr>
            <a:spLocks noGrp="1" noChangeArrowheads="1"/>
          </p:cNvSpPr>
          <p:nvPr>
            <p:ph type="sldNum" sz="quarter" idx="12"/>
          </p:nvPr>
        </p:nvSpPr>
        <p:spPr>
          <a:ln/>
        </p:spPr>
        <p:txBody>
          <a:bodyPr/>
          <a:lstStyle>
            <a:lvl1pPr>
              <a:defRPr/>
            </a:lvl1pPr>
          </a:lstStyle>
          <a:p>
            <a:fld id="{ADA3F038-0126-A941-AAB0-6218DDF0D021}" type="slidenum">
              <a:rPr lang="en-US" altLang="en-US"/>
              <a:pPr/>
              <a:t>‹#›</a:t>
            </a:fld>
            <a:endParaRPr lang="en-US" altLang="en-US"/>
          </a:p>
        </p:txBody>
      </p:sp>
    </p:spTree>
    <p:extLst>
      <p:ext uri="{BB962C8B-B14F-4D97-AF65-F5344CB8AC3E}">
        <p14:creationId xmlns:p14="http://schemas.microsoft.com/office/powerpoint/2010/main" val="2659356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93A6D6C-B77C-6977-10AB-771A3BF186D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EF28041-A138-9755-D595-A4105937C6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277F069-DF19-3B78-009C-6B1A316F0451}"/>
              </a:ext>
            </a:extLst>
          </p:cNvPr>
          <p:cNvSpPr>
            <a:spLocks noGrp="1" noChangeArrowheads="1"/>
          </p:cNvSpPr>
          <p:nvPr>
            <p:ph type="sldNum" sz="quarter" idx="12"/>
          </p:nvPr>
        </p:nvSpPr>
        <p:spPr>
          <a:ln/>
        </p:spPr>
        <p:txBody>
          <a:bodyPr/>
          <a:lstStyle>
            <a:lvl1pPr>
              <a:defRPr/>
            </a:lvl1pPr>
          </a:lstStyle>
          <a:p>
            <a:fld id="{2C26594E-1646-AE46-A75C-1C0110C071A3}" type="slidenum">
              <a:rPr lang="en-US" altLang="en-US"/>
              <a:pPr/>
              <a:t>‹#›</a:t>
            </a:fld>
            <a:endParaRPr lang="en-US" altLang="en-US"/>
          </a:p>
        </p:txBody>
      </p:sp>
    </p:spTree>
    <p:extLst>
      <p:ext uri="{BB962C8B-B14F-4D97-AF65-F5344CB8AC3E}">
        <p14:creationId xmlns:p14="http://schemas.microsoft.com/office/powerpoint/2010/main" val="978919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D31AA51-5C48-2AAB-CBC7-16D94E512B5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9BAB335-0E19-50C6-CA92-D846CB8575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F2F206A-5DD5-2B2C-5D4B-3E912EADD8C6}"/>
              </a:ext>
            </a:extLst>
          </p:cNvPr>
          <p:cNvSpPr>
            <a:spLocks noGrp="1" noChangeArrowheads="1"/>
          </p:cNvSpPr>
          <p:nvPr>
            <p:ph type="sldNum" sz="quarter" idx="12"/>
          </p:nvPr>
        </p:nvSpPr>
        <p:spPr>
          <a:ln/>
        </p:spPr>
        <p:txBody>
          <a:bodyPr/>
          <a:lstStyle>
            <a:lvl1pPr>
              <a:defRPr/>
            </a:lvl1pPr>
          </a:lstStyle>
          <a:p>
            <a:fld id="{0F895F7D-1DB9-CB49-A5AC-2F4D4D3C9707}" type="slidenum">
              <a:rPr lang="en-US" altLang="en-US"/>
              <a:pPr/>
              <a:t>‹#›</a:t>
            </a:fld>
            <a:endParaRPr lang="en-US" altLang="en-US"/>
          </a:p>
        </p:txBody>
      </p:sp>
    </p:spTree>
    <p:extLst>
      <p:ext uri="{BB962C8B-B14F-4D97-AF65-F5344CB8AC3E}">
        <p14:creationId xmlns:p14="http://schemas.microsoft.com/office/powerpoint/2010/main" val="52112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76FD1320-F14E-F191-75ED-6338FAA53D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FDAD0CF4-0C58-473A-3D56-B2BD9AB544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38A6A94-93CE-0E98-A7CE-FA5ED96FEFF1}"/>
              </a:ext>
            </a:extLst>
          </p:cNvPr>
          <p:cNvSpPr>
            <a:spLocks noGrp="1" noChangeArrowheads="1"/>
          </p:cNvSpPr>
          <p:nvPr>
            <p:ph type="sldNum" sz="quarter" idx="12"/>
          </p:nvPr>
        </p:nvSpPr>
        <p:spPr>
          <a:ln/>
        </p:spPr>
        <p:txBody>
          <a:bodyPr/>
          <a:lstStyle>
            <a:lvl1pPr>
              <a:defRPr/>
            </a:lvl1pPr>
          </a:lstStyle>
          <a:p>
            <a:fld id="{6A640DB9-BE7C-CD4A-A98D-CFD3133DF249}" type="slidenum">
              <a:rPr lang="en-US" altLang="en-US"/>
              <a:pPr/>
              <a:t>‹#›</a:t>
            </a:fld>
            <a:endParaRPr lang="en-US" altLang="en-US"/>
          </a:p>
        </p:txBody>
      </p:sp>
    </p:spTree>
    <p:extLst>
      <p:ext uri="{BB962C8B-B14F-4D97-AF65-F5344CB8AC3E}">
        <p14:creationId xmlns:p14="http://schemas.microsoft.com/office/powerpoint/2010/main" val="1017439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969A0E1-7583-23C0-200E-6232DB81A35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3A65794A-8FBB-D395-31A2-68D0EFCE8A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903FBD2-CBE9-E3D9-DC6E-6C086827E3A3}"/>
              </a:ext>
            </a:extLst>
          </p:cNvPr>
          <p:cNvSpPr>
            <a:spLocks noGrp="1" noChangeArrowheads="1"/>
          </p:cNvSpPr>
          <p:nvPr>
            <p:ph type="sldNum" sz="quarter" idx="12"/>
          </p:nvPr>
        </p:nvSpPr>
        <p:spPr>
          <a:ln/>
        </p:spPr>
        <p:txBody>
          <a:bodyPr/>
          <a:lstStyle>
            <a:lvl1pPr>
              <a:defRPr/>
            </a:lvl1pPr>
          </a:lstStyle>
          <a:p>
            <a:fld id="{D1967747-8BEC-3E41-969B-89624F835A6F}" type="slidenum">
              <a:rPr lang="en-US" altLang="en-US"/>
              <a:pPr/>
              <a:t>‹#›</a:t>
            </a:fld>
            <a:endParaRPr lang="en-US" altLang="en-US"/>
          </a:p>
        </p:txBody>
      </p:sp>
    </p:spTree>
    <p:extLst>
      <p:ext uri="{BB962C8B-B14F-4D97-AF65-F5344CB8AC3E}">
        <p14:creationId xmlns:p14="http://schemas.microsoft.com/office/powerpoint/2010/main" val="820940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E3128C31-501A-BA1F-0C89-419DE7F1956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E4BDEC8C-5BBF-4BA7-0A44-436AC856F1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B5526379-C39F-62E1-4566-1C94F666B5F2}"/>
              </a:ext>
            </a:extLst>
          </p:cNvPr>
          <p:cNvSpPr>
            <a:spLocks noGrp="1" noChangeArrowheads="1"/>
          </p:cNvSpPr>
          <p:nvPr>
            <p:ph type="sldNum" sz="quarter" idx="12"/>
          </p:nvPr>
        </p:nvSpPr>
        <p:spPr>
          <a:ln/>
        </p:spPr>
        <p:txBody>
          <a:bodyPr/>
          <a:lstStyle>
            <a:lvl1pPr>
              <a:defRPr/>
            </a:lvl1pPr>
          </a:lstStyle>
          <a:p>
            <a:fld id="{D2D0AAE0-9287-5045-9F02-BBE476033CAE}" type="slidenum">
              <a:rPr lang="en-US" altLang="en-US"/>
              <a:pPr/>
              <a:t>‹#›</a:t>
            </a:fld>
            <a:endParaRPr lang="en-US" altLang="en-US"/>
          </a:p>
        </p:txBody>
      </p:sp>
    </p:spTree>
    <p:extLst>
      <p:ext uri="{BB962C8B-B14F-4D97-AF65-F5344CB8AC3E}">
        <p14:creationId xmlns:p14="http://schemas.microsoft.com/office/powerpoint/2010/main" val="3950855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932843C2-0981-57D2-6E77-50766060C32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151E5827-871C-F2CE-7E78-81FB3964010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980AB84-8FDF-5BC3-7ECB-B6D2AD81A958}"/>
              </a:ext>
            </a:extLst>
          </p:cNvPr>
          <p:cNvSpPr>
            <a:spLocks noGrp="1" noChangeArrowheads="1"/>
          </p:cNvSpPr>
          <p:nvPr>
            <p:ph type="sldNum" sz="quarter" idx="12"/>
          </p:nvPr>
        </p:nvSpPr>
        <p:spPr>
          <a:ln/>
        </p:spPr>
        <p:txBody>
          <a:bodyPr/>
          <a:lstStyle>
            <a:lvl1pPr>
              <a:defRPr/>
            </a:lvl1pPr>
          </a:lstStyle>
          <a:p>
            <a:fld id="{F644A79C-6580-394F-BC64-340011A986CD}" type="slidenum">
              <a:rPr lang="en-US" altLang="en-US"/>
              <a:pPr/>
              <a:t>‹#›</a:t>
            </a:fld>
            <a:endParaRPr lang="en-US" altLang="en-US"/>
          </a:p>
        </p:txBody>
      </p:sp>
    </p:spTree>
    <p:extLst>
      <p:ext uri="{BB962C8B-B14F-4D97-AF65-F5344CB8AC3E}">
        <p14:creationId xmlns:p14="http://schemas.microsoft.com/office/powerpoint/2010/main" val="3824917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36E8C81-EB55-F11B-7BE5-F60549EA761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40FB1BB-98B4-9E49-ED00-2B9C082F92A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09545E5E-47AB-FC70-C405-EBDBBD7F0A48}"/>
              </a:ext>
            </a:extLst>
          </p:cNvPr>
          <p:cNvSpPr>
            <a:spLocks noGrp="1" noChangeArrowheads="1"/>
          </p:cNvSpPr>
          <p:nvPr>
            <p:ph type="sldNum" sz="quarter" idx="12"/>
          </p:nvPr>
        </p:nvSpPr>
        <p:spPr>
          <a:ln/>
        </p:spPr>
        <p:txBody>
          <a:bodyPr/>
          <a:lstStyle>
            <a:lvl1pPr>
              <a:defRPr/>
            </a:lvl1pPr>
          </a:lstStyle>
          <a:p>
            <a:fld id="{B73F73A2-2944-B64B-BC51-20C5EF23406D}" type="slidenum">
              <a:rPr lang="en-US" altLang="en-US"/>
              <a:pPr/>
              <a:t>‹#›</a:t>
            </a:fld>
            <a:endParaRPr lang="en-US" altLang="en-US"/>
          </a:p>
        </p:txBody>
      </p:sp>
    </p:spTree>
    <p:extLst>
      <p:ext uri="{BB962C8B-B14F-4D97-AF65-F5344CB8AC3E}">
        <p14:creationId xmlns:p14="http://schemas.microsoft.com/office/powerpoint/2010/main" val="3241687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25F1B8D-172A-85D4-0966-1233DC044AC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E773B6F3-19D0-2A12-18A1-BD338B8BEA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A0BE0B71-E656-AAF7-03B8-33EDD25538D6}"/>
              </a:ext>
            </a:extLst>
          </p:cNvPr>
          <p:cNvSpPr>
            <a:spLocks noGrp="1" noChangeArrowheads="1"/>
          </p:cNvSpPr>
          <p:nvPr>
            <p:ph type="sldNum" sz="quarter" idx="12"/>
          </p:nvPr>
        </p:nvSpPr>
        <p:spPr>
          <a:ln/>
        </p:spPr>
        <p:txBody>
          <a:bodyPr/>
          <a:lstStyle>
            <a:lvl1pPr>
              <a:defRPr/>
            </a:lvl1pPr>
          </a:lstStyle>
          <a:p>
            <a:fld id="{C8480AFF-81B6-2B4F-B971-8A22BCBB9383}" type="slidenum">
              <a:rPr lang="en-US" altLang="en-US"/>
              <a:pPr/>
              <a:t>‹#›</a:t>
            </a:fld>
            <a:endParaRPr lang="en-US" altLang="en-US"/>
          </a:p>
        </p:txBody>
      </p:sp>
    </p:spTree>
    <p:extLst>
      <p:ext uri="{BB962C8B-B14F-4D97-AF65-F5344CB8AC3E}">
        <p14:creationId xmlns:p14="http://schemas.microsoft.com/office/powerpoint/2010/main" val="3627295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192EA13-7627-68CC-9CFF-EE894518B68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8436FAA-F9ED-6F2E-F3F7-FEB275F405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089293E-2793-4EA3-4B84-4C24A053AA8C}"/>
              </a:ext>
            </a:extLst>
          </p:cNvPr>
          <p:cNvSpPr>
            <a:spLocks noGrp="1" noChangeArrowheads="1"/>
          </p:cNvSpPr>
          <p:nvPr>
            <p:ph type="sldNum" sz="quarter" idx="12"/>
          </p:nvPr>
        </p:nvSpPr>
        <p:spPr>
          <a:ln/>
        </p:spPr>
        <p:txBody>
          <a:bodyPr/>
          <a:lstStyle>
            <a:lvl1pPr>
              <a:defRPr/>
            </a:lvl1pPr>
          </a:lstStyle>
          <a:p>
            <a:fld id="{890CC3BE-A2FB-4447-B30A-26C595ACB6B9}" type="slidenum">
              <a:rPr lang="en-US" altLang="en-US"/>
              <a:pPr/>
              <a:t>‹#›</a:t>
            </a:fld>
            <a:endParaRPr lang="en-US" altLang="en-US"/>
          </a:p>
        </p:txBody>
      </p:sp>
    </p:spTree>
    <p:extLst>
      <p:ext uri="{BB962C8B-B14F-4D97-AF65-F5344CB8AC3E}">
        <p14:creationId xmlns:p14="http://schemas.microsoft.com/office/powerpoint/2010/main" val="4155933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19D6B7E-5CD9-DD3D-41C2-7DEB3054765F}"/>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08EC7F90-AE93-9198-05BC-894714AC9B73}"/>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23DAB651-E8EA-3347-8CBE-59EDB9518B7F}"/>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3EF9A5F9-E8EC-D543-9C24-AF155FFF3E60}"/>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FD9F1BD0-1536-8E47-9F7A-4DC5977273D2}"/>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CE4F70B0-30A4-FF48-9172-EEA4FD0AB4B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2">
            <a:extLst>
              <a:ext uri="{FF2B5EF4-FFF2-40B4-BE49-F238E27FC236}">
                <a16:creationId xmlns:a16="http://schemas.microsoft.com/office/drawing/2014/main" id="{C0D4ECB2-2540-EB02-ABFC-B4FFB099402E}"/>
              </a:ext>
            </a:extLst>
          </p:cNvPr>
          <p:cNvSpPr txBox="1">
            <a:spLocks noChangeArrowheads="1"/>
          </p:cNvSpPr>
          <p:nvPr/>
        </p:nvSpPr>
        <p:spPr bwMode="auto">
          <a:xfrm>
            <a:off x="6561138" y="2738438"/>
            <a:ext cx="19346862" cy="222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6000" b="1">
                <a:solidFill>
                  <a:srgbClr val="081E3F"/>
                </a:solidFill>
              </a:rPr>
              <a:t>Household Hub</a:t>
            </a:r>
            <a:r>
              <a:rPr lang="en-US" altLang="en-US" sz="800" b="1">
                <a:solidFill>
                  <a:srgbClr val="081E3F"/>
                </a:solidFill>
              </a:rPr>
              <a:t>    </a:t>
            </a:r>
          </a:p>
          <a:p>
            <a:pPr algn="ctr" eaLnBrk="1" hangingPunct="1">
              <a:spcBef>
                <a:spcPct val="0"/>
              </a:spcBef>
              <a:buFontTx/>
              <a:buNone/>
            </a:pPr>
            <a:endParaRPr lang="en-US" altLang="en-US" sz="800" b="1">
              <a:solidFill>
                <a:srgbClr val="081E3F"/>
              </a:solidFill>
            </a:endParaRPr>
          </a:p>
          <a:p>
            <a:pPr algn="ctr" eaLnBrk="1" hangingPunct="1">
              <a:spcBef>
                <a:spcPct val="0"/>
              </a:spcBef>
              <a:buFontTx/>
              <a:buNone/>
            </a:pPr>
            <a:r>
              <a:rPr lang="en-US" altLang="en-US" sz="3500" b="1">
                <a:solidFill>
                  <a:srgbClr val="081E3F"/>
                </a:solidFill>
              </a:rPr>
              <a:t>Students: </a:t>
            </a:r>
            <a:r>
              <a:rPr lang="en-US" altLang="en-US" sz="3500">
                <a:solidFill>
                  <a:srgbClr val="081E3F"/>
                </a:solidFill>
              </a:rPr>
              <a:t>Bianca Recendiz, Brian Garcia, Carlos Escobar, Monica </a:t>
            </a:r>
            <a:r>
              <a:rPr lang="en-US" altLang="en-US" sz="3500" err="1">
                <a:solidFill>
                  <a:srgbClr val="081E3F"/>
                </a:solidFill>
              </a:rPr>
              <a:t>Burbano</a:t>
            </a:r>
            <a:r>
              <a:rPr lang="en-US" altLang="en-US" sz="3500">
                <a:solidFill>
                  <a:srgbClr val="081E3F"/>
                </a:solidFill>
              </a:rPr>
              <a:t>, Lesly Recendiz</a:t>
            </a:r>
            <a:r>
              <a:rPr lang="en-US" altLang="en-US" sz="3500" b="1">
                <a:solidFill>
                  <a:srgbClr val="081E3F"/>
                </a:solidFill>
              </a:rPr>
              <a:t> </a:t>
            </a:r>
            <a:endParaRPr lang="en-US" altLang="ja-JP" sz="3500">
              <a:solidFill>
                <a:srgbClr val="3333CC"/>
              </a:solidFill>
            </a:endParaRPr>
          </a:p>
          <a:p>
            <a:pPr algn="ctr" eaLnBrk="1" hangingPunct="1">
              <a:spcBef>
                <a:spcPct val="0"/>
              </a:spcBef>
              <a:buFontTx/>
              <a:buNone/>
            </a:pPr>
            <a:r>
              <a:rPr lang="en-US" altLang="en-US" sz="3500" b="1">
                <a:solidFill>
                  <a:srgbClr val="081E3F"/>
                </a:solidFill>
              </a:rPr>
              <a:t>Instructor:</a:t>
            </a:r>
            <a:r>
              <a:rPr lang="en-US" altLang="en-US" sz="3500" b="1" i="1">
                <a:solidFill>
                  <a:srgbClr val="081E3F"/>
                </a:solidFill>
              </a:rPr>
              <a:t> </a:t>
            </a:r>
            <a:r>
              <a:rPr lang="en-US" altLang="en-US" sz="3500" i="1">
                <a:solidFill>
                  <a:srgbClr val="081E3F"/>
                </a:solidFill>
              </a:rPr>
              <a:t>Dr. Masoud </a:t>
            </a:r>
            <a:r>
              <a:rPr lang="en-US" altLang="en-US" sz="3500" i="1" err="1">
                <a:solidFill>
                  <a:srgbClr val="081E3F"/>
                </a:solidFill>
              </a:rPr>
              <a:t>Sadjadi</a:t>
            </a:r>
            <a:r>
              <a:rPr lang="en-US" altLang="ja-JP" sz="3500">
                <a:solidFill>
                  <a:srgbClr val="081E3F"/>
                </a:solidFill>
              </a:rPr>
              <a:t>,</a:t>
            </a:r>
            <a:r>
              <a:rPr lang="en-US" altLang="ja-JP" sz="3500" i="1">
                <a:solidFill>
                  <a:srgbClr val="081E3F"/>
                </a:solidFill>
              </a:rPr>
              <a:t> </a:t>
            </a:r>
            <a:r>
              <a:rPr lang="en-US" altLang="en-US" sz="3500">
                <a:solidFill>
                  <a:srgbClr val="081E3F"/>
                </a:solidFill>
              </a:rPr>
              <a:t>Florida International University</a:t>
            </a:r>
          </a:p>
        </p:txBody>
      </p:sp>
      <p:sp>
        <p:nvSpPr>
          <p:cNvPr id="14339" name="Rectangle 18">
            <a:extLst>
              <a:ext uri="{FF2B5EF4-FFF2-40B4-BE49-F238E27FC236}">
                <a16:creationId xmlns:a16="http://schemas.microsoft.com/office/drawing/2014/main" id="{6D73849E-CB22-9091-82CC-A24ED66ADB65}"/>
              </a:ext>
            </a:extLst>
          </p:cNvPr>
          <p:cNvSpPr>
            <a:spLocks noChangeArrowheads="1"/>
          </p:cNvSpPr>
          <p:nvPr/>
        </p:nvSpPr>
        <p:spPr bwMode="auto">
          <a:xfrm>
            <a:off x="914400" y="5486400"/>
            <a:ext cx="31089600" cy="373380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8400"/>
          </a:p>
        </p:txBody>
      </p:sp>
      <p:sp>
        <p:nvSpPr>
          <p:cNvPr id="14340" name="Text Box 19">
            <a:extLst>
              <a:ext uri="{FF2B5EF4-FFF2-40B4-BE49-F238E27FC236}">
                <a16:creationId xmlns:a16="http://schemas.microsoft.com/office/drawing/2014/main" id="{15D80C17-CF3C-F76F-503B-C990BB12F9E7}"/>
              </a:ext>
            </a:extLst>
          </p:cNvPr>
          <p:cNvSpPr txBox="1">
            <a:spLocks noChangeArrowheads="1"/>
          </p:cNvSpPr>
          <p:nvPr/>
        </p:nvSpPr>
        <p:spPr bwMode="auto">
          <a:xfrm>
            <a:off x="3429000" y="6261789"/>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Problem</a:t>
            </a:r>
          </a:p>
        </p:txBody>
      </p:sp>
      <p:sp>
        <p:nvSpPr>
          <p:cNvPr id="14343" name="Text Box 19">
            <a:extLst>
              <a:ext uri="{FF2B5EF4-FFF2-40B4-BE49-F238E27FC236}">
                <a16:creationId xmlns:a16="http://schemas.microsoft.com/office/drawing/2014/main" id="{752B8005-B4F2-3AFA-9958-E2DDD45E1477}"/>
              </a:ext>
            </a:extLst>
          </p:cNvPr>
          <p:cNvSpPr txBox="1">
            <a:spLocks noChangeArrowheads="1"/>
          </p:cNvSpPr>
          <p:nvPr/>
        </p:nvSpPr>
        <p:spPr bwMode="auto">
          <a:xfrm>
            <a:off x="13491369" y="6261672"/>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Current System</a:t>
            </a:r>
          </a:p>
        </p:txBody>
      </p:sp>
      <p:sp>
        <p:nvSpPr>
          <p:cNvPr id="14344" name="Text Box 19">
            <a:extLst>
              <a:ext uri="{FF2B5EF4-FFF2-40B4-BE49-F238E27FC236}">
                <a16:creationId xmlns:a16="http://schemas.microsoft.com/office/drawing/2014/main" id="{B683F8F8-84D9-2F56-E8F4-FBEF2E982637}"/>
              </a:ext>
            </a:extLst>
          </p:cNvPr>
          <p:cNvSpPr txBox="1">
            <a:spLocks noChangeArrowheads="1"/>
          </p:cNvSpPr>
          <p:nvPr/>
        </p:nvSpPr>
        <p:spPr bwMode="auto">
          <a:xfrm>
            <a:off x="23652592" y="6257131"/>
            <a:ext cx="5486400" cy="731837"/>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Requirements</a:t>
            </a:r>
          </a:p>
        </p:txBody>
      </p:sp>
      <p:sp>
        <p:nvSpPr>
          <p:cNvPr id="14345" name="Text Box 19">
            <a:extLst>
              <a:ext uri="{FF2B5EF4-FFF2-40B4-BE49-F238E27FC236}">
                <a16:creationId xmlns:a16="http://schemas.microsoft.com/office/drawing/2014/main" id="{A9A69769-780B-B412-8030-7F69FACEA6BE}"/>
              </a:ext>
            </a:extLst>
          </p:cNvPr>
          <p:cNvSpPr txBox="1">
            <a:spLocks noChangeArrowheads="1"/>
          </p:cNvSpPr>
          <p:nvPr/>
        </p:nvSpPr>
        <p:spPr bwMode="auto">
          <a:xfrm>
            <a:off x="3429000" y="16824004"/>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System Design</a:t>
            </a:r>
          </a:p>
        </p:txBody>
      </p:sp>
      <p:sp>
        <p:nvSpPr>
          <p:cNvPr id="14347" name="Text Box 19">
            <a:extLst>
              <a:ext uri="{FF2B5EF4-FFF2-40B4-BE49-F238E27FC236}">
                <a16:creationId xmlns:a16="http://schemas.microsoft.com/office/drawing/2014/main" id="{5A2AF1FD-D428-149E-59E5-DCE82B44526C}"/>
              </a:ext>
            </a:extLst>
          </p:cNvPr>
          <p:cNvSpPr txBox="1">
            <a:spLocks noChangeArrowheads="1"/>
          </p:cNvSpPr>
          <p:nvPr/>
        </p:nvSpPr>
        <p:spPr bwMode="auto">
          <a:xfrm>
            <a:off x="23652592" y="16824004"/>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Implementation</a:t>
            </a:r>
          </a:p>
        </p:txBody>
      </p:sp>
      <p:sp>
        <p:nvSpPr>
          <p:cNvPr id="14348" name="Text Box 19">
            <a:extLst>
              <a:ext uri="{FF2B5EF4-FFF2-40B4-BE49-F238E27FC236}">
                <a16:creationId xmlns:a16="http://schemas.microsoft.com/office/drawing/2014/main" id="{CBDCA070-0665-F733-DD6C-EE3BBE760B31}"/>
              </a:ext>
            </a:extLst>
          </p:cNvPr>
          <p:cNvSpPr txBox="1">
            <a:spLocks noChangeArrowheads="1"/>
          </p:cNvSpPr>
          <p:nvPr/>
        </p:nvSpPr>
        <p:spPr bwMode="auto">
          <a:xfrm>
            <a:off x="13412223" y="16816037"/>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Verification</a:t>
            </a:r>
          </a:p>
        </p:txBody>
      </p:sp>
      <p:sp>
        <p:nvSpPr>
          <p:cNvPr id="14350" name="Text Box 19">
            <a:extLst>
              <a:ext uri="{FF2B5EF4-FFF2-40B4-BE49-F238E27FC236}">
                <a16:creationId xmlns:a16="http://schemas.microsoft.com/office/drawing/2014/main" id="{CF5E08AD-7B30-36AB-AB8E-285B21804845}"/>
              </a:ext>
            </a:extLst>
          </p:cNvPr>
          <p:cNvSpPr txBox="1">
            <a:spLocks noChangeArrowheads="1"/>
          </p:cNvSpPr>
          <p:nvPr/>
        </p:nvSpPr>
        <p:spPr bwMode="auto">
          <a:xfrm>
            <a:off x="24041100" y="26848818"/>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Summary</a:t>
            </a:r>
          </a:p>
        </p:txBody>
      </p:sp>
      <p:sp>
        <p:nvSpPr>
          <p:cNvPr id="14351" name="TextBox 3">
            <a:extLst>
              <a:ext uri="{FF2B5EF4-FFF2-40B4-BE49-F238E27FC236}">
                <a16:creationId xmlns:a16="http://schemas.microsoft.com/office/drawing/2014/main" id="{CC13CCE4-E25A-E902-5031-E6A9A45C55F5}"/>
              </a:ext>
            </a:extLst>
          </p:cNvPr>
          <p:cNvSpPr txBox="1">
            <a:spLocks noChangeArrowheads="1"/>
          </p:cNvSpPr>
          <p:nvPr/>
        </p:nvSpPr>
        <p:spPr bwMode="auto">
          <a:xfrm>
            <a:off x="6561138" y="0"/>
            <a:ext cx="19346862" cy="2278063"/>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7000" b="1">
                <a:solidFill>
                  <a:srgbClr val="B6862C"/>
                </a:solidFill>
              </a:rPr>
              <a:t>School of Computing &amp; Information Sciences</a:t>
            </a:r>
          </a:p>
          <a:p>
            <a:pPr algn="ctr" eaLnBrk="1" hangingPunct="1"/>
            <a:r>
              <a:rPr lang="en-US" altLang="en-US" sz="7200" i="1">
                <a:solidFill>
                  <a:srgbClr val="B6862C"/>
                </a:solidFill>
              </a:rPr>
              <a:t>Fall 2025 Senior Design Project</a:t>
            </a:r>
          </a:p>
        </p:txBody>
      </p:sp>
      <p:pic>
        <p:nvPicPr>
          <p:cNvPr id="14353" name="Picture 2">
            <a:extLst>
              <a:ext uri="{FF2B5EF4-FFF2-40B4-BE49-F238E27FC236}">
                <a16:creationId xmlns:a16="http://schemas.microsoft.com/office/drawing/2014/main" id="{15F8A368-0DA1-4E5E-66D8-16A013766C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0313" y="695325"/>
            <a:ext cx="3913187"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E86792F0-3CA4-ECA3-5F0E-E9120DEF1AF7}"/>
              </a:ext>
            </a:extLst>
          </p:cNvPr>
          <p:cNvSpPr txBox="1"/>
          <p:nvPr/>
        </p:nvSpPr>
        <p:spPr>
          <a:xfrm>
            <a:off x="2560637" y="7759698"/>
            <a:ext cx="8000999" cy="6494085"/>
          </a:xfrm>
          <a:prstGeom prst="rect">
            <a:avLst/>
          </a:prstGeom>
          <a:noFill/>
        </p:spPr>
        <p:txBody>
          <a:bodyPr wrap="square" rtlCol="0">
            <a:spAutoFit/>
          </a:bodyPr>
          <a:lstStyle/>
          <a:p>
            <a:r>
              <a:rPr lang="en-US" sz="3200"/>
              <a:t>In a world where everyone is constantly on the go, managing a home has become a major challenge for families. Nowadays, households face increasing pressure to juggle childcare, cleaning, and daily errands while maintaining busy work schedules. Caregivers and housekeepers also lack a reliable system to manage clients, tasks, and work history. A centralized platform that connects both sides simply doesn’t exist, which motivated us to create a unified platform tailored to both families and service providers. </a:t>
            </a:r>
          </a:p>
        </p:txBody>
      </p:sp>
      <p:sp>
        <p:nvSpPr>
          <p:cNvPr id="5" name="TextBox 4">
            <a:extLst>
              <a:ext uri="{FF2B5EF4-FFF2-40B4-BE49-F238E27FC236}">
                <a16:creationId xmlns:a16="http://schemas.microsoft.com/office/drawing/2014/main" id="{9EA8CED6-6BB1-6ABC-2F3C-1BF05C21ED62}"/>
              </a:ext>
            </a:extLst>
          </p:cNvPr>
          <p:cNvSpPr txBox="1"/>
          <p:nvPr/>
        </p:nvSpPr>
        <p:spPr>
          <a:xfrm>
            <a:off x="12582199" y="7578622"/>
            <a:ext cx="8001000" cy="8463855"/>
          </a:xfrm>
          <a:prstGeom prst="rect">
            <a:avLst/>
          </a:prstGeom>
          <a:noFill/>
        </p:spPr>
        <p:txBody>
          <a:bodyPr wrap="square" rtlCol="0">
            <a:spAutoFit/>
          </a:bodyPr>
          <a:lstStyle/>
          <a:p>
            <a:r>
              <a:rPr lang="en-US" sz="3200"/>
              <a:t>Currently, families and caregivers communicate with each other through scattered channels like:</a:t>
            </a:r>
          </a:p>
          <a:p>
            <a:pPr marL="457200" indent="-457200">
              <a:buFont typeface="Arial" panose="020B0604020202020204" pitchFamily="34" charset="0"/>
              <a:buChar char="•"/>
            </a:pPr>
            <a:r>
              <a:rPr lang="en-US" sz="3200"/>
              <a:t>Texts</a:t>
            </a:r>
          </a:p>
          <a:p>
            <a:pPr marL="457200" indent="-457200">
              <a:buFont typeface="Arial" panose="020B0604020202020204" pitchFamily="34" charset="0"/>
              <a:buChar char="•"/>
            </a:pPr>
            <a:r>
              <a:rPr lang="en-US" sz="3200"/>
              <a:t>Calls</a:t>
            </a:r>
          </a:p>
          <a:p>
            <a:pPr marL="457200" indent="-457200">
              <a:buFont typeface="Arial" panose="020B0604020202020204" pitchFamily="34" charset="0"/>
              <a:buChar char="•"/>
            </a:pPr>
            <a:r>
              <a:rPr lang="en-US" sz="3200"/>
              <a:t>Group chats</a:t>
            </a:r>
          </a:p>
          <a:p>
            <a:pPr marL="457200" indent="-457200">
              <a:buFont typeface="Arial" panose="020B0604020202020204" pitchFamily="34" charset="0"/>
              <a:buChar char="•"/>
            </a:pPr>
            <a:r>
              <a:rPr lang="en-US" sz="3200"/>
              <a:t>Shared calendars</a:t>
            </a:r>
          </a:p>
          <a:p>
            <a:r>
              <a:rPr lang="en-US" sz="3200"/>
              <a:t>These methods are not always ideal because important details and/or instructions are missed as well as it is hard to keep track of which chores are completed already. In other words, these channels can lead to miscommunication and inefficiencies, which makes maintaining a home much more complicated.</a:t>
            </a:r>
          </a:p>
          <a:p>
            <a:pPr marL="457200" indent="-457200">
              <a:buFont typeface="Arial" panose="020B0604020202020204" pitchFamily="34" charset="0"/>
              <a:buChar char="•"/>
            </a:pPr>
            <a:endParaRPr lang="en-US" sz="3200"/>
          </a:p>
        </p:txBody>
      </p:sp>
      <p:sp>
        <p:nvSpPr>
          <p:cNvPr id="6" name="TextBox 5">
            <a:extLst>
              <a:ext uri="{FF2B5EF4-FFF2-40B4-BE49-F238E27FC236}">
                <a16:creationId xmlns:a16="http://schemas.microsoft.com/office/drawing/2014/main" id="{3A155601-76BD-EDEC-FFEB-576A6258FD1F}"/>
              </a:ext>
            </a:extLst>
          </p:cNvPr>
          <p:cNvSpPr txBox="1"/>
          <p:nvPr/>
        </p:nvSpPr>
        <p:spPr>
          <a:xfrm>
            <a:off x="23317200" y="7759698"/>
            <a:ext cx="6934200" cy="6986528"/>
          </a:xfrm>
          <a:prstGeom prst="rect">
            <a:avLst/>
          </a:prstGeom>
          <a:noFill/>
        </p:spPr>
        <p:txBody>
          <a:bodyPr wrap="square" rtlCol="0">
            <a:spAutoFit/>
          </a:bodyPr>
          <a:lstStyle/>
          <a:p>
            <a:r>
              <a:rPr lang="en-US" sz="3200"/>
              <a:t>The requirements we thought were important for our system included:</a:t>
            </a:r>
          </a:p>
          <a:p>
            <a:endParaRPr lang="en-US" sz="3200"/>
          </a:p>
          <a:p>
            <a:pPr marL="457200" indent="-457200">
              <a:buFont typeface="Arial" panose="020B0604020202020204" pitchFamily="34" charset="0"/>
              <a:buChar char="•"/>
            </a:pPr>
            <a:r>
              <a:rPr lang="en-US" sz="3200"/>
              <a:t>User authentication and roles</a:t>
            </a:r>
          </a:p>
          <a:p>
            <a:pPr marL="457200" indent="-457200">
              <a:buFont typeface="Arial" panose="020B0604020202020204" pitchFamily="34" charset="0"/>
              <a:buChar char="•"/>
            </a:pPr>
            <a:r>
              <a:rPr lang="en-US" sz="3200"/>
              <a:t>Create, edit, assign, and complete tasks</a:t>
            </a:r>
          </a:p>
          <a:p>
            <a:pPr marL="457200" indent="-457200">
              <a:buFont typeface="Arial" panose="020B0604020202020204" pitchFamily="34" charset="0"/>
              <a:buChar char="•"/>
            </a:pPr>
            <a:r>
              <a:rPr lang="en-US" sz="3200"/>
              <a:t>Integrated messaging system</a:t>
            </a:r>
          </a:p>
          <a:p>
            <a:pPr marL="457200" indent="-457200">
              <a:buFont typeface="Arial" panose="020B0604020202020204" pitchFamily="34" charset="0"/>
              <a:buChar char="•"/>
            </a:pPr>
            <a:r>
              <a:rPr lang="en-US" sz="3200"/>
              <a:t>Scheduling integration</a:t>
            </a:r>
          </a:p>
          <a:p>
            <a:pPr marL="457200" indent="-457200">
              <a:buFont typeface="Arial" panose="020B0604020202020204" pitchFamily="34" charset="0"/>
              <a:buChar char="•"/>
            </a:pPr>
            <a:r>
              <a:rPr lang="en-US" sz="3200"/>
              <a:t>Task history tracking</a:t>
            </a:r>
          </a:p>
          <a:p>
            <a:pPr marL="457200" indent="-457200">
              <a:buFont typeface="Arial" panose="020B0604020202020204" pitchFamily="34" charset="0"/>
              <a:buChar char="•"/>
            </a:pPr>
            <a:r>
              <a:rPr lang="en-US" sz="3200"/>
              <a:t>User-friendly design</a:t>
            </a:r>
          </a:p>
          <a:p>
            <a:pPr marL="457200" indent="-457200">
              <a:buFont typeface="Arial" panose="020B0604020202020204" pitchFamily="34" charset="0"/>
              <a:buChar char="•"/>
            </a:pPr>
            <a:r>
              <a:rPr lang="en-US" sz="3200"/>
              <a:t>Fast response time</a:t>
            </a:r>
          </a:p>
          <a:p>
            <a:pPr marL="457200" indent="-457200">
              <a:buFont typeface="Arial" panose="020B0604020202020204" pitchFamily="34" charset="0"/>
              <a:buChar char="•"/>
            </a:pPr>
            <a:r>
              <a:rPr lang="en-US" sz="3200"/>
              <a:t>Secure communication and data handling</a:t>
            </a:r>
          </a:p>
          <a:p>
            <a:pPr marL="457200" indent="-457200">
              <a:buFont typeface="Arial" panose="020B0604020202020204" pitchFamily="34" charset="0"/>
              <a:buChar char="•"/>
            </a:pPr>
            <a:endParaRPr lang="en-US" sz="3200"/>
          </a:p>
        </p:txBody>
      </p:sp>
      <p:pic>
        <p:nvPicPr>
          <p:cNvPr id="1034" name="Picture 10">
            <a:extLst>
              <a:ext uri="{FF2B5EF4-FFF2-40B4-BE49-F238E27FC236}">
                <a16:creationId xmlns:a16="http://schemas.microsoft.com/office/drawing/2014/main" id="{ED686A98-9962-5F01-D6D5-BBA635E562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12076" y="18427274"/>
            <a:ext cx="8214584" cy="625951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BE0F219-BFC2-42A6-4DE1-23A1BEC5784A}"/>
              </a:ext>
            </a:extLst>
          </p:cNvPr>
          <p:cNvSpPr txBox="1"/>
          <p:nvPr/>
        </p:nvSpPr>
        <p:spPr>
          <a:xfrm>
            <a:off x="23317200" y="28367835"/>
            <a:ext cx="7239000" cy="6494085"/>
          </a:xfrm>
          <a:prstGeom prst="rect">
            <a:avLst/>
          </a:prstGeom>
          <a:noFill/>
        </p:spPr>
        <p:txBody>
          <a:bodyPr wrap="square" rtlCol="0">
            <a:spAutoFit/>
          </a:bodyPr>
          <a:lstStyle/>
          <a:p>
            <a:r>
              <a:rPr lang="en-US" sz="3200"/>
              <a:t>Household Hub provides a centralized platform that simplifies communication between families and caregivers. By organizing tasks, schedules, and messaging in one place, the system reduces confusion and improves efficiency. Our design gives caregivers clarity and families confidence that household needs are clearly communicated and completed. Overall, Household Hub streamlines daily coordination and supports smoother household management. </a:t>
            </a:r>
          </a:p>
        </p:txBody>
      </p:sp>
      <p:sp>
        <p:nvSpPr>
          <p:cNvPr id="8" name="TextBox 7">
            <a:extLst>
              <a:ext uri="{FF2B5EF4-FFF2-40B4-BE49-F238E27FC236}">
                <a16:creationId xmlns:a16="http://schemas.microsoft.com/office/drawing/2014/main" id="{8D845846-78DF-F16C-E9B0-0AA0DAAD9020}"/>
              </a:ext>
            </a:extLst>
          </p:cNvPr>
          <p:cNvSpPr txBox="1"/>
          <p:nvPr/>
        </p:nvSpPr>
        <p:spPr>
          <a:xfrm>
            <a:off x="12005246" y="18165179"/>
            <a:ext cx="9154907" cy="7478970"/>
          </a:xfrm>
          <a:prstGeom prst="rect">
            <a:avLst/>
          </a:prstGeom>
          <a:noFill/>
        </p:spPr>
        <p:txBody>
          <a:bodyPr wrap="square" lIns="91440" tIns="45720" rIns="91440" bIns="45720" rtlCol="0" anchor="t">
            <a:spAutoFit/>
          </a:bodyPr>
          <a:lstStyle/>
          <a:p>
            <a:r>
              <a:rPr lang="en-US" sz="3200">
                <a:latin typeface="Arial"/>
                <a:ea typeface="ＭＳ Ｐゴシック"/>
                <a:cs typeface="Arial"/>
              </a:rPr>
              <a:t>To verify our system, we tested each feature to ensure it met the functional requirements. We confirmed that families can post household needs, caregivers can accept and complete tasks, and both users can communicate through the messaging system without errors. We conducted user flow testing to simulate real interactions such as scheduling chores or completing cleaning tasks. Feedback from test users helped us refine the interface and fix bugs related to task updates and navigation. Overall, verification demonstrated that household Hub operates reliably, supports clear communication, and provides the transparency intended in our design.</a:t>
            </a:r>
          </a:p>
        </p:txBody>
      </p:sp>
      <p:pic>
        <p:nvPicPr>
          <p:cNvPr id="16" name="Picture 15" descr="A diagram of a diagram&#10;&#10;Description automatically generated">
            <a:extLst>
              <a:ext uri="{FF2B5EF4-FFF2-40B4-BE49-F238E27FC236}">
                <a16:creationId xmlns:a16="http://schemas.microsoft.com/office/drawing/2014/main" id="{C4689BB2-1B86-A5B0-3F47-8EBCB5D3BCF7}"/>
              </a:ext>
            </a:extLst>
          </p:cNvPr>
          <p:cNvPicPr>
            <a:picLocks noChangeAspect="1"/>
          </p:cNvPicPr>
          <p:nvPr/>
        </p:nvPicPr>
        <p:blipFill rotWithShape="1">
          <a:blip r:embed="rId5">
            <a:extLst>
              <a:ext uri="{28A0092B-C50C-407E-A947-70E740481C1C}">
                <a14:useLocalDpi xmlns:a14="http://schemas.microsoft.com/office/drawing/2010/main" val="0"/>
              </a:ext>
            </a:extLst>
          </a:blip>
          <a:srcRect r="53751"/>
          <a:stretch/>
        </p:blipFill>
        <p:spPr>
          <a:xfrm>
            <a:off x="2410337" y="17584199"/>
            <a:ext cx="8301601" cy="11966494"/>
          </a:xfrm>
          <a:prstGeom prst="rect">
            <a:avLst/>
          </a:prstGeom>
        </p:spPr>
      </p:pic>
      <p:pic>
        <p:nvPicPr>
          <p:cNvPr id="18" name="Picture 17" descr="A diagram of a webconnection&#10;&#10;Description automatically generated">
            <a:extLst>
              <a:ext uri="{FF2B5EF4-FFF2-40B4-BE49-F238E27FC236}">
                <a16:creationId xmlns:a16="http://schemas.microsoft.com/office/drawing/2014/main" id="{988E754C-00EF-9CDD-2AC5-A89DC30DE2E0}"/>
              </a:ext>
            </a:extLst>
          </p:cNvPr>
          <p:cNvPicPr>
            <a:picLocks noChangeAspect="1"/>
          </p:cNvPicPr>
          <p:nvPr/>
        </p:nvPicPr>
        <p:blipFill rotWithShape="1">
          <a:blip r:embed="rId6">
            <a:extLst>
              <a:ext uri="{28A0092B-C50C-407E-A947-70E740481C1C}">
                <a14:useLocalDpi xmlns:a14="http://schemas.microsoft.com/office/drawing/2010/main" val="0"/>
              </a:ext>
            </a:extLst>
          </a:blip>
          <a:srcRect l="12459" r="4082"/>
          <a:stretch/>
        </p:blipFill>
        <p:spPr>
          <a:xfrm>
            <a:off x="12546681" y="27855310"/>
            <a:ext cx="8613472" cy="6876124"/>
          </a:xfrm>
          <a:prstGeom prst="rect">
            <a:avLst/>
          </a:prstGeom>
        </p:spPr>
      </p:pic>
      <p:sp>
        <p:nvSpPr>
          <p:cNvPr id="19" name="TextBox 18">
            <a:extLst>
              <a:ext uri="{FF2B5EF4-FFF2-40B4-BE49-F238E27FC236}">
                <a16:creationId xmlns:a16="http://schemas.microsoft.com/office/drawing/2014/main" id="{8EC12688-476C-26E0-D226-7D5CDB180E8E}"/>
              </a:ext>
            </a:extLst>
          </p:cNvPr>
          <p:cNvSpPr txBox="1"/>
          <p:nvPr/>
        </p:nvSpPr>
        <p:spPr>
          <a:xfrm>
            <a:off x="12546681" y="34105246"/>
            <a:ext cx="8000999" cy="5509200"/>
          </a:xfrm>
          <a:prstGeom prst="rect">
            <a:avLst/>
          </a:prstGeom>
          <a:noFill/>
        </p:spPr>
        <p:txBody>
          <a:bodyPr wrap="square" rtlCol="0">
            <a:spAutoFit/>
          </a:bodyPr>
          <a:lstStyle/>
          <a:p>
            <a:r>
              <a:rPr lang="en-US" sz="3200"/>
              <a:t>Household hub is built using a modular, three-tier architecture. The frontend is developed with React and </a:t>
            </a:r>
            <a:r>
              <a:rPr lang="en-US" sz="3200" err="1"/>
              <a:t>Vite</a:t>
            </a:r>
            <a:r>
              <a:rPr lang="en-US" sz="3200"/>
              <a:t>, providing a responsive user interface for parents and caregivers. The backend uses Spring Boot to manage authentication, task workflows, and real-time communication through </a:t>
            </a:r>
            <a:r>
              <a:rPr lang="en-US" sz="3200" err="1"/>
              <a:t>WebSockets</a:t>
            </a:r>
            <a:r>
              <a:rPr lang="en-US" sz="3200"/>
              <a:t>. All data – including users, chores, task applications, and messages – is stored in a PostgreSQL database accessed through JPA queries.</a:t>
            </a:r>
          </a:p>
        </p:txBody>
      </p:sp>
      <p:sp>
        <p:nvSpPr>
          <p:cNvPr id="20" name="Text Box 19">
            <a:extLst>
              <a:ext uri="{FF2B5EF4-FFF2-40B4-BE49-F238E27FC236}">
                <a16:creationId xmlns:a16="http://schemas.microsoft.com/office/drawing/2014/main" id="{51F86A7E-5ED7-7B13-327B-D71BBFEA9C38}"/>
              </a:ext>
            </a:extLst>
          </p:cNvPr>
          <p:cNvSpPr txBox="1">
            <a:spLocks noChangeArrowheads="1"/>
          </p:cNvSpPr>
          <p:nvPr/>
        </p:nvSpPr>
        <p:spPr bwMode="auto">
          <a:xfrm>
            <a:off x="13369337" y="26848818"/>
            <a:ext cx="5486400" cy="731838"/>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100" b="1">
                <a:solidFill>
                  <a:srgbClr val="B6862C"/>
                </a:solidFill>
              </a:rPr>
              <a:t>System Design</a:t>
            </a:r>
          </a:p>
        </p:txBody>
      </p:sp>
      <p:pic>
        <p:nvPicPr>
          <p:cNvPr id="23" name="Picture 22" descr="A diagram of a diagram&#10;&#10;Description automatically generated">
            <a:extLst>
              <a:ext uri="{FF2B5EF4-FFF2-40B4-BE49-F238E27FC236}">
                <a16:creationId xmlns:a16="http://schemas.microsoft.com/office/drawing/2014/main" id="{5D29E4E9-DFE1-A254-0CEA-95ECC81AE534}"/>
              </a:ext>
            </a:extLst>
          </p:cNvPr>
          <p:cNvPicPr>
            <a:picLocks noChangeAspect="1"/>
          </p:cNvPicPr>
          <p:nvPr/>
        </p:nvPicPr>
        <p:blipFill rotWithShape="1">
          <a:blip r:embed="rId5">
            <a:extLst>
              <a:ext uri="{28A0092B-C50C-407E-A947-70E740481C1C}">
                <a14:useLocalDpi xmlns:a14="http://schemas.microsoft.com/office/drawing/2010/main" val="0"/>
              </a:ext>
            </a:extLst>
          </a:blip>
          <a:srcRect l="51458"/>
          <a:stretch/>
        </p:blipFill>
        <p:spPr>
          <a:xfrm>
            <a:off x="2574433" y="28367835"/>
            <a:ext cx="7202728" cy="9892141"/>
          </a:xfrm>
          <a:prstGeom prst="rect">
            <a:avLst/>
          </a:prstGeom>
        </p:spPr>
      </p:pic>
      <p:sp>
        <p:nvSpPr>
          <p:cNvPr id="24" name="TextBox 23">
            <a:extLst>
              <a:ext uri="{FF2B5EF4-FFF2-40B4-BE49-F238E27FC236}">
                <a16:creationId xmlns:a16="http://schemas.microsoft.com/office/drawing/2014/main" id="{F6A822BF-494A-70B9-BE65-D523995FA5AB}"/>
              </a:ext>
            </a:extLst>
          </p:cNvPr>
          <p:cNvSpPr txBox="1"/>
          <p:nvPr/>
        </p:nvSpPr>
        <p:spPr>
          <a:xfrm flipH="1">
            <a:off x="2410338" y="37881358"/>
            <a:ext cx="8301600" cy="3539430"/>
          </a:xfrm>
          <a:prstGeom prst="rect">
            <a:avLst/>
          </a:prstGeom>
          <a:noFill/>
        </p:spPr>
        <p:txBody>
          <a:bodyPr wrap="square" rtlCol="0">
            <a:spAutoFit/>
          </a:bodyPr>
          <a:lstStyle/>
          <a:p>
            <a:r>
              <a:rPr lang="en-US" sz="3200"/>
              <a:t>Our UML Class Diagram models relationships between core entities, while the Use Case Diagram illustrates how parents and helpers interact with the system. Together, these components support seamless task coordination, communication, and household management.</a:t>
            </a:r>
          </a:p>
        </p:txBody>
      </p:sp>
      <p:pic>
        <p:nvPicPr>
          <p:cNvPr id="1038" name="Picture 14" descr="Generated image">
            <a:extLst>
              <a:ext uri="{FF2B5EF4-FFF2-40B4-BE49-F238E27FC236}">
                <a16:creationId xmlns:a16="http://schemas.microsoft.com/office/drawing/2014/main" id="{A78D54F0-E97A-5354-04F9-CD17C416662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2109" t="15274" r="14064" b="10242"/>
          <a:stretch/>
        </p:blipFill>
        <p:spPr bwMode="auto">
          <a:xfrm>
            <a:off x="23410016" y="35396226"/>
            <a:ext cx="5971552" cy="60245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revision>2</cp:revision>
  <dcterms:created xsi:type="dcterms:W3CDTF">2012-11-19T15:27:41Z</dcterms:created>
  <dcterms:modified xsi:type="dcterms:W3CDTF">2025-12-03T21:22:35Z</dcterms:modified>
</cp:coreProperties>
</file>