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ad21423e7a_0_3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3ad21423e7a_0_3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ad21423e7a_0_53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ad21423e7a_0_5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ad21423e7a_0_5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3ad21423e7a_0_5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ad21423e7a_0_5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3ad21423e7a_0_5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ad21423e7a_0_5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3ad21423e7a_0_5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ad21423e7a_0_5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g3ad21423e7a_0_5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ad21423e7a_0_5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g3ad21423e7a_0_5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ctrTitle"/>
          </p:nvPr>
        </p:nvSpPr>
        <p:spPr>
          <a:xfrm>
            <a:off x="1394460" y="781050"/>
            <a:ext cx="68046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sz="45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1394460" y="2640806"/>
            <a:ext cx="6804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9" name="Google Shape;69;p15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" name="Google Shape;71;p15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1438499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4" name="Google Shape;74;p15"/>
          <p:cNvSpPr/>
          <p:nvPr/>
        </p:nvSpPr>
        <p:spPr>
          <a:xfrm rot="-5400000">
            <a:off x="-1348492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5" name="Google Shape;75;p15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76" name="Google Shape;76;p1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78;p15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79" name="Google Shape;7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1" name="Google Shape;81;p16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6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4" name="Google Shape;84;p16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85" name="Google Shape;85;p16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6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7" name="Google Shape;87;p16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6"/>
          <p:cNvSpPr txBox="1"/>
          <p:nvPr>
            <p:ph idx="1" type="body"/>
          </p:nvPr>
        </p:nvSpPr>
        <p:spPr>
          <a:xfrm>
            <a:off x="1438499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9" name="Google Shape;89;p16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0" name="Google Shape;90;p16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91" name="Google Shape;9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93" name="Google Shape;93;p17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6" name="Google Shape;96;p17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7" name="Google Shape;97;p17"/>
          <p:cNvSpPr/>
          <p:nvPr/>
        </p:nvSpPr>
        <p:spPr>
          <a:xfrm rot="-5400000">
            <a:off x="-1348492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8" name="Google Shape;98;p17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99" name="Google Shape;99;p17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7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1" name="Google Shape;101;p17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102" name="Google Shape;10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4" name="Google Shape;104;p18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8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7" name="Google Shape;107;p18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8" name="Google Shape;108;p18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09" name="Google Shape;109;p18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8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11;p18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12" name="Google Shape;112;p18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113" name="Google Shape;11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15" name="Google Shape;115;p19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9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7" name="Google Shape;117;p19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9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19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0" name="Google Shape;120;p19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1" name="Google Shape;121;p19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grpSp>
        <p:nvGrpSpPr>
          <p:cNvPr id="122" name="Google Shape;122;p19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23" name="Google Shape;123;p19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9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5" name="Google Shape;125;p19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26" name="Google Shape;126;p19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sign&#10;&#10;Description automatically generated" id="127" name="Google Shape;12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29" name="Google Shape;129;p20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31" name="Google Shape;131;p20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" name="Google Shape;132;p20"/>
          <p:cNvSpPr txBox="1"/>
          <p:nvPr>
            <p:ph type="title"/>
          </p:nvPr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3" name="Google Shape;133;p20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4" name="Google Shape;134;p20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5" name="Google Shape;135;p20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36" name="Google Shape;136;p20"/>
          <p:cNvSpPr/>
          <p:nvPr/>
        </p:nvSpPr>
        <p:spPr>
          <a:xfrm rot="-5400000">
            <a:off x="-1348492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7" name="Google Shape;137;p20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38" name="Google Shape;138;p20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20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0" name="Google Shape;140;p20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close up of a sign&#10;&#10;Description automatically generated" id="141" name="Google Shape;14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872" y="4227081"/>
            <a:ext cx="947414" cy="813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4" name="Google Shape;144;p21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45" name="Google Shape;145;p21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1"/>
          <p:cNvSpPr/>
          <p:nvPr/>
        </p:nvSpPr>
        <p:spPr>
          <a:xfrm flipH="1" rot="5400000">
            <a:off x="-1364779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" name="Google Shape;147;p21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48" name="Google Shape;148;p21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21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21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100"/>
          </a:p>
        </p:txBody>
      </p:sp>
      <p:sp>
        <p:nvSpPr>
          <p:cNvPr id="151" name="Google Shape;151;p21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2" name="Google Shape;152;p21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53" name="Google Shape;15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2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56" name="Google Shape;156;p22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2"/>
          <p:cNvSpPr/>
          <p:nvPr/>
        </p:nvSpPr>
        <p:spPr>
          <a:xfrm flipH="1" rot="5400000">
            <a:off x="-1364779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8" name="Google Shape;158;p22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59" name="Google Shape;159;p22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22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1" name="Google Shape;161;p22"/>
          <p:cNvSpPr txBox="1"/>
          <p:nvPr>
            <p:ph idx="1" type="body"/>
          </p:nvPr>
        </p:nvSpPr>
        <p:spPr>
          <a:xfrm>
            <a:off x="1438500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2" name="Google Shape;162;p22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3" name="Google Shape;163;p22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2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22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66" name="Google Shape;16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69" name="Google Shape;169;p23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3"/>
          <p:cNvSpPr/>
          <p:nvPr/>
        </p:nvSpPr>
        <p:spPr>
          <a:xfrm flipH="1" rot="5400000">
            <a:off x="-1364779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1" name="Google Shape;171;p23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172" name="Google Shape;172;p2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2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4" name="Google Shape;174;p23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3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6" name="Google Shape;176;p23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7" name="Google Shape;177;p23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8" name="Google Shape;178;p23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79" name="Google Shape;179;p23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3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81" name="Google Shape;18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4"/>
          <p:cNvSpPr txBox="1"/>
          <p:nvPr>
            <p:ph idx="1" type="body"/>
          </p:nvPr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4" name="Google Shape;184;p24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85" name="Google Shape;185;p24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4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24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8" name="Google Shape;188;p24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189" name="Google Shape;189;p24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4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1" name="Google Shape;191;p24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2" name="Google Shape;192;p24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193" name="Google Shape;19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5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196" name="Google Shape;196;p25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5"/>
          <p:cNvSpPr txBox="1"/>
          <p:nvPr>
            <p:ph idx="1" type="body"/>
          </p:nvPr>
        </p:nvSpPr>
        <p:spPr>
          <a:xfrm>
            <a:off x="1438500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8" name="Google Shape;198;p25"/>
          <p:cNvSpPr txBox="1"/>
          <p:nvPr>
            <p:ph idx="2" type="body"/>
          </p:nvPr>
        </p:nvSpPr>
        <p:spPr>
          <a:xfrm>
            <a:off x="5160404" y="1369219"/>
            <a:ext cx="35688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9" name="Google Shape;199;p25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</a:pPr>
            <a:r>
              <a:rPr b="0" i="0" lang="en" sz="27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sz="1100"/>
          </a:p>
        </p:txBody>
      </p:sp>
      <p:sp>
        <p:nvSpPr>
          <p:cNvPr id="200" name="Google Shape;200;p25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25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202" name="Google Shape;202;p25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25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4" name="Google Shape;204;p25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5" name="Google Shape;205;p25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206" name="Google Shape;20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close up of a logo&#10;&#10;Description automatically generated" id="209" name="Google Shape;209;p26"/>
          <p:cNvPicPr preferRelativeResize="0"/>
          <p:nvPr/>
        </p:nvPicPr>
        <p:blipFill rotWithShape="1">
          <a:blip r:embed="rId2">
            <a:alphaModFix/>
          </a:blip>
          <a:srcRect b="15704" l="0" r="88418" t="0"/>
          <a:stretch/>
        </p:blipFill>
        <p:spPr>
          <a:xfrm>
            <a:off x="0" y="0"/>
            <a:ext cx="117043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26"/>
          <p:cNvSpPr txBox="1"/>
          <p:nvPr>
            <p:ph idx="1" type="body"/>
          </p:nvPr>
        </p:nvSpPr>
        <p:spPr>
          <a:xfrm>
            <a:off x="5160403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2" name="Google Shape;212;p26"/>
          <p:cNvSpPr txBox="1"/>
          <p:nvPr>
            <p:ph idx="2" type="body"/>
          </p:nvPr>
        </p:nvSpPr>
        <p:spPr>
          <a:xfrm>
            <a:off x="1438499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3" name="Google Shape;213;p26"/>
          <p:cNvSpPr txBox="1"/>
          <p:nvPr>
            <p:ph idx="3" type="body"/>
          </p:nvPr>
        </p:nvSpPr>
        <p:spPr>
          <a:xfrm>
            <a:off x="5160404" y="1953228"/>
            <a:ext cx="3568800" cy="23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5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2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1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4" name="Google Shape;214;p26"/>
          <p:cNvSpPr txBox="1"/>
          <p:nvPr>
            <p:ph idx="4" type="body"/>
          </p:nvPr>
        </p:nvSpPr>
        <p:spPr>
          <a:xfrm>
            <a:off x="1438499" y="1371073"/>
            <a:ext cx="3568800" cy="498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b="1"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5" name="Google Shape;215;p26"/>
          <p:cNvSpPr/>
          <p:nvPr/>
        </p:nvSpPr>
        <p:spPr>
          <a:xfrm rot="-5400000">
            <a:off x="-1367028" y="2530502"/>
            <a:ext cx="5143500" cy="82500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6" name="Google Shape;216;p26"/>
          <p:cNvGrpSpPr/>
          <p:nvPr/>
        </p:nvGrpSpPr>
        <p:grpSpPr>
          <a:xfrm flipH="1">
            <a:off x="8587187" y="155014"/>
            <a:ext cx="391928" cy="397773"/>
            <a:chOff x="2645664" y="2011680"/>
            <a:chExt cx="735600" cy="746571"/>
          </a:xfrm>
        </p:grpSpPr>
        <p:sp>
          <p:nvSpPr>
            <p:cNvPr id="217" name="Google Shape;217;p26"/>
            <p:cNvSpPr/>
            <p:nvPr/>
          </p:nvSpPr>
          <p:spPr>
            <a:xfrm flipH="1" rot="-5400000">
              <a:off x="2934264" y="1723080"/>
              <a:ext cx="158400" cy="7356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26"/>
            <p:cNvSpPr/>
            <p:nvPr/>
          </p:nvSpPr>
          <p:spPr>
            <a:xfrm flipH="1">
              <a:off x="2645760" y="2165151"/>
              <a:ext cx="158400" cy="5931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9" name="Google Shape;219;p26"/>
          <p:cNvSpPr txBox="1"/>
          <p:nvPr>
            <p:ph type="title"/>
          </p:nvPr>
        </p:nvSpPr>
        <p:spPr>
          <a:xfrm>
            <a:off x="1451627" y="363662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0" name="Google Shape;220;p26"/>
          <p:cNvSpPr txBox="1"/>
          <p:nvPr/>
        </p:nvSpPr>
        <p:spPr>
          <a:xfrm>
            <a:off x="3480817" y="4817622"/>
            <a:ext cx="33696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pic>
        <p:nvPicPr>
          <p:cNvPr descr="A picture containing drawing&#10;&#10;Description automatically generated" id="221" name="Google Shape;22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349" y="4227081"/>
            <a:ext cx="946404" cy="81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9.png"/><Relationship Id="rId2" Type="http://schemas.openxmlformats.org/officeDocument/2006/relationships/image" Target="../media/image4.jp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2556" y="4286342"/>
            <a:ext cx="953262" cy="711825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1341120" y="273844"/>
            <a:ext cx="71742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1341120" y="1369219"/>
            <a:ext cx="71742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2385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134112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3640455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696849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 picture containing bird&#10;&#10;Description automatically generated" id="57" name="Google Shape;57;p13"/>
          <p:cNvPicPr preferRelativeResize="0"/>
          <p:nvPr/>
        </p:nvPicPr>
        <p:blipFill rotWithShape="1">
          <a:blip r:embed="rId2">
            <a:alphaModFix/>
          </a:blip>
          <a:srcRect b="14610" l="13748" r="0" t="0"/>
          <a:stretch/>
        </p:blipFill>
        <p:spPr>
          <a:xfrm>
            <a:off x="1257339" y="1"/>
            <a:ext cx="788665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440179" y="399326"/>
            <a:ext cx="7289100" cy="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440180" y="1369219"/>
            <a:ext cx="7289100" cy="29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3"/>
          <p:cNvSpPr/>
          <p:nvPr/>
        </p:nvSpPr>
        <p:spPr>
          <a:xfrm flipH="1" rot="5400000">
            <a:off x="-1355512" y="2530650"/>
            <a:ext cx="5143500" cy="82200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1" name="Google Shape;61;p13"/>
          <p:cNvGrpSpPr/>
          <p:nvPr/>
        </p:nvGrpSpPr>
        <p:grpSpPr>
          <a:xfrm>
            <a:off x="8586858" y="158807"/>
            <a:ext cx="391950" cy="397895"/>
            <a:chOff x="11140959" y="745237"/>
            <a:chExt cx="522600" cy="530526"/>
          </a:xfrm>
        </p:grpSpPr>
        <p:sp>
          <p:nvSpPr>
            <p:cNvPr id="62" name="Google Shape;62;p13"/>
            <p:cNvSpPr/>
            <p:nvPr/>
          </p:nvSpPr>
          <p:spPr>
            <a:xfrm rot="5400000">
              <a:off x="11346009" y="540187"/>
              <a:ext cx="112500" cy="5226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11550962" y="854263"/>
              <a:ext cx="112500" cy="42150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12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" name="Google Shape;64;p13"/>
          <p:cNvSpPr txBox="1"/>
          <p:nvPr/>
        </p:nvSpPr>
        <p:spPr>
          <a:xfrm>
            <a:off x="4012442" y="4816361"/>
            <a:ext cx="49242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7"/>
          <p:cNvSpPr txBox="1"/>
          <p:nvPr>
            <p:ph type="ctrTitle"/>
          </p:nvPr>
        </p:nvSpPr>
        <p:spPr>
          <a:xfrm>
            <a:off x="1394450" y="1841750"/>
            <a:ext cx="73974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4450">
                <a:latin typeface="Times New Roman"/>
                <a:ea typeface="Times New Roman"/>
                <a:cs typeface="Times New Roman"/>
                <a:sym typeface="Times New Roman"/>
              </a:rPr>
              <a:t>Synthetic L1 Sales Generator</a:t>
            </a:r>
            <a:endParaRPr b="1" sz="44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7" name="Google Shape;227;p27"/>
          <p:cNvSpPr txBox="1"/>
          <p:nvPr>
            <p:ph idx="1" type="subTitle"/>
          </p:nvPr>
        </p:nvSpPr>
        <p:spPr>
          <a:xfrm>
            <a:off x="1394460" y="2640806"/>
            <a:ext cx="6804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 sz="1500"/>
              <a:t>Team Members: Mohammad Naqvi, Stephano Roque, Luis Moreno</a:t>
            </a:r>
            <a:endParaRPr sz="1500"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 sz="1500"/>
              <a:t>Product Owner: Mohammad Naqvi</a:t>
            </a:r>
            <a:endParaRPr sz="1500"/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" sz="1500"/>
              <a:t>Instructor/Faculty: Masoud Sadjadi, Florida International University</a:t>
            </a:r>
            <a:endParaRPr sz="1500"/>
          </a:p>
        </p:txBody>
      </p:sp>
      <p:pic>
        <p:nvPicPr>
          <p:cNvPr descr="A close up of a logo&#10;&#10;AI-generated content may be incorrect." id="228" name="Google Shape;22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8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Problem 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4" name="Google Shape;234;p28"/>
          <p:cNvSpPr txBox="1"/>
          <p:nvPr>
            <p:ph idx="1" type="subTitle"/>
          </p:nvPr>
        </p:nvSpPr>
        <p:spPr>
          <a:xfrm>
            <a:off x="1394450" y="1278393"/>
            <a:ext cx="6804600" cy="26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7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rPr lang="en" sz="2075"/>
              <a:t>Modern financial research and system testing require flexible and realistic market data. However, real L1 sales data lack the freedom needed for experimentation. 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rPr lang="en" sz="2075"/>
              <a:t>Our challenge was to create a synthetic Level 1 sales data generator that is:</a:t>
            </a:r>
            <a:endParaRPr sz="2075"/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t/>
            </a:r>
            <a:endParaRPr sz="2075"/>
          </a:p>
          <a:p>
            <a:pPr indent="-32083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Statistically consistent</a:t>
            </a:r>
            <a:endParaRPr sz="2075"/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t/>
            </a:r>
            <a:endParaRPr sz="2075"/>
          </a:p>
          <a:p>
            <a:pPr indent="-32083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Easy for users to customize</a:t>
            </a:r>
            <a:endParaRPr sz="2075"/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t/>
            </a:r>
            <a:endParaRPr sz="2075"/>
          </a:p>
          <a:p>
            <a:pPr indent="-32083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Lightweight to run</a:t>
            </a:r>
            <a:endParaRPr sz="2075"/>
          </a:p>
          <a:p>
            <a:pPr indent="45720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9036"/>
              <a:buNone/>
            </a:pPr>
            <a:r>
              <a:t/>
            </a:r>
            <a:endParaRPr sz="2075"/>
          </a:p>
          <a:p>
            <a:pPr indent="-320833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Accessible through a simple web interface.</a:t>
            </a:r>
            <a:endParaRPr sz="2075"/>
          </a:p>
        </p:txBody>
      </p:sp>
      <p:pic>
        <p:nvPicPr>
          <p:cNvPr descr="A close up of a logo&#10;&#10;AI-generated content may be incorrect." id="235" name="Google Shape;235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9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Project Approach 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1" name="Google Shape;241;p29"/>
          <p:cNvSpPr txBox="1"/>
          <p:nvPr>
            <p:ph idx="1" type="subTitle"/>
          </p:nvPr>
        </p:nvSpPr>
        <p:spPr>
          <a:xfrm>
            <a:off x="1394450" y="1278400"/>
            <a:ext cx="7120800" cy="292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fontScale="475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Our project uses a GAN-inspired feedback design combined with lightweight scientific libraries to generate validated synthetic L1 market data.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  <a:p>
            <a:pPr indent="-29118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L1 Data Generator: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Simulates bid, ask, price changes and volume patterns using parameter driven statistical models.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  <a:p>
            <a:pPr indent="-29118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Validation Layer: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We use the Shapiro–Wilk test to determine whether generated distributions resemble expected market behavior.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  <a:p>
            <a:pPr indent="-29118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Flask Backend: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Handles parameter input, then runs the generator and validation process. It then returns datasets and charts.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  <a:p>
            <a:pPr indent="-29118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Visualization Pipeline:</a:t>
            </a:r>
            <a:endParaRPr sz="2075"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Converts synthetic data into clean L1 visual charts that users can view.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  <a:p>
            <a:pPr indent="-291187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075"/>
              <a:t>User Inputs: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75"/>
              <a:t>		Volume behavior, simulation duration, volatility, </a:t>
            </a:r>
            <a:endParaRPr sz="2075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75"/>
          </a:p>
        </p:txBody>
      </p:sp>
      <p:pic>
        <p:nvPicPr>
          <p:cNvPr descr="A close up of a logo&#10;&#10;AI-generated content may be incorrect." id="242" name="Google Shape;24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User Stories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8" name="Google Shape;248;p30"/>
          <p:cNvSpPr txBox="1"/>
          <p:nvPr>
            <p:ph idx="1" type="subTitle"/>
          </p:nvPr>
        </p:nvSpPr>
        <p:spPr>
          <a:xfrm>
            <a:off x="1394450" y="1024225"/>
            <a:ext cx="7120800" cy="38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User Story #1 – Run L1 Simulation</a:t>
            </a:r>
            <a:endParaRPr sz="1875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39"/>
              <a:t>As a user, I want to generate Level 1 sales data so I can test market behaviors without relying on real exchange data.</a:t>
            </a:r>
            <a:endParaRPr sz="14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User Story #2 – </a:t>
            </a:r>
            <a:r>
              <a:rPr lang="en" sz="1875"/>
              <a:t>Validation Feedback</a:t>
            </a:r>
            <a:endParaRPr sz="1875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39"/>
              <a:t>As a quant researcher, I want the system to validate the data automatically so I can trust its statistical consistency.</a:t>
            </a:r>
            <a:endParaRPr sz="16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39"/>
          </a:p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User Story #3 – </a:t>
            </a:r>
            <a:r>
              <a:rPr lang="en" sz="1875"/>
              <a:t>Adjustable Parameters</a:t>
            </a:r>
            <a:endParaRPr sz="1875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39"/>
              <a:t>As an analyst, I want to tweak volatility, drift, and frequency so I can simulate different market conditions.</a:t>
            </a:r>
            <a:r>
              <a:rPr lang="en" sz="1439"/>
              <a:t>.</a:t>
            </a:r>
            <a:endParaRPr sz="14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User Story #4 – </a:t>
            </a:r>
            <a:r>
              <a:rPr lang="en" sz="1875"/>
              <a:t>Visual Charts</a:t>
            </a:r>
            <a:endParaRPr sz="1875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As a user, I want clean visualizations so I can quickly interpret trends and spreads.</a:t>
            </a:r>
            <a:endParaRPr sz="14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descr="A close up of a logo&#10;&#10;AI-generated content may be incorrect." id="249" name="Google Shape;24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1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User Diagram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A close up of a logo&#10;&#10;AI-generated content may be incorrect." id="255" name="Google Shape;25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88100" y="1043275"/>
            <a:ext cx="2401188" cy="3889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System Design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2" name="Google Shape;262;p32"/>
          <p:cNvSpPr txBox="1"/>
          <p:nvPr>
            <p:ph idx="1" type="subTitle"/>
          </p:nvPr>
        </p:nvSpPr>
        <p:spPr>
          <a:xfrm>
            <a:off x="1394450" y="1024225"/>
            <a:ext cx="7120800" cy="38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20000"/>
          </a:bodyPr>
          <a:lstStyle/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Frontend: </a:t>
            </a:r>
            <a:br>
              <a:rPr lang="en" sz="1439"/>
            </a:br>
            <a:endParaRPr sz="1439"/>
          </a:p>
          <a:p>
            <a:pPr indent="-320021" lvl="0" marL="45720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Real-time generation trigger</a:t>
            </a:r>
            <a:br>
              <a:rPr lang="en" sz="1439"/>
            </a:br>
            <a:endParaRPr sz="1439"/>
          </a:p>
          <a:p>
            <a:pPr indent="-320021" lvl="0" marL="45720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Visualization preview</a:t>
            </a:r>
            <a:endParaRPr sz="14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Backend</a:t>
            </a:r>
            <a:endParaRPr sz="187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75"/>
          </a:p>
          <a:p>
            <a:pPr indent="-320021" lvl="0" marL="45720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Synthetic L1 generator</a:t>
            </a:r>
            <a:br>
              <a:rPr lang="en" sz="1439"/>
            </a:br>
            <a:endParaRPr sz="1439"/>
          </a:p>
          <a:p>
            <a:pPr indent="-320021" lvl="0" marL="91440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Validation layer (Shapiro–Wilk test)</a:t>
            </a:r>
            <a:br>
              <a:rPr lang="en" sz="1439"/>
            </a:br>
            <a:endParaRPr sz="1439"/>
          </a:p>
          <a:p>
            <a:pPr indent="-320021" lvl="0" marL="914400" rtl="0" algn="l"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Data formatting</a:t>
            </a:r>
            <a:endParaRPr sz="1439"/>
          </a:p>
          <a:p>
            <a:pPr indent="4572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39"/>
          </a:p>
          <a:p>
            <a:pPr indent="-347662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75"/>
              <a:buChar char="●"/>
            </a:pPr>
            <a:r>
              <a:rPr lang="en" sz="1875"/>
              <a:t>V</a:t>
            </a:r>
            <a:r>
              <a:rPr lang="en" sz="1875"/>
              <a:t>isualization</a:t>
            </a:r>
            <a:endParaRPr sz="187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-320021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Volume chart</a:t>
            </a:r>
            <a:endParaRPr sz="1439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39"/>
          </a:p>
          <a:p>
            <a:pPr indent="-320021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40"/>
              <a:buAutoNum type="arabicPeriod"/>
            </a:pPr>
            <a:r>
              <a:rPr lang="en" sz="1439"/>
              <a:t>Time-series price chart</a:t>
            </a:r>
            <a:endParaRPr sz="14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pic>
        <p:nvPicPr>
          <p:cNvPr descr="A close up of a logo&#10;&#10;AI-generated content may be incorrect." id="263" name="Google Shape;26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3"/>
          <p:cNvSpPr txBox="1"/>
          <p:nvPr>
            <p:ph type="ctrTitle"/>
          </p:nvPr>
        </p:nvSpPr>
        <p:spPr>
          <a:xfrm>
            <a:off x="1394450" y="219450"/>
            <a:ext cx="7389900" cy="7299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50"/>
              <a:buFont typeface="Times New Roman"/>
              <a:buNone/>
            </a:pPr>
            <a:r>
              <a:rPr b="1" lang="en" sz="3850">
                <a:latin typeface="Times New Roman"/>
                <a:ea typeface="Times New Roman"/>
                <a:cs typeface="Times New Roman"/>
                <a:sym typeface="Times New Roman"/>
              </a:rPr>
              <a:t>Summary</a:t>
            </a:r>
            <a:endParaRPr b="1" sz="385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9" name="Google Shape;269;p33"/>
          <p:cNvSpPr txBox="1"/>
          <p:nvPr>
            <p:ph idx="1" type="subTitle"/>
          </p:nvPr>
        </p:nvSpPr>
        <p:spPr>
          <a:xfrm>
            <a:off x="1394450" y="1024225"/>
            <a:ext cx="7120800" cy="38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75"/>
              <a:t>Our project delivers a fast, accessible synthetic Level 1 sales data generator using a simplified workflow.</a:t>
            </a:r>
            <a:endParaRPr sz="187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75"/>
              <a:t>The generator uses a model-based generator to simulate realistic L1 price and volume patterns, while the Shapiro–Wilk test ensures statistical consistency across outputs.</a:t>
            </a:r>
            <a:endParaRPr sz="187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75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75"/>
              <a:t>The system provides an easy web interface where users adjust parameters and run simulations This approach balances realism and validation, resulting in a reliable tool for market experimentation and educational use.</a:t>
            </a:r>
            <a:endParaRPr sz="1875"/>
          </a:p>
        </p:txBody>
      </p:sp>
      <p:pic>
        <p:nvPicPr>
          <p:cNvPr descr="A close up of a logo&#10;&#10;AI-generated content may be incorrect." id="270" name="Google Shape;270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098" y="44078"/>
            <a:ext cx="1006810" cy="729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