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8" roundtripDataSignature="AMtx7mgzzURaxWvrStQ7zEQMiYh0CRWA4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3" name="Google Shape;183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5" name="Google Shape;25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2" name="Google Shape;26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1" name="Google Shape;271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2" name="Google Shape;272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2" name="Google Shape;282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0" name="Google Shape;19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8" name="Google Shape;19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6" name="Google Shape;20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3" name="Google Shape;21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0" name="Google Shape;22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7" name="Google Shape;22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4" name="Google Shape;234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7" name="Google Shape;247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8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8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5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5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8" name="Google Shape;128;p24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4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0" name="Google Shape;130;p24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31" name="Google Shape;131;p24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4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" name="Google Shape;133;p24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5" name="Google Shape;135;p24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6" name="Google Shape;136;p24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24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8" name="Google Shape;138;p24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40" name="Google Shape;14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3" name="Google Shape;143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4" name="Google Shape;144;p25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5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5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7" name="Google Shape;147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48" name="Google Shape;148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0" name="Google Shape;150;p25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52" name="Google Shape;15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5" name="Google Shape;155;p26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6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2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26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6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0" name="Google Shape;160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61" name="Google Shape;161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3" name="Google Shape;163;p26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65" name="Google Shape;16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8" name="Google Shape;168;p27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7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27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27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27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4" name="Google Shape;174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5" name="Google Shape;175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76" name="Google Shape;176;p2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8" name="Google Shape;178;p2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9" name="Google Shape;179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80" name="Google Shape;18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8" name="Google Shape;28;p1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1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1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" name="Google Shape;34;p1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35" name="Google Shape;35;p1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1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" name="Google Shape;37;p1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38" name="Google Shape;3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0" name="Google Shape;40;p17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1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" name="Google Shape;42;p17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" name="Google Shape;43;p17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44" name="Google Shape;44;p17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17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" name="Google Shape;46;p17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50" name="Google Shape;5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52" name="Google Shape;52;p18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8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8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1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Google Shape;56;p18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" name="Google Shape;57;p1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58" name="Google Shape;58;p1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1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Google Shape;60;p1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61" name="Google Shape;6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3" name="Google Shape;63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9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" name="Google Shape;67;p19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68" name="Google Shape;68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" name="Google Shape;70;p1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72" name="Google Shape;7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4" name="Google Shape;74;p20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20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6" name="Google Shape;76;p20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20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20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81" name="Google Shape;81;p20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82" name="Google Shape;82;p2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2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" name="Google Shape;84;p2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2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86" name="Google Shape;8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8" name="Google Shape;88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1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0" name="Google Shape;90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1" name="Google Shape;91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1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21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21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5" name="Google Shape;95;p21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" name="Google Shape;96;p21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7" name="Google Shape;97;p21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21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9" name="Google Shape;99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00" name="Google Shape;10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04" name="Google Shape;104;p22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2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6" name="Google Shape;106;p2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07" name="Google Shape;107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9" name="Google Shape;109;p2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22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12" name="Google Shape;11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5" name="Google Shape;115;p23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3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7" name="Google Shape;117;p23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18" name="Google Shape;118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0" name="Google Shape;120;p23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23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23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23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25" name="Google Shape;12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3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0" name="Google Shape;10;p1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4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4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4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4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6" name="Google Shape;16;p1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4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14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4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" name="Google Shape;20;p14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21" name="Google Shape;21;p14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14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" name="Google Shape;23;p14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Relationship Id="rId4" Type="http://schemas.openxmlformats.org/officeDocument/2006/relationships/image" Target="../media/image21.png"/><Relationship Id="rId5" Type="http://schemas.openxmlformats.org/officeDocument/2006/relationships/image" Target="../media/image24.png"/><Relationship Id="rId6" Type="http://schemas.openxmlformats.org/officeDocument/2006/relationships/image" Target="../media/image2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18.png"/><Relationship Id="rId9" Type="http://schemas.openxmlformats.org/officeDocument/2006/relationships/image" Target="../media/image10.png"/><Relationship Id="rId5" Type="http://schemas.openxmlformats.org/officeDocument/2006/relationships/image" Target="../media/image17.png"/><Relationship Id="rId6" Type="http://schemas.openxmlformats.org/officeDocument/2006/relationships/image" Target="../media/image11.png"/><Relationship Id="rId7" Type="http://schemas.openxmlformats.org/officeDocument/2006/relationships/image" Target="../media/image22.png"/><Relationship Id="rId8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3900">
                <a:latin typeface="Times New Roman"/>
                <a:ea typeface="Times New Roman"/>
                <a:cs typeface="Times New Roman"/>
                <a:sym typeface="Times New Roman"/>
              </a:rPr>
              <a:t>Schedulr – Smart Appointment Scheduler</a:t>
            </a:r>
            <a:endParaRPr b="1" sz="39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6" name="Google Shape;186;p1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Team Members: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Van Duc Nguyen, 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Armand Robinson Jr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, Zachary Shepard, Piero Ramirez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Mentor: 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Masoud Sadjadi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Instructor/Faculty: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 Masoud Sadjadi, Florida International University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187" name="Google Shape;18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0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Testing &amp; Verification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258" name="Google Shape;25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0"/>
          <p:cNvSpPr txBox="1"/>
          <p:nvPr/>
        </p:nvSpPr>
        <p:spPr>
          <a:xfrm>
            <a:off x="4055725" y="1716600"/>
            <a:ext cx="5447700" cy="44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We Tested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imes New Roman"/>
              <a:buChar char="●"/>
            </a:pPr>
            <a:r>
              <a:rPr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Booking, updating, and canceling appointments</a:t>
            </a:r>
            <a:endParaRPr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imes New Roman"/>
              <a:buChar char="●"/>
            </a:pPr>
            <a:r>
              <a:rPr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Conflict detection for overlapping time slots</a:t>
            </a:r>
            <a:endParaRPr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imes New Roman"/>
              <a:buChar char="●"/>
            </a:pPr>
            <a:r>
              <a:rPr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Login/signup flow</a:t>
            </a:r>
            <a:endParaRPr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imes New Roman"/>
              <a:buChar char="●"/>
            </a:pPr>
            <a:r>
              <a:rPr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Google Calendar syncing</a:t>
            </a:r>
            <a:endParaRPr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imes New Roman"/>
              <a:buChar char="●"/>
            </a:pPr>
            <a:r>
              <a:rPr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Reminder system</a:t>
            </a:r>
            <a:endParaRPr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imes New Roman"/>
              <a:buChar char="●"/>
            </a:pPr>
            <a:r>
              <a:rPr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Business settings updates</a:t>
            </a:r>
            <a:br>
              <a:rPr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Testing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imes New Roman"/>
              <a:buChar char="●"/>
            </a:pPr>
            <a:r>
              <a:rPr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Users tested the booking flow</a:t>
            </a:r>
            <a:endParaRPr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imes New Roman"/>
              <a:buChar char="●"/>
            </a:pPr>
            <a:r>
              <a:rPr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Business owners tested dashboard + calendar</a:t>
            </a:r>
            <a:endParaRPr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imes New Roman"/>
              <a:buChar char="●"/>
            </a:pPr>
            <a:r>
              <a:rPr lang="en-US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Feedback: “Simple”, “Fast”, “Easy to understand”</a:t>
            </a:r>
            <a:endParaRPr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1"/>
          <p:cNvSpPr txBox="1"/>
          <p:nvPr>
            <p:ph type="title"/>
          </p:nvPr>
        </p:nvSpPr>
        <p:spPr>
          <a:xfrm>
            <a:off x="2038295" y="103139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Screenshots + Demo Preview</a:t>
            </a:r>
            <a:endParaRPr b="1"/>
          </a:p>
        </p:txBody>
      </p:sp>
      <p:pic>
        <p:nvPicPr>
          <p:cNvPr descr="A close up of a logo&#10;&#10;AI-generated content may be incorrect." id="265" name="Google Shape;26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41450" y="1217002"/>
            <a:ext cx="4206776" cy="2524464"/>
          </a:xfrm>
          <a:prstGeom prst="rect">
            <a:avLst/>
          </a:prstGeom>
          <a:noFill/>
          <a:ln cap="flat" cmpd="sng" w="26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67" name="Google Shape;267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53858" y="1217000"/>
            <a:ext cx="4199941" cy="2524464"/>
          </a:xfrm>
          <a:prstGeom prst="rect">
            <a:avLst/>
          </a:prstGeom>
          <a:noFill/>
          <a:ln cap="flat" cmpd="sng" w="26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68" name="Google Shape;268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69400" y="3992298"/>
            <a:ext cx="4696924" cy="2360550"/>
          </a:xfrm>
          <a:prstGeom prst="rect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2"/>
          <p:cNvSpPr txBox="1"/>
          <p:nvPr/>
        </p:nvSpPr>
        <p:spPr>
          <a:xfrm>
            <a:off x="6880537" y="1828097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Conclusion</a:t>
            </a:r>
            <a:endParaRPr b="1" sz="2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5" name="Google Shape;275;p1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Conclusion/Summary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6" name="Google Shape;276;p12"/>
          <p:cNvSpPr txBox="1"/>
          <p:nvPr/>
        </p:nvSpPr>
        <p:spPr>
          <a:xfrm>
            <a:off x="2854750" y="2604300"/>
            <a:ext cx="38214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238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Times New Roman"/>
              <a:buChar char="●"/>
            </a:pPr>
            <a: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Customer mobile app</a:t>
            </a:r>
            <a:b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Times New Roman"/>
              <a:buChar char="●"/>
            </a:pPr>
            <a: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Payment integration</a:t>
            </a:r>
            <a:b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Times New Roman"/>
              <a:buChar char="●"/>
            </a:pPr>
            <a: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Advanced analytics for businesses</a:t>
            </a:r>
            <a:b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Times New Roman"/>
              <a:buChar char="●"/>
            </a:pPr>
            <a: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Auto-fill customer history</a:t>
            </a:r>
            <a:b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Times New Roman"/>
              <a:buChar char="●"/>
            </a:pPr>
            <a: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Staff-specific calendars</a:t>
            </a: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7" name="Google Shape;277;p12"/>
          <p:cNvSpPr txBox="1"/>
          <p:nvPr/>
        </p:nvSpPr>
        <p:spPr>
          <a:xfrm>
            <a:off x="7640173" y="2604300"/>
            <a:ext cx="39987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Schedulr helps small businesses:</a:t>
            </a: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Times New Roman"/>
              <a:buChar char="●"/>
            </a:pPr>
            <a: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Stay organized</a:t>
            </a:r>
            <a:b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Times New Roman"/>
              <a:buChar char="●"/>
            </a:pPr>
            <a: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Reduce missed appointments</a:t>
            </a:r>
            <a:b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Times New Roman"/>
              <a:buChar char="●"/>
            </a:pPr>
            <a: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Improve communication</a:t>
            </a:r>
            <a:b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Times New Roman"/>
              <a:buChar char="●"/>
            </a:pPr>
            <a: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Sync everything automatically</a:t>
            </a:r>
            <a:br>
              <a:rPr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US" sz="15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simple, smart way to manage appointments</a:t>
            </a:r>
            <a:endParaRPr sz="15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8" name="Google Shape;278;p12"/>
          <p:cNvSpPr txBox="1"/>
          <p:nvPr/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Future Features</a:t>
            </a:r>
            <a:endParaRPr b="1" sz="23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279" name="Google Shape;279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3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Times New Roman"/>
              <a:buNone/>
            </a:pPr>
            <a:r>
              <a:rPr b="1" i="1" lang="en-US">
                <a:latin typeface="Times New Roman"/>
                <a:ea typeface="Times New Roman"/>
                <a:cs typeface="Times New Roman"/>
                <a:sym typeface="Times New Roman"/>
              </a:rPr>
              <a:t>Thank you!</a:t>
            </a:r>
            <a:endParaRPr/>
          </a:p>
        </p:txBody>
      </p:sp>
      <p:sp>
        <p:nvSpPr>
          <p:cNvPr id="285" name="Google Shape;285;p13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Schedulr – Smart Appointment Scheduler</a:t>
            </a:r>
            <a:b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1800">
                <a:latin typeface="Times New Roman"/>
                <a:ea typeface="Times New Roman"/>
                <a:cs typeface="Times New Roman"/>
                <a:sym typeface="Times New Roman"/>
              </a:rPr>
              <a:t>Presented by:</a:t>
            </a:r>
            <a:endParaRPr i="1"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2200">
                <a:latin typeface="Times New Roman"/>
                <a:ea typeface="Times New Roman"/>
                <a:cs typeface="Times New Roman"/>
                <a:sym typeface="Times New Roman"/>
              </a:rPr>
              <a:t>Armand Robinson Jr</a:t>
            </a:r>
            <a:endParaRPr b="1" sz="35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286" name="Google Shape;28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Problem Statement</a:t>
            </a:r>
            <a:endParaRPr b="1"/>
          </a:p>
        </p:txBody>
      </p:sp>
      <p:sp>
        <p:nvSpPr>
          <p:cNvPr id="193" name="Google Shape;193;p2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Many small businesses still schedule appointments using: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imes New Roman"/>
              <a:buChar char="●"/>
            </a:pPr>
            <a:r>
              <a:rPr lang="en-US" sz="1400">
                <a:latin typeface="Times New Roman"/>
                <a:ea typeface="Times New Roman"/>
                <a:cs typeface="Times New Roman"/>
                <a:sym typeface="Times New Roman"/>
              </a:rPr>
              <a:t>Phone calls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imes New Roman"/>
              <a:buChar char="●"/>
            </a:pPr>
            <a:r>
              <a:rPr lang="en-US" sz="1400">
                <a:latin typeface="Times New Roman"/>
                <a:ea typeface="Times New Roman"/>
                <a:cs typeface="Times New Roman"/>
                <a:sym typeface="Times New Roman"/>
              </a:rPr>
              <a:t>Paper calendars</a:t>
            </a:r>
            <a:endParaRPr sz="1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imes New Roman"/>
              <a:buChar char="●"/>
            </a:pPr>
            <a:r>
              <a:rPr lang="en-US" sz="1400">
                <a:latin typeface="Times New Roman"/>
                <a:ea typeface="Times New Roman"/>
                <a:cs typeface="Times New Roman"/>
                <a:sym typeface="Times New Roman"/>
              </a:rPr>
              <a:t>Text messages</a:t>
            </a:r>
            <a:endParaRPr sz="1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imes New Roman"/>
              <a:buChar char="●"/>
            </a:pPr>
            <a:r>
              <a:rPr lang="en-US" sz="1400">
                <a:latin typeface="Times New Roman"/>
                <a:ea typeface="Times New Roman"/>
                <a:cs typeface="Times New Roman"/>
                <a:sym typeface="Times New Roman"/>
              </a:rPr>
              <a:t>Basic tools with no automation</a:t>
            </a:r>
            <a:endParaRPr sz="1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This causes problems like: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imes New Roman"/>
              <a:buChar char="●"/>
            </a:pPr>
            <a:r>
              <a:rPr lang="en-US" sz="1400">
                <a:latin typeface="Times New Roman"/>
                <a:ea typeface="Times New Roman"/>
                <a:cs typeface="Times New Roman"/>
                <a:sym typeface="Times New Roman"/>
              </a:rPr>
              <a:t>Double bookings</a:t>
            </a:r>
            <a:endParaRPr sz="1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imes New Roman"/>
              <a:buChar char="●"/>
            </a:pPr>
            <a:r>
              <a:rPr lang="en-US" sz="1400">
                <a:latin typeface="Times New Roman"/>
                <a:ea typeface="Times New Roman"/>
                <a:cs typeface="Times New Roman"/>
                <a:sym typeface="Times New Roman"/>
              </a:rPr>
              <a:t>Missed appointments</a:t>
            </a:r>
            <a:br>
              <a:rPr lang="en-US" sz="14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1400">
                <a:latin typeface="Times New Roman"/>
                <a:ea typeface="Times New Roman"/>
                <a:cs typeface="Times New Roman"/>
                <a:sym typeface="Times New Roman"/>
              </a:rPr>
              <a:t>Confusion between customers and staff</a:t>
            </a:r>
            <a:endParaRPr sz="1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imes New Roman"/>
              <a:buChar char="●"/>
            </a:pPr>
            <a:r>
              <a:rPr lang="en-US" sz="1400">
                <a:latin typeface="Times New Roman"/>
                <a:ea typeface="Times New Roman"/>
                <a:cs typeface="Times New Roman"/>
                <a:sym typeface="Times New Roman"/>
              </a:rPr>
              <a:t>Wasted time and lost revenue</a:t>
            </a:r>
            <a:br>
              <a:rPr lang="en-US" sz="140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Businesses need a simple, automated scheduling system that prevents mistakes and keeps everything organized.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194" name="Google Shape;19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15550" y="2076925"/>
            <a:ext cx="4056227" cy="2847849"/>
          </a:xfrm>
          <a:prstGeom prst="rect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Project Goals &amp; Approach</a:t>
            </a:r>
            <a:endParaRPr b="1"/>
          </a:p>
        </p:txBody>
      </p:sp>
      <p:sp>
        <p:nvSpPr>
          <p:cNvPr id="201" name="Google Shape;201;p3"/>
          <p:cNvSpPr txBox="1"/>
          <p:nvPr>
            <p:ph idx="1" type="body"/>
          </p:nvPr>
        </p:nvSpPr>
        <p:spPr>
          <a:xfrm>
            <a:off x="1918000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>
                <a:latin typeface="Times New Roman"/>
                <a:ea typeface="Times New Roman"/>
                <a:cs typeface="Times New Roman"/>
                <a:sym typeface="Times New Roman"/>
              </a:rPr>
              <a:t>Project Goals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Build a web app that helps small businesses manage appointments easily</a:t>
            </a:r>
            <a:endParaRPr sz="13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Times New Roman"/>
              <a:buChar char="●"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Let customers book online 24/7</a:t>
            </a:r>
            <a:endParaRPr sz="13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Times New Roman"/>
              <a:buChar char="●"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Reduce missed appointments with automatic reminders</a:t>
            </a:r>
            <a:endParaRPr sz="13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Times New Roman"/>
              <a:buChar char="●"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Sync all events with Google Calendar</a:t>
            </a:r>
            <a:endParaRPr sz="13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Times New Roman"/>
              <a:buChar char="●"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Create a clean, simple dashboard for business owners</a:t>
            </a:r>
            <a:endParaRPr sz="13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>
                <a:latin typeface="Times New Roman"/>
                <a:ea typeface="Times New Roman"/>
                <a:cs typeface="Times New Roman"/>
                <a:sym typeface="Times New Roman"/>
              </a:rPr>
              <a:t>Approach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Use React &amp; TypeScript for a fast, modern UI</a:t>
            </a:r>
            <a:endParaRPr sz="13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Use Firebase for backend, auth, and automated functions</a:t>
            </a:r>
            <a:endParaRPr sz="13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Use Google Calendar API for real-time syncing</a:t>
            </a:r>
            <a:endParaRPr sz="13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11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-US" sz="1300">
                <a:latin typeface="Times New Roman"/>
                <a:ea typeface="Times New Roman"/>
                <a:cs typeface="Times New Roman"/>
                <a:sym typeface="Times New Roman"/>
              </a:rPr>
              <a:t>Use Gemini AI to improve scheduling suggestions and reminders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202" name="Google Shape;20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76300" y="2239841"/>
            <a:ext cx="5210900" cy="3127049"/>
          </a:xfrm>
          <a:prstGeom prst="rect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AI-generated content may be incorrect." id="208" name="Google Shape;20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User Stories</a:t>
            </a:r>
            <a:endParaRPr b="1"/>
          </a:p>
        </p:txBody>
      </p:sp>
      <p:sp>
        <p:nvSpPr>
          <p:cNvPr id="210" name="Google Shape;210;p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33655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customer, I want to book an appointment online so I don’t need to call.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business owner, I want to see all appointments on a clean dashboard.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business owner, I want reminders sent automatically so customers don’t forget.</a:t>
            </a:r>
            <a:b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user, I want secure login so my data is protected.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an owner, I want appointments to sync with Google Calendar.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customer, I want available times shown clearly so I can book quickly.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business owner, I want to manage services and business hours easily.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business owner, I want warnings when a time slot is already taken.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655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business, I want AI to suggest the best available times for customers.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5"/>
          <p:cNvSpPr txBox="1"/>
          <p:nvPr>
            <p:ph type="title"/>
          </p:nvPr>
        </p:nvSpPr>
        <p:spPr>
          <a:xfrm>
            <a:off x="1920239" y="26708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Sequence Diagram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216" name="Google Shape;21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5" title="Group 10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50750" y="1310631"/>
            <a:ext cx="8923761" cy="4836609"/>
          </a:xfrm>
          <a:prstGeom prst="rect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System Design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223" name="Google Shape;22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3777" y="1660350"/>
            <a:ext cx="5551597" cy="4631375"/>
          </a:xfrm>
          <a:prstGeom prst="rect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"/>
          <p:cNvSpPr txBox="1"/>
          <p:nvPr>
            <p:ph type="title"/>
          </p:nvPr>
        </p:nvSpPr>
        <p:spPr>
          <a:xfrm>
            <a:off x="1920250" y="532425"/>
            <a:ext cx="41040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Schedulr's </a:t>
            </a:r>
            <a:b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Sessions Flowchart</a:t>
            </a:r>
            <a:endParaRPr b="1"/>
          </a:p>
        </p:txBody>
      </p:sp>
      <p:pic>
        <p:nvPicPr>
          <p:cNvPr descr="A close up of a logo&#10;&#10;AI-generated content may be incorrect." id="230" name="Google Shape;2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79375" y="822801"/>
            <a:ext cx="4419825" cy="5327173"/>
          </a:xfrm>
          <a:prstGeom prst="rect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8"/>
          <p:cNvSpPr txBox="1"/>
          <p:nvPr>
            <p:ph type="title"/>
          </p:nvPr>
        </p:nvSpPr>
        <p:spPr>
          <a:xfrm>
            <a:off x="1941704" y="253393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Implementation</a:t>
            </a:r>
            <a:endParaRPr b="1"/>
          </a:p>
        </p:txBody>
      </p:sp>
      <p:pic>
        <p:nvPicPr>
          <p:cNvPr descr="A close up of a logo&#10;&#10;AI-generated content may be incorrect." id="237" name="Google Shape;23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44897" y="1437550"/>
            <a:ext cx="1496000" cy="14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76525" y="1437550"/>
            <a:ext cx="1495999" cy="149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376525" y="3134025"/>
            <a:ext cx="1496000" cy="14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044900" y="3134024"/>
            <a:ext cx="1496000" cy="14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376525" y="5095581"/>
            <a:ext cx="1495997" cy="914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001813" y="4751076"/>
            <a:ext cx="1582175" cy="1582199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8"/>
          <p:cNvSpPr txBox="1"/>
          <p:nvPr/>
        </p:nvSpPr>
        <p:spPr>
          <a:xfrm>
            <a:off x="2019975" y="1437550"/>
            <a:ext cx="5043000" cy="45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Frontend:</a:t>
            </a:r>
            <a:endParaRPr b="1"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imes New Roman"/>
              <a:buChar char="●"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React components for forms, calendar, dashboard</a:t>
            </a:r>
            <a:endParaRPr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imes New Roman"/>
              <a:buChar char="●"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React Router for navigation</a:t>
            </a:r>
            <a:endParaRPr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imes New Roman"/>
              <a:buChar char="●"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TypeScript for type safety</a:t>
            </a:r>
            <a:b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Backend:</a:t>
            </a:r>
            <a:endParaRPr b="1"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imes New Roman"/>
              <a:buChar char="●"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Firebase Auth for login/signup</a:t>
            </a:r>
            <a:endParaRPr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imes New Roman"/>
              <a:buChar char="●"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Firestore stores users, business settings, appointments</a:t>
            </a:r>
            <a:endParaRPr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imes New Roman"/>
              <a:buChar char="●"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Cloud Functions handle reminders + syncing</a:t>
            </a:r>
            <a:b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Integrations:</a:t>
            </a:r>
            <a:endParaRPr b="1"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imes New Roman"/>
              <a:buChar char="●"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Google Calendar API for appointment syncing</a:t>
            </a:r>
            <a:endParaRPr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imes New Roman"/>
              <a:buChar char="●"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Gemini for smart suggestions and message generation</a:t>
            </a:r>
            <a:endParaRPr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9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Key Features</a:t>
            </a:r>
            <a:endParaRPr b="1"/>
          </a:p>
        </p:txBody>
      </p:sp>
      <p:sp>
        <p:nvSpPr>
          <p:cNvPr id="250" name="Google Shape;250;p9"/>
          <p:cNvSpPr txBox="1"/>
          <p:nvPr>
            <p:ph idx="2" type="body"/>
          </p:nvPr>
        </p:nvSpPr>
        <p:spPr>
          <a:xfrm>
            <a:off x="1917998" y="1713516"/>
            <a:ext cx="4758353" cy="40675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lnSpcReduction="20000"/>
          </a:bodyPr>
          <a:lstStyle/>
          <a:p>
            <a:pPr indent="-3556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Online appointment booking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Real-time conflict detection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Automated reminders (email/text)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Google Calendar sync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Manager dashboard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Business hours and service settings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Gemini-powered insights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Clean UI with React + TypeScript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251" name="Google Shape;25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76351" y="1864216"/>
            <a:ext cx="5210849" cy="3129563"/>
          </a:xfrm>
          <a:prstGeom prst="rect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