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</p:sldIdLst>
  <p:sldSz cx="9144000" cy="5143500" type="screen16x9"/>
  <p:notesSz cx="9144000" cy="51435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35"/>
  </p:normalViewPr>
  <p:slideViewPr>
    <p:cSldViewPr>
      <p:cViewPr varScale="1">
        <p:scale>
          <a:sx n="160" d="100"/>
          <a:sy n="160" d="100"/>
        </p:scale>
        <p:origin x="432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81" y="5143489"/>
                </a:moveTo>
                <a:lnTo>
                  <a:pt x="0" y="5143489"/>
                </a:lnTo>
                <a:lnTo>
                  <a:pt x="0" y="0"/>
                </a:lnTo>
                <a:lnTo>
                  <a:pt x="9143981" y="0"/>
                </a:lnTo>
                <a:lnTo>
                  <a:pt x="9143981" y="5143489"/>
                </a:lnTo>
                <a:close/>
              </a:path>
            </a:pathLst>
          </a:custGeom>
          <a:solidFill>
            <a:srgbClr val="0E28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31833" y="168703"/>
            <a:ext cx="3415029" cy="642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87799" y="913481"/>
            <a:ext cx="6527165" cy="3495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41352" y="0"/>
            <a:ext cx="7626984" cy="5143500"/>
          </a:xfrm>
          <a:custGeom>
            <a:avLst/>
            <a:gdLst/>
            <a:ahLst/>
            <a:cxnLst/>
            <a:rect l="l" t="t" r="r" b="b"/>
            <a:pathLst>
              <a:path w="7626984" h="5143500">
                <a:moveTo>
                  <a:pt x="0" y="5143489"/>
                </a:moveTo>
                <a:lnTo>
                  <a:pt x="7626912" y="5143489"/>
                </a:lnTo>
                <a:lnTo>
                  <a:pt x="7626912" y="0"/>
                </a:lnTo>
                <a:lnTo>
                  <a:pt x="0" y="0"/>
                </a:lnTo>
                <a:lnTo>
                  <a:pt x="0" y="5143489"/>
                </a:lnTo>
                <a:close/>
              </a:path>
            </a:pathLst>
          </a:custGeom>
          <a:solidFill>
            <a:srgbClr val="0E28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4254" y="1250929"/>
            <a:ext cx="322199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500" spc="65" dirty="0">
                <a:latin typeface="Century Gothic" panose="020B0502020202020204" pitchFamily="34" charset="0"/>
              </a:rPr>
              <a:t>TrueDoor</a:t>
            </a:r>
            <a:endParaRPr sz="4500" dirty="0">
              <a:latin typeface="Century Gothic" panose="020B0502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39744" y="2494436"/>
            <a:ext cx="6064885" cy="55143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algn="ctr">
              <a:lnSpc>
                <a:spcPts val="1620"/>
              </a:lnSpc>
              <a:spcBef>
                <a:spcPts val="300"/>
              </a:spcBef>
            </a:pPr>
            <a:r>
              <a:rPr sz="15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Students</a:t>
            </a:r>
            <a:r>
              <a:rPr lang="en-US" sz="15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: </a:t>
            </a:r>
            <a:r>
              <a:rPr lang="en-US" sz="15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Felix Arbucias, John Corbacho, Alan Touze, Isaac Torres</a:t>
            </a:r>
            <a:endParaRPr sz="1500" dirty="0">
              <a:latin typeface="Century Gothic" panose="020B0502020202020204" pitchFamily="34" charset="0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600"/>
              </a:spcBef>
            </a:pPr>
            <a:r>
              <a:rPr sz="15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Instructor/Faculty</a:t>
            </a:r>
            <a:r>
              <a:rPr sz="15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:</a:t>
            </a:r>
            <a:r>
              <a:rPr sz="1500" spc="-7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Masoud</a:t>
            </a:r>
            <a:r>
              <a:rPr sz="1500" spc="-7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Sadjadi,</a:t>
            </a:r>
            <a:r>
              <a:rPr sz="1500" spc="-7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Florida</a:t>
            </a:r>
            <a:r>
              <a:rPr sz="1500" spc="-7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International</a:t>
            </a:r>
            <a:r>
              <a:rPr sz="1500" spc="-7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University</a:t>
            </a:r>
            <a:endParaRPr sz="1500" dirty="0">
              <a:latin typeface="Century Gothic" panose="020B0502020202020204" pitchFamily="34" charset="0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-9524" y="-9524"/>
            <a:ext cx="9073515" cy="5162550"/>
            <a:chOff x="-9524" y="-9524"/>
            <a:chExt cx="9073515" cy="5162550"/>
          </a:xfrm>
        </p:grpSpPr>
        <p:sp>
          <p:nvSpPr>
            <p:cNvPr id="6" name="object 6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69" y="0"/>
                  </a:lnTo>
                  <a:lnTo>
                    <a:pt x="151706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17" cy="514348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17" y="0"/>
                  </a:lnTo>
                  <a:lnTo>
                    <a:pt x="131617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308" y="62230"/>
              <a:ext cx="512623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308" y="62345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23" y="547253"/>
                  </a:moveTo>
                  <a:lnTo>
                    <a:pt x="346374" y="547253"/>
                  </a:lnTo>
                  <a:lnTo>
                    <a:pt x="346374" y="173182"/>
                  </a:lnTo>
                  <a:lnTo>
                    <a:pt x="0" y="173182"/>
                  </a:lnTo>
                  <a:lnTo>
                    <a:pt x="0" y="0"/>
                  </a:lnTo>
                  <a:lnTo>
                    <a:pt x="512623" y="0"/>
                  </a:lnTo>
                  <a:lnTo>
                    <a:pt x="512623" y="547253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834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entury Gothic" panose="020B0502020202020204" pitchFamily="34" charset="0"/>
              </a:rPr>
              <a:t>Conclusion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087799" y="913481"/>
            <a:ext cx="6527165" cy="41352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lang="en-US" spc="-20" dirty="0">
                <a:latin typeface="Century Gothic" panose="020B0502020202020204" pitchFamily="34" charset="0"/>
              </a:rPr>
              <a:t>TrueDoor successfully combines a Flask backend and a Chrome extension to create a fast, accessible property lookup tool.</a:t>
            </a:r>
            <a:endParaRPr spc="-2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409"/>
              </a:spcBef>
            </a:pPr>
            <a:endParaRPr spc="-20" dirty="0">
              <a:latin typeface="Century Gothic" panose="020B0502020202020204" pitchFamily="34" charset="0"/>
            </a:endParaRPr>
          </a:p>
          <a:p>
            <a:pPr marL="146050" marR="137160" algn="ctr">
              <a:lnSpc>
                <a:spcPct val="114999"/>
              </a:lnSpc>
              <a:spcBef>
                <a:spcPts val="5"/>
              </a:spcBef>
            </a:pPr>
            <a:r>
              <a:rPr dirty="0">
                <a:latin typeface="Century Gothic" panose="020B0502020202020204" pitchFamily="34" charset="0"/>
              </a:rPr>
              <a:t>By</a:t>
            </a:r>
            <a:r>
              <a:rPr lang="en-US" dirty="0">
                <a:latin typeface="Century Gothic" panose="020B0502020202020204" pitchFamily="34" charset="0"/>
              </a:rPr>
              <a:t> integrating MCP and Gemini APIs and handling data parsing and real-time responses, we built a streamlined full-stack application that simplifies property value estimation.</a:t>
            </a:r>
          </a:p>
          <a:p>
            <a:pPr marL="146050" marR="137160" algn="ctr">
              <a:lnSpc>
                <a:spcPct val="114999"/>
              </a:lnSpc>
              <a:spcBef>
                <a:spcPts val="5"/>
              </a:spcBef>
            </a:pPr>
            <a:endParaRPr spc="-10" dirty="0">
              <a:latin typeface="Century Gothic" panose="020B0502020202020204" pitchFamily="34" charset="0"/>
            </a:endParaRPr>
          </a:p>
          <a:p>
            <a:pPr marL="317500" marR="311150" algn="ctr">
              <a:lnSpc>
                <a:spcPct val="114999"/>
              </a:lnSpc>
            </a:pPr>
            <a:r>
              <a:rPr dirty="0">
                <a:latin typeface="Century Gothic" panose="020B0502020202020204" pitchFamily="34" charset="0"/>
              </a:rPr>
              <a:t>T</a:t>
            </a:r>
            <a:r>
              <a:rPr lang="en-US" dirty="0">
                <a:latin typeface="Century Gothic" panose="020B0502020202020204" pitchFamily="34" charset="0"/>
              </a:rPr>
              <a:t>his project strengthened our skills in backend development, API integration, frontend-extension design, and problem-solving within practical constraints. </a:t>
            </a:r>
            <a:endParaRPr sz="1300" dirty="0">
              <a:latin typeface="Century Gothic" panose="020B0502020202020204" pitchFamily="34" charset="0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99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99" y="0"/>
                  </a:lnTo>
                  <a:lnTo>
                    <a:pt x="13169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07" y="52874"/>
            <a:ext cx="532130" cy="566420"/>
            <a:chOff x="8531707" y="52874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232" y="62229"/>
              <a:ext cx="512698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232" y="62399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98" y="547198"/>
                  </a:moveTo>
                  <a:lnTo>
                    <a:pt x="346424" y="547198"/>
                  </a:lnTo>
                  <a:lnTo>
                    <a:pt x="346424" y="173210"/>
                  </a:lnTo>
                  <a:lnTo>
                    <a:pt x="0" y="173210"/>
                  </a:lnTo>
                  <a:lnTo>
                    <a:pt x="0" y="0"/>
                  </a:lnTo>
                  <a:lnTo>
                    <a:pt x="512698" y="0"/>
                  </a:lnTo>
                  <a:lnTo>
                    <a:pt x="512698" y="547198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86200" y="305723"/>
            <a:ext cx="2096825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 dirty="0">
                <a:latin typeface="Century Gothic" panose="020B0502020202020204" pitchFamily="34" charset="0"/>
              </a:rPr>
              <a:t>Purpose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00526" y="2038350"/>
            <a:ext cx="4971693" cy="1238609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065" marR="5080" indent="635" algn="ctr">
              <a:lnSpc>
                <a:spcPts val="1939"/>
              </a:lnSpc>
              <a:spcBef>
                <a:spcPts val="345"/>
              </a:spcBef>
            </a:pPr>
            <a:r>
              <a:rPr lang="en-US" sz="130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TrueDoor is a chrome extension that lets users quickly estimate a property’s value using only an address, removing the need to search multiple sites like Zillow.</a:t>
            </a:r>
            <a:br>
              <a:rPr lang="en-US" sz="130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30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TrueDoor differentiates itself through speed, simplicity, and seamless access directly from the browser.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69" y="0"/>
                  </a:lnTo>
                  <a:lnTo>
                    <a:pt x="151706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17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17" y="0"/>
                  </a:lnTo>
                  <a:lnTo>
                    <a:pt x="131617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83" y="52820"/>
            <a:ext cx="532130" cy="566420"/>
            <a:chOff x="8531783" y="52820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308" y="62229"/>
              <a:ext cx="512623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308" y="62345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23" y="547253"/>
                  </a:moveTo>
                  <a:lnTo>
                    <a:pt x="346374" y="547253"/>
                  </a:lnTo>
                  <a:lnTo>
                    <a:pt x="346374" y="173182"/>
                  </a:lnTo>
                  <a:lnTo>
                    <a:pt x="0" y="173182"/>
                  </a:lnTo>
                  <a:lnTo>
                    <a:pt x="0" y="0"/>
                  </a:lnTo>
                  <a:lnTo>
                    <a:pt x="512623" y="0"/>
                  </a:lnTo>
                  <a:lnTo>
                    <a:pt x="512623" y="547253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31833" y="168703"/>
            <a:ext cx="3911967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pc="105" dirty="0">
                <a:latin typeface="Century Gothic" panose="020B0502020202020204" pitchFamily="34" charset="0"/>
              </a:rPr>
              <a:t>System</a:t>
            </a:r>
            <a:r>
              <a:rPr spc="-285" dirty="0">
                <a:latin typeface="Century Gothic" panose="020B0502020202020204" pitchFamily="34" charset="0"/>
              </a:rPr>
              <a:t> </a:t>
            </a:r>
            <a:r>
              <a:rPr spc="105" dirty="0">
                <a:latin typeface="Century Gothic" panose="020B0502020202020204" pitchFamily="34" charset="0"/>
              </a:rPr>
              <a:t>Design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27354" y="1123950"/>
            <a:ext cx="6638290" cy="2990562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3195" marR="5080" indent="-23495">
              <a:lnSpc>
                <a:spcPts val="1400"/>
              </a:lnSpc>
              <a:spcBef>
                <a:spcPts val="280"/>
              </a:spcBef>
            </a:pPr>
            <a:r>
              <a:rPr lang="en-US"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TrueDoor is a lightweight full-stack property lookup tool consisting of a Python Flask backend and a minimal Chrome extension frontend that work together to quickly retrieve and display estimated property values using only an address.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Components: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469265" indent="-327660">
              <a:lnSpc>
                <a:spcPct val="100000"/>
              </a:lnSpc>
              <a:spcBef>
                <a:spcPts val="645"/>
              </a:spcBef>
              <a:buChar char="●"/>
              <a:tabLst>
                <a:tab pos="469265" algn="l"/>
              </a:tabLst>
            </a:pPr>
            <a:r>
              <a:rPr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Frontend:</a:t>
            </a:r>
            <a:r>
              <a:rPr sz="1300" spc="-1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HTML + JS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926465" lvl="1" indent="-327660">
              <a:lnSpc>
                <a:spcPct val="100000"/>
              </a:lnSpc>
              <a:spcBef>
                <a:spcPts val="645"/>
              </a:spcBef>
              <a:buChar char="○"/>
              <a:tabLst>
                <a:tab pos="926465" algn="l"/>
              </a:tabLst>
            </a:pPr>
            <a:r>
              <a:rPr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Handles</a:t>
            </a:r>
            <a:r>
              <a:rPr sz="1300" spc="-4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user</a:t>
            </a:r>
            <a:r>
              <a:rPr sz="1300" spc="-4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input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926465" lvl="1" indent="-327660">
              <a:lnSpc>
                <a:spcPct val="100000"/>
              </a:lnSpc>
              <a:spcBef>
                <a:spcPts val="645"/>
              </a:spcBef>
              <a:buChar char="○"/>
              <a:tabLst>
                <a:tab pos="926465" algn="l"/>
              </a:tabLst>
            </a:pPr>
            <a:r>
              <a:rPr lang="en-US"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Provides a simple, informative UI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469265" indent="-327660">
              <a:lnSpc>
                <a:spcPct val="100000"/>
              </a:lnSpc>
              <a:spcBef>
                <a:spcPts val="645"/>
              </a:spcBef>
              <a:buChar char="●"/>
              <a:tabLst>
                <a:tab pos="469265" algn="l"/>
              </a:tabLst>
            </a:pPr>
            <a:r>
              <a:rPr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Backend:</a:t>
            </a:r>
            <a:r>
              <a:rPr sz="1300" spc="-1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Flask</a:t>
            </a:r>
            <a:r>
              <a:rPr lang="en-US" sz="13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/Python (with MCP and Gemini API Integrations)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926465" lvl="1" indent="-327660">
              <a:lnSpc>
                <a:spcPct val="100000"/>
              </a:lnSpc>
              <a:spcBef>
                <a:spcPts val="645"/>
              </a:spcBef>
              <a:buChar char="○"/>
              <a:tabLst>
                <a:tab pos="926465" algn="l"/>
              </a:tabLst>
            </a:pPr>
            <a:r>
              <a:rPr lang="en-US"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Wraps the MCP property-lookup API and processes address queries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926465" lvl="1" indent="-327660">
              <a:lnSpc>
                <a:spcPct val="100000"/>
              </a:lnSpc>
              <a:spcBef>
                <a:spcPts val="645"/>
              </a:spcBef>
              <a:buChar char="○"/>
              <a:tabLst>
                <a:tab pos="926465" algn="l"/>
              </a:tabLst>
            </a:pPr>
            <a:r>
              <a:rPr lang="en-US"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Generates an AI-based property value estimate using the Gemini API</a:t>
            </a:r>
            <a:endParaRPr sz="1300" dirty="0">
              <a:latin typeface="Century Gothic" panose="020B0502020202020204" pitchFamily="34" charset="0"/>
              <a:cs typeface="Arial"/>
            </a:endParaRPr>
          </a:p>
          <a:p>
            <a:pPr marL="926465" lvl="1" indent="-327660">
              <a:lnSpc>
                <a:spcPct val="100000"/>
              </a:lnSpc>
              <a:spcBef>
                <a:spcPts val="645"/>
              </a:spcBef>
              <a:buChar char="○"/>
              <a:tabLst>
                <a:tab pos="926465" algn="l"/>
              </a:tabLst>
            </a:pPr>
            <a:r>
              <a:rPr lang="en-US" sz="13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Exposes REST endpoints for the Chrome extension to retrieve property data</a:t>
            </a:r>
            <a:endParaRPr sz="1300" dirty="0">
              <a:latin typeface="Century Gothic" panose="020B0502020202020204" pitchFamily="34" charset="0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69" y="0"/>
                  </a:lnTo>
                  <a:lnTo>
                    <a:pt x="151706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17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17" y="0"/>
                  </a:lnTo>
                  <a:lnTo>
                    <a:pt x="131617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83" y="52820"/>
            <a:ext cx="532130" cy="566420"/>
            <a:chOff x="8531783" y="52820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308" y="62229"/>
              <a:ext cx="512623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308" y="62345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23" y="547253"/>
                  </a:moveTo>
                  <a:lnTo>
                    <a:pt x="346374" y="547253"/>
                  </a:lnTo>
                  <a:lnTo>
                    <a:pt x="346374" y="173182"/>
                  </a:lnTo>
                  <a:lnTo>
                    <a:pt x="0" y="173182"/>
                  </a:lnTo>
                  <a:lnTo>
                    <a:pt x="0" y="0"/>
                  </a:lnTo>
                  <a:lnTo>
                    <a:pt x="512623" y="0"/>
                  </a:lnTo>
                  <a:lnTo>
                    <a:pt x="512623" y="547253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71022" y="270323"/>
            <a:ext cx="4586183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entury Gothic" panose="020B0502020202020204" pitchFamily="34" charset="0"/>
              </a:rPr>
              <a:t>Technology</a:t>
            </a:r>
            <a:r>
              <a:rPr spc="-85" dirty="0">
                <a:latin typeface="Century Gothic" panose="020B0502020202020204" pitchFamily="34" charset="0"/>
              </a:rPr>
              <a:t> </a:t>
            </a:r>
            <a:r>
              <a:rPr spc="45" dirty="0">
                <a:latin typeface="Century Gothic" panose="020B0502020202020204" pitchFamily="34" charset="0"/>
              </a:rPr>
              <a:t>Stack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17" cy="514348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17" y="0"/>
                  </a:lnTo>
                  <a:lnTo>
                    <a:pt x="131617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8531783" y="52820"/>
            <a:ext cx="532130" cy="566420"/>
            <a:chOff x="8531783" y="52820"/>
            <a:chExt cx="532130" cy="56642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308" y="62229"/>
              <a:ext cx="512623" cy="5473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541308" y="62345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23" y="547253"/>
                  </a:moveTo>
                  <a:lnTo>
                    <a:pt x="346374" y="547253"/>
                  </a:lnTo>
                  <a:lnTo>
                    <a:pt x="346374" y="173182"/>
                  </a:lnTo>
                  <a:lnTo>
                    <a:pt x="0" y="173182"/>
                  </a:lnTo>
                  <a:lnTo>
                    <a:pt x="0" y="0"/>
                  </a:lnTo>
                  <a:lnTo>
                    <a:pt x="512623" y="0"/>
                  </a:lnTo>
                  <a:lnTo>
                    <a:pt x="512623" y="547253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406642"/>
              </p:ext>
            </p:extLst>
          </p:nvPr>
        </p:nvGraphicFramePr>
        <p:xfrm>
          <a:off x="1985733" y="1290784"/>
          <a:ext cx="6666230" cy="1826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33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3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56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Frontend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5461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dirty="0" err="1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Javascript</a:t>
                      </a:r>
                      <a:r>
                        <a:rPr sz="180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,</a:t>
                      </a:r>
                      <a:r>
                        <a:rPr sz="1800" spc="-4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HTML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Backend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Flask/</a:t>
                      </a:r>
                      <a:r>
                        <a:rPr sz="1800" spc="-3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Python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AI</a:t>
                      </a: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 integration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US"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Gemini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spc="-10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Styling</a:t>
                      </a:r>
                      <a:endParaRPr sz="180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spc="-25" dirty="0">
                          <a:solidFill>
                            <a:srgbClr val="FFFFFF"/>
                          </a:solidFill>
                          <a:latin typeface="Century Gothic" panose="020B0502020202020204" pitchFamily="34" charset="0"/>
                          <a:cs typeface="Arial"/>
                        </a:rPr>
                        <a:t>CSS</a:t>
                      </a:r>
                      <a:endParaRPr sz="1800" dirty="0"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43065" y="3511893"/>
            <a:ext cx="1161097" cy="1161122"/>
          </a:xfrm>
          <a:prstGeom prst="rect">
            <a:avLst/>
          </a:prstGeom>
        </p:spPr>
      </p:pic>
      <p:pic>
        <p:nvPicPr>
          <p:cNvPr id="2050" name="Picture 2" descr="Google Gemini New Logo Revealed - Design Compass">
            <a:extLst>
              <a:ext uri="{FF2B5EF4-FFF2-40B4-BE49-F238E27FC236}">
                <a16:creationId xmlns:a16="http://schemas.microsoft.com/office/drawing/2014/main" id="{C96F3C54-DA0D-28FA-8F35-87E29E95B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553752"/>
            <a:ext cx="1409700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ML vs HTML5: Learn the Crucial Differences Between Them">
            <a:extLst>
              <a:ext uri="{FF2B5EF4-FFF2-40B4-BE49-F238E27FC236}">
                <a16:creationId xmlns:a16="http://schemas.microsoft.com/office/drawing/2014/main" id="{728E35D5-B31F-FCC8-595A-C8462DF71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63" y="3553752"/>
            <a:ext cx="2209800" cy="120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31833" y="168703"/>
            <a:ext cx="3911967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entury Gothic" panose="020B0502020202020204" pitchFamily="34" charset="0"/>
              </a:rPr>
              <a:t>Backend</a:t>
            </a:r>
            <a:r>
              <a:rPr spc="-140" dirty="0">
                <a:latin typeface="Century Gothic" panose="020B0502020202020204" pitchFamily="34" charset="0"/>
              </a:rPr>
              <a:t> </a:t>
            </a:r>
            <a:r>
              <a:rPr spc="-10" dirty="0">
                <a:latin typeface="Century Gothic" panose="020B0502020202020204" pitchFamily="34" charset="0"/>
              </a:rPr>
              <a:t>Logic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87803" y="971550"/>
            <a:ext cx="4918075" cy="3662541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371475" indent="-358775">
              <a:lnSpc>
                <a:spcPct val="100000"/>
              </a:lnSpc>
              <a:spcBef>
                <a:spcPts val="11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Built</a:t>
            </a:r>
            <a:r>
              <a:rPr sz="1700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with</a:t>
            </a:r>
            <a:r>
              <a:rPr sz="1700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Flask</a:t>
            </a:r>
            <a:endParaRPr sz="1700" dirty="0">
              <a:latin typeface="Century Gothic" panose="020B0502020202020204" pitchFamily="34" charset="0"/>
              <a:cs typeface="Arial"/>
            </a:endParaRPr>
          </a:p>
          <a:p>
            <a:pPr marL="371475" indent="-358775">
              <a:lnSpc>
                <a:spcPct val="100000"/>
              </a:lnSpc>
              <a:spcBef>
                <a:spcPts val="10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Receives</a:t>
            </a:r>
            <a:r>
              <a:rPr lang="en-US"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address input from the Chrome extension</a:t>
            </a:r>
            <a:endParaRPr sz="1700" dirty="0">
              <a:latin typeface="Century Gothic" panose="020B0502020202020204" pitchFamily="34" charset="0"/>
              <a:cs typeface="Arial"/>
            </a:endParaRPr>
          </a:p>
          <a:p>
            <a:pPr marL="371475" indent="-358775">
              <a:lnSpc>
                <a:spcPct val="100000"/>
              </a:lnSpc>
              <a:spcBef>
                <a:spcPts val="10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Uses</a:t>
            </a:r>
            <a:r>
              <a:rPr lang="en-US"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MCP APIs and Gemini to retrieve property data and generate value estimates</a:t>
            </a:r>
            <a:endParaRPr sz="1700" dirty="0">
              <a:latin typeface="Century Gothic" panose="020B0502020202020204" pitchFamily="34" charset="0"/>
              <a:cs typeface="Arial"/>
            </a:endParaRPr>
          </a:p>
          <a:p>
            <a:pPr marL="371475" indent="-358775">
              <a:lnSpc>
                <a:spcPct val="100000"/>
              </a:lnSpc>
              <a:spcBef>
                <a:spcPts val="10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Parses</a:t>
            </a:r>
            <a:r>
              <a:rPr lang="en-US"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and structures the data into clean JSON responses</a:t>
            </a:r>
            <a:endParaRPr sz="1700" dirty="0">
              <a:latin typeface="Century Gothic" panose="020B0502020202020204" pitchFamily="34" charset="0"/>
              <a:cs typeface="Arial"/>
            </a:endParaRPr>
          </a:p>
          <a:p>
            <a:pPr marL="371475" indent="-358775">
              <a:lnSpc>
                <a:spcPct val="100000"/>
              </a:lnSpc>
              <a:spcBef>
                <a:spcPts val="10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Sends</a:t>
            </a:r>
            <a:r>
              <a:rPr lang="en-US"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results back to the Chrome extension for display</a:t>
            </a:r>
            <a:endParaRPr sz="1700" dirty="0">
              <a:latin typeface="Century Gothic" panose="020B0502020202020204" pitchFamily="34" charset="0"/>
              <a:cs typeface="Arial"/>
            </a:endParaRPr>
          </a:p>
          <a:p>
            <a:pPr marL="371475" indent="-358775">
              <a:lnSpc>
                <a:spcPct val="100000"/>
              </a:lnSpc>
              <a:spcBef>
                <a:spcPts val="1020"/>
              </a:spcBef>
              <a:buChar char="●"/>
              <a:tabLst>
                <a:tab pos="371475" algn="l"/>
              </a:tabLst>
            </a:pP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Includes</a:t>
            </a:r>
            <a:r>
              <a:rPr sz="1700" spc="-6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error</a:t>
            </a:r>
            <a:r>
              <a:rPr sz="1700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handling</a:t>
            </a:r>
            <a:r>
              <a:rPr sz="1700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and</a:t>
            </a:r>
            <a:r>
              <a:rPr sz="1700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validation</a:t>
            </a:r>
            <a:endParaRPr sz="1700" dirty="0">
              <a:latin typeface="Century Gothic" panose="020B0502020202020204" pitchFamily="34" charset="0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99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99" y="0"/>
                  </a:lnTo>
                  <a:lnTo>
                    <a:pt x="13169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07" y="52874"/>
            <a:ext cx="532130" cy="566420"/>
            <a:chOff x="8531707" y="52874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232" y="62229"/>
              <a:ext cx="512698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232" y="62399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98" y="547198"/>
                  </a:moveTo>
                  <a:lnTo>
                    <a:pt x="346424" y="547198"/>
                  </a:lnTo>
                  <a:lnTo>
                    <a:pt x="346424" y="173210"/>
                  </a:lnTo>
                  <a:lnTo>
                    <a:pt x="0" y="173210"/>
                  </a:lnTo>
                  <a:lnTo>
                    <a:pt x="0" y="0"/>
                  </a:lnTo>
                  <a:lnTo>
                    <a:pt x="512698" y="0"/>
                  </a:lnTo>
                  <a:lnTo>
                    <a:pt x="512698" y="547198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1290">
              <a:lnSpc>
                <a:spcPct val="100000"/>
              </a:lnSpc>
              <a:spcBef>
                <a:spcPts val="100"/>
              </a:spcBef>
            </a:pPr>
            <a:r>
              <a:rPr spc="-25" dirty="0">
                <a:latin typeface="Century Gothic" panose="020B0502020202020204" pitchFamily="34" charset="0"/>
              </a:rPr>
              <a:t>Key</a:t>
            </a:r>
            <a:r>
              <a:rPr spc="-285" dirty="0">
                <a:latin typeface="Century Gothic" panose="020B0502020202020204" pitchFamily="34" charset="0"/>
              </a:rPr>
              <a:t> </a:t>
            </a:r>
            <a:r>
              <a:rPr spc="-10" dirty="0">
                <a:latin typeface="Century Gothic" panose="020B0502020202020204" pitchFamily="34" charset="0"/>
              </a:rPr>
              <a:t>Features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98737" y="1102431"/>
            <a:ext cx="4681220" cy="2938625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368300" indent="-355600">
              <a:lnSpc>
                <a:spcPct val="100000"/>
              </a:lnSpc>
              <a:spcBef>
                <a:spcPts val="715"/>
              </a:spcBef>
              <a:buChar char="●"/>
              <a:tabLst>
                <a:tab pos="368300" algn="l"/>
              </a:tabLst>
            </a:pPr>
            <a:r>
              <a:rPr lang="en-US" sz="16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Quickly estimates property value using only an address</a:t>
            </a:r>
            <a:endParaRPr sz="1650" dirty="0">
              <a:latin typeface="Century Gothic" panose="020B0502020202020204" pitchFamily="34" charset="0"/>
              <a:cs typeface="Arial"/>
            </a:endParaRPr>
          </a:p>
          <a:p>
            <a:pPr marL="368300" indent="-355600">
              <a:lnSpc>
                <a:spcPct val="100000"/>
              </a:lnSpc>
              <a:spcBef>
                <a:spcPts val="615"/>
              </a:spcBef>
              <a:buChar char="●"/>
              <a:tabLst>
                <a:tab pos="368300" algn="l"/>
              </a:tabLst>
            </a:pPr>
            <a:r>
              <a:rPr lang="en-US" sz="16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Returns structured property data and AI-generated value estimates</a:t>
            </a:r>
            <a:endParaRPr sz="1650" dirty="0">
              <a:latin typeface="Century Gothic" panose="020B0502020202020204" pitchFamily="34" charset="0"/>
              <a:cs typeface="Arial"/>
            </a:endParaRPr>
          </a:p>
          <a:p>
            <a:pPr marL="368300" indent="-355600">
              <a:lnSpc>
                <a:spcPct val="100000"/>
              </a:lnSpc>
              <a:spcBef>
                <a:spcPts val="620"/>
              </a:spcBef>
              <a:buChar char="●"/>
              <a:tabLst>
                <a:tab pos="368300" algn="l"/>
              </a:tabLst>
            </a:pPr>
            <a:r>
              <a:rPr lang="en-US" sz="16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Minimal popup interface in the Chrome extension for easy lookup</a:t>
            </a:r>
            <a:endParaRPr sz="1650" dirty="0">
              <a:latin typeface="Century Gothic" panose="020B0502020202020204" pitchFamily="34" charset="0"/>
              <a:cs typeface="Arial"/>
            </a:endParaRPr>
          </a:p>
          <a:p>
            <a:pPr marL="368300" indent="-355600">
              <a:lnSpc>
                <a:spcPct val="100000"/>
              </a:lnSpc>
              <a:spcBef>
                <a:spcPts val="615"/>
              </a:spcBef>
              <a:buChar char="●"/>
              <a:tabLst>
                <a:tab pos="368300" algn="l"/>
              </a:tabLst>
            </a:pPr>
            <a:r>
              <a:rPr lang="en-US" sz="16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Supports real-time loading feedback and error handling</a:t>
            </a:r>
            <a:endParaRPr sz="1650" dirty="0">
              <a:latin typeface="Century Gothic" panose="020B0502020202020204" pitchFamily="34" charset="0"/>
              <a:cs typeface="Arial"/>
            </a:endParaRPr>
          </a:p>
          <a:p>
            <a:pPr marL="368300" indent="-355600">
              <a:lnSpc>
                <a:spcPct val="100000"/>
              </a:lnSpc>
              <a:spcBef>
                <a:spcPts val="615"/>
              </a:spcBef>
              <a:buChar char="●"/>
              <a:tabLst>
                <a:tab pos="368300" algn="l"/>
              </a:tabLst>
            </a:pPr>
            <a:r>
              <a:rPr lang="en-US" sz="16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Lightweight, responsive, and easy-to-use UI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69" y="0"/>
                  </a:lnTo>
                  <a:lnTo>
                    <a:pt x="151706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17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17" y="0"/>
                  </a:lnTo>
                  <a:lnTo>
                    <a:pt x="131617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83" y="52820"/>
            <a:ext cx="532130" cy="566420"/>
            <a:chOff x="8531783" y="52820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308" y="62229"/>
              <a:ext cx="512623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308" y="62345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23" y="547253"/>
                  </a:moveTo>
                  <a:lnTo>
                    <a:pt x="346374" y="547253"/>
                  </a:lnTo>
                  <a:lnTo>
                    <a:pt x="346374" y="173182"/>
                  </a:lnTo>
                  <a:lnTo>
                    <a:pt x="0" y="173182"/>
                  </a:lnTo>
                  <a:lnTo>
                    <a:pt x="0" y="0"/>
                  </a:lnTo>
                  <a:lnTo>
                    <a:pt x="512623" y="0"/>
                  </a:lnTo>
                  <a:lnTo>
                    <a:pt x="512623" y="547253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3545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Century Gothic" panose="020B0502020202020204" pitchFamily="34" charset="0"/>
              </a:rPr>
              <a:t>Input</a:t>
            </a:r>
            <a:r>
              <a:rPr spc="-105" dirty="0">
                <a:latin typeface="Century Gothic" panose="020B0502020202020204" pitchFamily="34" charset="0"/>
              </a:rPr>
              <a:t> </a:t>
            </a:r>
            <a:r>
              <a:rPr spc="45" dirty="0">
                <a:latin typeface="Century Gothic" panose="020B0502020202020204" pitchFamily="34" charset="0"/>
              </a:rPr>
              <a:t>Form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99" cy="514348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99" y="0"/>
                  </a:lnTo>
                  <a:lnTo>
                    <a:pt x="13169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8531707" y="52874"/>
            <a:ext cx="532130" cy="566420"/>
            <a:chOff x="8531707" y="52874"/>
            <a:chExt cx="532130" cy="56642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232" y="62229"/>
              <a:ext cx="512698" cy="5473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541232" y="62399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98" y="547198"/>
                  </a:moveTo>
                  <a:lnTo>
                    <a:pt x="346424" y="547198"/>
                  </a:lnTo>
                  <a:lnTo>
                    <a:pt x="346424" y="173210"/>
                  </a:lnTo>
                  <a:lnTo>
                    <a:pt x="0" y="173210"/>
                  </a:lnTo>
                  <a:lnTo>
                    <a:pt x="0" y="0"/>
                  </a:lnTo>
                  <a:lnTo>
                    <a:pt x="512698" y="0"/>
                  </a:lnTo>
                  <a:lnTo>
                    <a:pt x="512698" y="547198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Picture 12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D6FECDED-CAFB-8E21-356D-2BC118B159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827" y="2249223"/>
            <a:ext cx="5310955" cy="8036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291563"/>
            <a:ext cx="5294262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>
                <a:latin typeface="Century Gothic" panose="020B0502020202020204" pitchFamily="34" charset="0"/>
              </a:rPr>
              <a:t>Property Value View</a:t>
            </a:r>
            <a:endParaRPr spc="-20" dirty="0">
              <a:latin typeface="Century Gothic" panose="020B0502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99" cy="514348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99" y="0"/>
                  </a:lnTo>
                  <a:lnTo>
                    <a:pt x="13169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8531707" y="52874"/>
            <a:ext cx="532130" cy="566420"/>
            <a:chOff x="8531707" y="52874"/>
            <a:chExt cx="532130" cy="56642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232" y="62229"/>
              <a:ext cx="512698" cy="5473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541232" y="62399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98" y="547198"/>
                  </a:moveTo>
                  <a:lnTo>
                    <a:pt x="346424" y="547198"/>
                  </a:lnTo>
                  <a:lnTo>
                    <a:pt x="346424" y="173210"/>
                  </a:lnTo>
                  <a:lnTo>
                    <a:pt x="0" y="173210"/>
                  </a:lnTo>
                  <a:lnTo>
                    <a:pt x="0" y="0"/>
                  </a:lnTo>
                  <a:lnTo>
                    <a:pt x="512698" y="0"/>
                  </a:lnTo>
                  <a:lnTo>
                    <a:pt x="512698" y="547198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A2F7995-BD53-D481-4D45-71EA9709FF16}"/>
              </a:ext>
            </a:extLst>
          </p:cNvPr>
          <p:cNvSpPr txBox="1"/>
          <p:nvPr/>
        </p:nvSpPr>
        <p:spPr>
          <a:xfrm>
            <a:off x="2280037" y="2391557"/>
            <a:ext cx="4575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C056E9-470D-704C-7BE5-B3B7CBCEF31D}"/>
              </a:ext>
            </a:extLst>
          </p:cNvPr>
          <p:cNvSpPr txBox="1"/>
          <p:nvPr/>
        </p:nvSpPr>
        <p:spPr>
          <a:xfrm>
            <a:off x="2280037" y="2391557"/>
            <a:ext cx="4575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3AA367-D6C3-E465-2A42-047D6DC3B3C1}"/>
              </a:ext>
            </a:extLst>
          </p:cNvPr>
          <p:cNvSpPr txBox="1"/>
          <p:nvPr/>
        </p:nvSpPr>
        <p:spPr>
          <a:xfrm>
            <a:off x="2280037" y="2391557"/>
            <a:ext cx="4575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19" name="Picture 18" descr="A screenshot of a home&#10;&#10;AI-generated content may be incorrect.">
            <a:extLst>
              <a:ext uri="{FF2B5EF4-FFF2-40B4-BE49-F238E27FC236}">
                <a16:creationId xmlns:a16="http://schemas.microsoft.com/office/drawing/2014/main" id="{C6A38873-7A51-FC47-823C-36FBF95634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29" y="1261204"/>
            <a:ext cx="5415292" cy="3095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6565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entury Gothic" panose="020B0502020202020204" pitchFamily="34" charset="0"/>
              </a:rPr>
              <a:t>Challenges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81200" y="893236"/>
            <a:ext cx="6856095" cy="31699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9095" marR="133350" indent="-367030">
              <a:lnSpc>
                <a:spcPct val="114999"/>
              </a:lnSpc>
              <a:spcBef>
                <a:spcPts val="100"/>
              </a:spcBef>
              <a:buFont typeface="Arial"/>
              <a:buChar char="●"/>
              <a:tabLst>
                <a:tab pos="379095" algn="l"/>
              </a:tabLst>
            </a:pP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API</a:t>
            </a:r>
            <a:r>
              <a:rPr sz="1800" b="1" spc="-3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limit</a:t>
            </a: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ations</a:t>
            </a: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:</a:t>
            </a:r>
            <a:r>
              <a:rPr sz="1800" b="1" spc="-1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MCP and Gemini APIs had usage limits or required keys, which restricted testing and frequent lookups</a:t>
            </a:r>
            <a:endParaRPr sz="1800" dirty="0">
              <a:latin typeface="Century Gothic" panose="020B0502020202020204" pitchFamily="34" charset="0"/>
              <a:cs typeface="Arial"/>
            </a:endParaRPr>
          </a:p>
          <a:p>
            <a:pPr marL="379095" marR="5080" indent="-367030">
              <a:lnSpc>
                <a:spcPct val="114999"/>
              </a:lnSpc>
              <a:buFont typeface="Arial"/>
              <a:buChar char="●"/>
              <a:tabLst>
                <a:tab pos="379095" algn="l"/>
              </a:tabLst>
            </a:pP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Team Coordination: </a:t>
            </a:r>
            <a:r>
              <a:rPr lang="en-US" sz="18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Dividing tasks and managing development across backend and extension components</a:t>
            </a:r>
            <a:endParaRPr lang="en-US" sz="1800" dirty="0">
              <a:latin typeface="Century Gothic" panose="020B0502020202020204" pitchFamily="34" charset="0"/>
              <a:cs typeface="Arial"/>
            </a:endParaRPr>
          </a:p>
          <a:p>
            <a:pPr marL="379095" marR="102235" indent="-367030">
              <a:lnSpc>
                <a:spcPct val="114999"/>
              </a:lnSpc>
              <a:buChar char="●"/>
              <a:tabLst>
                <a:tab pos="379095" algn="l"/>
              </a:tabLst>
            </a:pP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Data</a:t>
            </a:r>
            <a:r>
              <a:rPr lang="en-US" sz="1800" b="1" spc="-2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Parsing:</a:t>
            </a:r>
            <a:r>
              <a:rPr lang="en-US" sz="1800" b="1" spc="-2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Property data and AI estimates had to be structured from raw API responses</a:t>
            </a:r>
            <a:endParaRPr lang="en-US" sz="1800" dirty="0">
              <a:latin typeface="Century Gothic" panose="020B0502020202020204" pitchFamily="34" charset="0"/>
              <a:cs typeface="Arial"/>
            </a:endParaRPr>
          </a:p>
          <a:p>
            <a:pPr marL="379095" marR="55880" indent="-367030">
              <a:lnSpc>
                <a:spcPct val="114999"/>
              </a:lnSpc>
              <a:buFont typeface="Arial"/>
              <a:buChar char="●"/>
              <a:tabLst>
                <a:tab pos="379095" algn="l"/>
              </a:tabLst>
            </a:pP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Frontend</a:t>
            </a:r>
            <a:r>
              <a:rPr sz="1800" b="1" spc="-5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&amp;</a:t>
            </a:r>
            <a:r>
              <a:rPr sz="1800" b="1" spc="-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backend</a:t>
            </a:r>
            <a:r>
              <a:rPr sz="1800" b="1" spc="-5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coordination</a:t>
            </a:r>
            <a:r>
              <a:rPr sz="1800" b="1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:</a:t>
            </a:r>
            <a:r>
              <a:rPr sz="1800" b="1" spc="-25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Ensuring the Chrome extension correctly communicated with the Flask backend and handled errors</a:t>
            </a:r>
            <a:endParaRPr sz="1800" dirty="0">
              <a:latin typeface="Century Gothic" panose="020B0502020202020204" pitchFamily="34" charset="0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9524" y="-9524"/>
            <a:ext cx="1536700" cy="5162550"/>
            <a:chOff x="-9524" y="-9524"/>
            <a:chExt cx="1536700" cy="516255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385570" cy="5143500"/>
            </a:xfrm>
            <a:custGeom>
              <a:avLst/>
              <a:gdLst/>
              <a:ahLst/>
              <a:cxnLst/>
              <a:rect l="l" t="t" r="r" b="b"/>
              <a:pathLst>
                <a:path w="1385570" h="5143500">
                  <a:moveTo>
                    <a:pt x="0" y="5143489"/>
                  </a:moveTo>
                  <a:lnTo>
                    <a:pt x="1385452" y="5143489"/>
                  </a:lnTo>
                  <a:lnTo>
                    <a:pt x="1385452" y="0"/>
                  </a:lnTo>
                  <a:lnTo>
                    <a:pt x="0" y="0"/>
                  </a:lnTo>
                  <a:lnTo>
                    <a:pt x="0" y="5143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517650" cy="5143500"/>
            </a:xfrm>
            <a:custGeom>
              <a:avLst/>
              <a:gdLst/>
              <a:ahLst/>
              <a:cxnLst/>
              <a:rect l="l" t="t" r="r" b="b"/>
              <a:pathLst>
                <a:path w="1517650" h="5143500">
                  <a:moveTo>
                    <a:pt x="0" y="0"/>
                  </a:moveTo>
                  <a:lnTo>
                    <a:pt x="1517096" y="0"/>
                  </a:lnTo>
                  <a:lnTo>
                    <a:pt x="1517096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5452" y="0"/>
              <a:ext cx="131699" cy="514348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85452" y="0"/>
              <a:ext cx="132080" cy="5143500"/>
            </a:xfrm>
            <a:custGeom>
              <a:avLst/>
              <a:gdLst/>
              <a:ahLst/>
              <a:cxnLst/>
              <a:rect l="l" t="t" r="r" b="b"/>
              <a:pathLst>
                <a:path w="132080" h="5143500">
                  <a:moveTo>
                    <a:pt x="0" y="0"/>
                  </a:moveTo>
                  <a:lnTo>
                    <a:pt x="131699" y="0"/>
                  </a:lnTo>
                  <a:lnTo>
                    <a:pt x="131699" y="5143489"/>
                  </a:lnTo>
                  <a:lnTo>
                    <a:pt x="0" y="5143489"/>
                  </a:lnTo>
                  <a:lnTo>
                    <a:pt x="0" y="0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73" y="4121716"/>
              <a:ext cx="1199304" cy="89707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31707" y="52874"/>
            <a:ext cx="532130" cy="566420"/>
            <a:chOff x="8531707" y="52874"/>
            <a:chExt cx="532130" cy="56642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1232" y="62229"/>
              <a:ext cx="512698" cy="5473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541232" y="62399"/>
              <a:ext cx="513080" cy="547370"/>
            </a:xfrm>
            <a:custGeom>
              <a:avLst/>
              <a:gdLst/>
              <a:ahLst/>
              <a:cxnLst/>
              <a:rect l="l" t="t" r="r" b="b"/>
              <a:pathLst>
                <a:path w="513079" h="547370">
                  <a:moveTo>
                    <a:pt x="512698" y="547198"/>
                  </a:moveTo>
                  <a:lnTo>
                    <a:pt x="346424" y="547198"/>
                  </a:lnTo>
                  <a:lnTo>
                    <a:pt x="346424" y="173210"/>
                  </a:lnTo>
                  <a:lnTo>
                    <a:pt x="0" y="173210"/>
                  </a:lnTo>
                  <a:lnTo>
                    <a:pt x="0" y="0"/>
                  </a:lnTo>
                  <a:lnTo>
                    <a:pt x="512698" y="0"/>
                  </a:lnTo>
                  <a:lnTo>
                    <a:pt x="512698" y="547198"/>
                  </a:lnTo>
                  <a:close/>
                </a:path>
              </a:pathLst>
            </a:custGeom>
            <a:ln w="19049">
              <a:solidFill>
                <a:srgbClr val="082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Words>415</Words>
  <Application>Microsoft Macintosh PowerPoint</Application>
  <PresentationFormat>On-screen Show (16:9)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Trebuchet MS</vt:lpstr>
      <vt:lpstr>Office Theme</vt:lpstr>
      <vt:lpstr>TrueDoor</vt:lpstr>
      <vt:lpstr>Purpose</vt:lpstr>
      <vt:lpstr>System Design</vt:lpstr>
      <vt:lpstr>Technology Stack</vt:lpstr>
      <vt:lpstr>Backend Logic</vt:lpstr>
      <vt:lpstr>Key Features</vt:lpstr>
      <vt:lpstr>Input Form</vt:lpstr>
      <vt:lpstr>Property Value View</vt:lpstr>
      <vt:lpstr>Challenges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Buddy</dc:title>
  <cp:lastModifiedBy>Felix Arbucias</cp:lastModifiedBy>
  <cp:revision>3</cp:revision>
  <dcterms:created xsi:type="dcterms:W3CDTF">2025-12-01T14:27:06Z</dcterms:created>
  <dcterms:modified xsi:type="dcterms:W3CDTF">2025-12-02T22:26:25Z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2025-12-01T00:00:00Z</vt:filetime>
  </property>
  <property fmtid="{D5CDD505-2E9C-101B-9397-08002B2CF9AE}" pid="3" name="Creator">
    <vt:lpwstr>Google</vt:lpwstr>
  </property>
  <property fmtid="{D5CDD505-2E9C-101B-9397-08002B2CF9AE}" pid="4" name="LastSaved">
    <vt:filetime>2025-12-01T00:00:00Z</vt:filetime>
  </property>
  <property fmtid="{D5CDD505-2E9C-101B-9397-08002B2CF9AE}" pid="5" name="Producer">
    <vt:lpwstr>3-Heights(TM) PDF Security Shell 4.8.25.2 (http://www.pdf-tools.com)</vt:lpwstr>
  </property>
</Properties>
</file>