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accc1d58b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accc1d58b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accc1d58b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accc1d58b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accc1d58b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accc1d58b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ccc1d58b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accc1d58b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accc1d58b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accc1d58b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ad440671b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ad440671b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ad440671b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ad440671b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ad440671b8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ad440671b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ad440671b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ad440671b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/>
          <p:nvPr>
            <p:ph type="ctrTitle"/>
          </p:nvPr>
        </p:nvSpPr>
        <p:spPr>
          <a:xfrm>
            <a:off x="1394460" y="781050"/>
            <a:ext cx="68046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394460" y="2640806"/>
            <a:ext cx="6804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2" name="Google Shape;82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1"/>
          <p:cNvSpPr txBox="1"/>
          <p:nvPr>
            <p:ph idx="1" type="body"/>
          </p:nvPr>
        </p:nvSpPr>
        <p:spPr>
          <a:xfrm>
            <a:off x="1438989" y="1260872"/>
            <a:ext cx="3436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4" name="Google Shape;84;p11"/>
          <p:cNvSpPr txBox="1"/>
          <p:nvPr>
            <p:ph idx="2" type="body"/>
          </p:nvPr>
        </p:nvSpPr>
        <p:spPr>
          <a:xfrm>
            <a:off x="5078730" y="1260872"/>
            <a:ext cx="34377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5" name="Google Shape;85;p11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11"/>
          <p:cNvSpPr txBox="1"/>
          <p:nvPr>
            <p:ph idx="3" type="body"/>
          </p:nvPr>
        </p:nvSpPr>
        <p:spPr>
          <a:xfrm>
            <a:off x="144018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1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90" name="Google Shape;90;p11"/>
          <p:cNvSpPr txBox="1"/>
          <p:nvPr>
            <p:ph idx="4" type="body"/>
          </p:nvPr>
        </p:nvSpPr>
        <p:spPr>
          <a:xfrm>
            <a:off x="507873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2" name="Google Shape;92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 txBox="1"/>
          <p:nvPr>
            <p:ph type="title"/>
          </p:nvPr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" type="body"/>
          </p:nvPr>
        </p:nvSpPr>
        <p:spPr>
          <a:xfrm>
            <a:off x="1440180" y="1369219"/>
            <a:ext cx="7075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12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12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9" name="Google Shape;9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3"/>
          <p:cNvSpPr txBox="1"/>
          <p:nvPr>
            <p:ph idx="1" type="body"/>
          </p:nvPr>
        </p:nvSpPr>
        <p:spPr>
          <a:xfrm>
            <a:off x="144018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1" name="Google Shape;101;p13"/>
          <p:cNvSpPr txBox="1"/>
          <p:nvPr>
            <p:ph idx="10" type="dt"/>
          </p:nvPr>
        </p:nvSpPr>
        <p:spPr>
          <a:xfrm>
            <a:off x="1442338" y="4767262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13"/>
          <p:cNvSpPr txBox="1"/>
          <p:nvPr>
            <p:ph idx="11" type="ftr"/>
          </p:nvPr>
        </p:nvSpPr>
        <p:spPr>
          <a:xfrm>
            <a:off x="3642613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1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13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05" name="Google Shape;105;p13"/>
          <p:cNvSpPr txBox="1"/>
          <p:nvPr>
            <p:ph idx="2" type="body"/>
          </p:nvPr>
        </p:nvSpPr>
        <p:spPr>
          <a:xfrm>
            <a:off x="507873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showMasterSp="0">
  <p:cSld name="1_Comparison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07" name="Google Shape;10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 txBox="1"/>
          <p:nvPr>
            <p:ph idx="1" type="body"/>
          </p:nvPr>
        </p:nvSpPr>
        <p:spPr>
          <a:xfrm>
            <a:off x="1438989" y="1260872"/>
            <a:ext cx="3436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9" name="Google Shape;109;p14"/>
          <p:cNvSpPr txBox="1"/>
          <p:nvPr>
            <p:ph idx="2" type="body"/>
          </p:nvPr>
        </p:nvSpPr>
        <p:spPr>
          <a:xfrm>
            <a:off x="5078730" y="1260872"/>
            <a:ext cx="34377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0" name="Google Shape;110;p14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14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14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14"/>
          <p:cNvSpPr txBox="1"/>
          <p:nvPr>
            <p:ph idx="3" type="body"/>
          </p:nvPr>
        </p:nvSpPr>
        <p:spPr>
          <a:xfrm>
            <a:off x="144018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14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15" name="Google Shape;115;p14"/>
          <p:cNvSpPr txBox="1"/>
          <p:nvPr>
            <p:ph idx="4" type="body"/>
          </p:nvPr>
        </p:nvSpPr>
        <p:spPr>
          <a:xfrm>
            <a:off x="507873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17" name="Google Shape;117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 txBox="1"/>
          <p:nvPr>
            <p:ph idx="1" type="body"/>
          </p:nvPr>
        </p:nvSpPr>
        <p:spPr>
          <a:xfrm>
            <a:off x="144018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9" name="Google Shape;119;p15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15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1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2" name="Google Shape;122;p15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23" name="Google Shape;123;p15"/>
          <p:cNvSpPr txBox="1"/>
          <p:nvPr>
            <p:ph idx="2" type="body"/>
          </p:nvPr>
        </p:nvSpPr>
        <p:spPr>
          <a:xfrm>
            <a:off x="507873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5" name="Google Shape;125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6"/>
          <p:cNvSpPr txBox="1"/>
          <p:nvPr>
            <p:ph idx="1" type="body"/>
          </p:nvPr>
        </p:nvSpPr>
        <p:spPr>
          <a:xfrm>
            <a:off x="1438989" y="1260872"/>
            <a:ext cx="3436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7" name="Google Shape;127;p16"/>
          <p:cNvSpPr txBox="1"/>
          <p:nvPr>
            <p:ph idx="2" type="body"/>
          </p:nvPr>
        </p:nvSpPr>
        <p:spPr>
          <a:xfrm>
            <a:off x="5078730" y="1260872"/>
            <a:ext cx="34377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8" name="Google Shape;128;p16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16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1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Google Shape;131;p16"/>
          <p:cNvSpPr txBox="1"/>
          <p:nvPr>
            <p:ph idx="3" type="body"/>
          </p:nvPr>
        </p:nvSpPr>
        <p:spPr>
          <a:xfrm>
            <a:off x="144018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2" name="Google Shape;132;p16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33" name="Google Shape;133;p16"/>
          <p:cNvSpPr txBox="1"/>
          <p:nvPr>
            <p:ph idx="4" type="body"/>
          </p:nvPr>
        </p:nvSpPr>
        <p:spPr>
          <a:xfrm>
            <a:off x="507873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 showMasterSp="0">
  <p:cSld name="3_Two Conten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35" name="Google Shape;13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7"/>
          <p:cNvSpPr txBox="1"/>
          <p:nvPr>
            <p:ph idx="1" type="body"/>
          </p:nvPr>
        </p:nvSpPr>
        <p:spPr>
          <a:xfrm>
            <a:off x="144018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7" name="Google Shape;137;p17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17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9" name="Google Shape;139;p17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Google Shape;140;p17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41" name="Google Shape;141;p17"/>
          <p:cNvSpPr txBox="1"/>
          <p:nvPr>
            <p:ph idx="2" type="body"/>
          </p:nvPr>
        </p:nvSpPr>
        <p:spPr>
          <a:xfrm>
            <a:off x="507873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 showMasterSp="0">
  <p:cSld name="3_Comparison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43" name="Google Shape;14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>
            <p:ph idx="1" type="body"/>
          </p:nvPr>
        </p:nvSpPr>
        <p:spPr>
          <a:xfrm>
            <a:off x="1438989" y="1260872"/>
            <a:ext cx="3436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5" name="Google Shape;145;p18"/>
          <p:cNvSpPr txBox="1"/>
          <p:nvPr>
            <p:ph idx="2" type="body"/>
          </p:nvPr>
        </p:nvSpPr>
        <p:spPr>
          <a:xfrm>
            <a:off x="5078730" y="1260872"/>
            <a:ext cx="34377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6" name="Google Shape;146;p18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" name="Google Shape;147;p18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8" name="Google Shape;148;p18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18"/>
          <p:cNvSpPr txBox="1"/>
          <p:nvPr>
            <p:ph idx="3" type="body"/>
          </p:nvPr>
        </p:nvSpPr>
        <p:spPr>
          <a:xfrm>
            <a:off x="144018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0" name="Google Shape;150;p18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151" name="Google Shape;151;p18"/>
          <p:cNvSpPr txBox="1"/>
          <p:nvPr>
            <p:ph idx="4" type="body"/>
          </p:nvPr>
        </p:nvSpPr>
        <p:spPr>
          <a:xfrm>
            <a:off x="5078730" y="2003822"/>
            <a:ext cx="3436500" cy="22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>
            <p:ph type="title"/>
          </p:nvPr>
        </p:nvSpPr>
        <p:spPr>
          <a:xfrm>
            <a:off x="550493" y="273843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4" name="Google Shape;154;p19"/>
          <p:cNvSpPr txBox="1"/>
          <p:nvPr>
            <p:ph idx="1" type="body"/>
          </p:nvPr>
        </p:nvSpPr>
        <p:spPr>
          <a:xfrm>
            <a:off x="550493" y="1369218"/>
            <a:ext cx="7075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5" name="Google Shape;155;p19"/>
          <p:cNvSpPr txBox="1"/>
          <p:nvPr>
            <p:ph idx="10" type="dt"/>
          </p:nvPr>
        </p:nvSpPr>
        <p:spPr>
          <a:xfrm>
            <a:off x="550493" y="4767262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6" name="Google Shape;156;p19"/>
          <p:cNvSpPr txBox="1"/>
          <p:nvPr>
            <p:ph idx="11" type="ftr"/>
          </p:nvPr>
        </p:nvSpPr>
        <p:spPr>
          <a:xfrm>
            <a:off x="3195611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7" name="Google Shape;157;p19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8" name="Google Shape;158;p19"/>
          <p:cNvSpPr/>
          <p:nvPr/>
        </p:nvSpPr>
        <p:spPr>
          <a:xfrm>
            <a:off x="7794024" y="0"/>
            <a:ext cx="1130700" cy="7785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0516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159" name="Google Shape;159;p19"/>
          <p:cNvPicPr preferRelativeResize="0"/>
          <p:nvPr/>
        </p:nvPicPr>
        <p:blipFill rotWithShape="1">
          <a:blip r:embed="rId2">
            <a:alphaModFix/>
          </a:blip>
          <a:srcRect b="46187" l="0" r="0" t="0"/>
          <a:stretch/>
        </p:blipFill>
        <p:spPr>
          <a:xfrm>
            <a:off x="7794024" y="189878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2" name="Google Shape;162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>
              <a:spcBef>
                <a:spcPts val="800"/>
              </a:spcBef>
              <a:spcAft>
                <a:spcPts val="0"/>
              </a:spcAft>
              <a:buSzPts val="1500"/>
              <a:buChar char="•"/>
              <a:defRPr/>
            </a:lvl1pPr>
            <a:lvl2pPr indent="-317500" lvl="1" marL="9144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2pPr>
            <a:lvl3pPr indent="-304800" lvl="2" marL="1371600"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3pPr>
            <a:lvl4pPr indent="-298450" lvl="3" marL="1828800">
              <a:spcBef>
                <a:spcPts val="4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>
              <a:spcBef>
                <a:spcPts val="400"/>
              </a:spcBef>
              <a:spcAft>
                <a:spcPts val="0"/>
              </a:spcAft>
              <a:buSzPts val="1100"/>
              <a:buChar char="•"/>
              <a:defRPr/>
            </a:lvl5pPr>
            <a:lvl6pPr indent="-317500" lvl="5" marL="27432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63" name="Google Shape;163;p2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6" name="Google Shape;16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title"/>
          </p:nvPr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" type="body"/>
          </p:nvPr>
        </p:nvSpPr>
        <p:spPr>
          <a:xfrm>
            <a:off x="1440180" y="1369219"/>
            <a:ext cx="7075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3" name="Google Shape;23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/>
          <p:nvPr>
            <p:ph type="title"/>
          </p:nvPr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1440180" y="1369219"/>
            <a:ext cx="7075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 showMasterSp="0">
  <p:cSld name="3_Title and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30" name="Google Shape;3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 txBox="1"/>
          <p:nvPr>
            <p:ph type="title"/>
          </p:nvPr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1440180" y="1369219"/>
            <a:ext cx="7075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 showMasterSp="0">
  <p:cSld name="8_Title and Conte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>
            <p:ph idx="2" type="pic"/>
          </p:nvPr>
        </p:nvSpPr>
        <p:spPr>
          <a:xfrm>
            <a:off x="-1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550493" y="4767262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195611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6"/>
          <p:cNvSpPr txBox="1"/>
          <p:nvPr>
            <p:ph type="ctrTitle"/>
          </p:nvPr>
        </p:nvSpPr>
        <p:spPr>
          <a:xfrm>
            <a:off x="163828" y="3172042"/>
            <a:ext cx="5813700" cy="67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 sz="33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subTitle"/>
          </p:nvPr>
        </p:nvSpPr>
        <p:spPr>
          <a:xfrm>
            <a:off x="163828" y="3968618"/>
            <a:ext cx="58137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7"/>
          <p:cNvGrpSpPr/>
          <p:nvPr/>
        </p:nvGrpSpPr>
        <p:grpSpPr>
          <a:xfrm>
            <a:off x="0" y="0"/>
            <a:ext cx="3236927" cy="5143500"/>
            <a:chOff x="-1" y="0"/>
            <a:chExt cx="4315902" cy="6858000"/>
          </a:xfrm>
        </p:grpSpPr>
        <p:pic>
          <p:nvPicPr>
            <p:cNvPr descr="A close up of a logo&#10;&#10;Description automatically generated" id="45" name="Google Shape;45;p7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8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7"/>
            <p:cNvSpPr/>
            <p:nvPr/>
          </p:nvSpPr>
          <p:spPr>
            <a:xfrm>
              <a:off x="-1" y="0"/>
              <a:ext cx="4260900" cy="68580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95611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7"/>
          <p:cNvSpPr/>
          <p:nvPr>
            <p:ph idx="2" type="pic"/>
          </p:nvPr>
        </p:nvSpPr>
        <p:spPr>
          <a:xfrm>
            <a:off x="3236925" y="0"/>
            <a:ext cx="5907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7"/>
          <p:cNvSpPr txBox="1"/>
          <p:nvPr>
            <p:ph type="title"/>
          </p:nvPr>
        </p:nvSpPr>
        <p:spPr>
          <a:xfrm>
            <a:off x="156542" y="273843"/>
            <a:ext cx="29445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" type="body"/>
          </p:nvPr>
        </p:nvSpPr>
        <p:spPr>
          <a:xfrm>
            <a:off x="156542" y="1376673"/>
            <a:ext cx="29445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Text&#10;&#10;Description automatically generated" id="52" name="Google Shape;52;p7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4586780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and Content" showMasterSp="0">
  <p:cSld name="9_Title and Conte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&#10;&#10;Description automatically generated" id="54" name="Google Shape;54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5699" y="4586780"/>
            <a:ext cx="880199" cy="40764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8"/>
          <p:cNvSpPr txBox="1"/>
          <p:nvPr>
            <p:ph idx="11" type="ftr"/>
          </p:nvPr>
        </p:nvSpPr>
        <p:spPr>
          <a:xfrm>
            <a:off x="3195611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8"/>
          <p:cNvSpPr/>
          <p:nvPr>
            <p:ph idx="2" type="pic"/>
          </p:nvPr>
        </p:nvSpPr>
        <p:spPr>
          <a:xfrm>
            <a:off x="3236925" y="0"/>
            <a:ext cx="5907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8"/>
          <p:cNvSpPr txBox="1"/>
          <p:nvPr>
            <p:ph type="title"/>
          </p:nvPr>
        </p:nvSpPr>
        <p:spPr>
          <a:xfrm>
            <a:off x="156542" y="273843"/>
            <a:ext cx="29445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" type="body"/>
          </p:nvPr>
        </p:nvSpPr>
        <p:spPr>
          <a:xfrm>
            <a:off x="156542" y="1376673"/>
            <a:ext cx="29445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 showMasterSp="0">
  <p:cSld name="7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>
            <p:ph idx="2" type="pic"/>
          </p:nvPr>
        </p:nvSpPr>
        <p:spPr>
          <a:xfrm>
            <a:off x="6281711" y="273842"/>
            <a:ext cx="2763000" cy="214410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550493" y="4767262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95611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" name="Google Shape;65;p9"/>
          <p:cNvSpPr/>
          <p:nvPr>
            <p:ph idx="3" type="pic"/>
          </p:nvPr>
        </p:nvSpPr>
        <p:spPr>
          <a:xfrm>
            <a:off x="3357097" y="273843"/>
            <a:ext cx="2763000" cy="43911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6" name="Google Shape;66;p9"/>
          <p:cNvGrpSpPr/>
          <p:nvPr/>
        </p:nvGrpSpPr>
        <p:grpSpPr>
          <a:xfrm>
            <a:off x="-1" y="0"/>
            <a:ext cx="3236927" cy="5143500"/>
            <a:chOff x="-1" y="0"/>
            <a:chExt cx="4315902" cy="6858000"/>
          </a:xfrm>
        </p:grpSpPr>
        <p:pic>
          <p:nvPicPr>
            <p:cNvPr descr="A close up of a logo&#10;&#10;Description automatically generated" id="67" name="Google Shape;67;p9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8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9"/>
            <p:cNvSpPr/>
            <p:nvPr/>
          </p:nvSpPr>
          <p:spPr>
            <a:xfrm>
              <a:off x="-1" y="0"/>
              <a:ext cx="4260900" cy="68580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9"/>
          <p:cNvSpPr txBox="1"/>
          <p:nvPr>
            <p:ph type="title"/>
          </p:nvPr>
        </p:nvSpPr>
        <p:spPr>
          <a:xfrm>
            <a:off x="156542" y="273843"/>
            <a:ext cx="29445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" type="body"/>
          </p:nvPr>
        </p:nvSpPr>
        <p:spPr>
          <a:xfrm>
            <a:off x="156542" y="1376674"/>
            <a:ext cx="2944500" cy="30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Google Shape;71;p9"/>
          <p:cNvSpPr/>
          <p:nvPr>
            <p:ph idx="4" type="pic"/>
          </p:nvPr>
        </p:nvSpPr>
        <p:spPr>
          <a:xfrm>
            <a:off x="6281711" y="2511487"/>
            <a:ext cx="2763000" cy="21441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Text&#10;&#10;Description automatically generated" id="72" name="Google Shape;72;p9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4586780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4" name="Google Shape;74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0"/>
          <p:cNvSpPr txBox="1"/>
          <p:nvPr>
            <p:ph idx="1" type="body"/>
          </p:nvPr>
        </p:nvSpPr>
        <p:spPr>
          <a:xfrm>
            <a:off x="144018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0" type="dt"/>
          </p:nvPr>
        </p:nvSpPr>
        <p:spPr>
          <a:xfrm>
            <a:off x="1440180" y="4767263"/>
            <a:ext cx="1958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1440180" y="273844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100"/>
          </a:p>
        </p:txBody>
      </p:sp>
      <p:sp>
        <p:nvSpPr>
          <p:cNvPr id="80" name="Google Shape;80;p10"/>
          <p:cNvSpPr txBox="1"/>
          <p:nvPr>
            <p:ph idx="2" type="body"/>
          </p:nvPr>
        </p:nvSpPr>
        <p:spPr>
          <a:xfrm>
            <a:off x="5078730" y="1369219"/>
            <a:ext cx="34365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1341120" y="273844"/>
            <a:ext cx="7174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341120" y="1369219"/>
            <a:ext cx="7174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youtube.com/watch?v=9HFdL4QzQvM" TargetMode="External"/><Relationship Id="rId4" Type="http://schemas.openxmlformats.org/officeDocument/2006/relationships/hyperlink" Target="http://www.youtube.com/watch?v=9HFdL4QzQvM" TargetMode="External"/><Relationship Id="rId5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/>
          <p:nvPr>
            <p:ph type="ctrTitle"/>
          </p:nvPr>
        </p:nvSpPr>
        <p:spPr>
          <a:xfrm>
            <a:off x="1394460" y="781050"/>
            <a:ext cx="6804600" cy="17907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Watchmen Route Over a Body of Water</a:t>
            </a:r>
            <a:endParaRPr/>
          </a:p>
        </p:txBody>
      </p:sp>
      <p:sp>
        <p:nvSpPr>
          <p:cNvPr id="169" name="Google Shape;169;p21"/>
          <p:cNvSpPr txBox="1"/>
          <p:nvPr>
            <p:ph idx="1" type="subTitle"/>
          </p:nvPr>
        </p:nvSpPr>
        <p:spPr>
          <a:xfrm>
            <a:off x="1394450" y="2862700"/>
            <a:ext cx="8520600" cy="1891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CIS4951 - </a:t>
            </a:r>
            <a:r>
              <a:rPr lang="en"/>
              <a:t>Fall 2025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Raul Herrero</a:t>
            </a:r>
            <a:endParaRPr sz="16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Yousuf Habouh</a:t>
            </a:r>
            <a:endParaRPr sz="16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Anaika D. Bien-Aime</a:t>
            </a:r>
            <a:endParaRPr sz="16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Elier Quesada</a:t>
            </a:r>
            <a:endParaRPr sz="16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Rosny Antenor</a:t>
            </a:r>
            <a:endParaRPr sz="16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Gabriel Prieto</a:t>
            </a:r>
            <a:endParaRPr sz="1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0"/>
          <p:cNvSpPr txBox="1"/>
          <p:nvPr>
            <p:ph type="title"/>
          </p:nvPr>
        </p:nvSpPr>
        <p:spPr>
          <a:xfrm>
            <a:off x="1506000" y="445025"/>
            <a:ext cx="73263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226" name="Google Shape;226;p30"/>
          <p:cNvSpPr txBox="1"/>
          <p:nvPr>
            <p:ph idx="1" type="body"/>
          </p:nvPr>
        </p:nvSpPr>
        <p:spPr>
          <a:xfrm>
            <a:off x="1506000" y="1152475"/>
            <a:ext cx="73263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Grab a real lake and convert into a polygon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Polygon is then converted into trapezoids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Those trapezoids are checked for midpoints within and connections between midpoints generating an MST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Allow MST to be split into k subtrees and display results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 txBox="1"/>
          <p:nvPr>
            <p:ph type="title"/>
          </p:nvPr>
        </p:nvSpPr>
        <p:spPr>
          <a:xfrm>
            <a:off x="1305900" y="445025"/>
            <a:ext cx="75264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Watchman Route Problem</a:t>
            </a:r>
            <a:endParaRPr/>
          </a:p>
        </p:txBody>
      </p:sp>
      <p:sp>
        <p:nvSpPr>
          <p:cNvPr id="175" name="Google Shape;175;p22"/>
          <p:cNvSpPr txBox="1"/>
          <p:nvPr>
            <p:ph idx="1" type="body"/>
          </p:nvPr>
        </p:nvSpPr>
        <p:spPr>
          <a:xfrm>
            <a:off x="1305975" y="1380325"/>
            <a:ext cx="75264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Optimal </a:t>
            </a:r>
            <a:r>
              <a:rPr lang="en"/>
              <a:t>path from which every point in a polygon is visible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Works with polygons that include holes/obstacles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Requires choosing visibility positions and connecting them efficiently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Used in surveillance, patrol routing, and robotics</a:t>
            </a:r>
            <a:endParaRPr/>
          </a:p>
          <a:p>
            <a:pPr indent="0" lvl="0" marL="45720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3"/>
          <p:cNvSpPr txBox="1"/>
          <p:nvPr>
            <p:ph type="title"/>
          </p:nvPr>
        </p:nvSpPr>
        <p:spPr>
          <a:xfrm>
            <a:off x="1401225" y="445025"/>
            <a:ext cx="74310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Real World Application</a:t>
            </a:r>
            <a:endParaRPr/>
          </a:p>
        </p:txBody>
      </p:sp>
      <p:sp>
        <p:nvSpPr>
          <p:cNvPr id="181" name="Google Shape;181;p23"/>
          <p:cNvSpPr txBox="1"/>
          <p:nvPr>
            <p:ph idx="1" type="body"/>
          </p:nvPr>
        </p:nvSpPr>
        <p:spPr>
          <a:xfrm>
            <a:off x="1401300" y="1404475"/>
            <a:ext cx="74310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Main goal is to assist actual watchmen on boats to scout lake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Assist lake patrol agencies in making the optimal path to scout area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Automatic aquatic patrolling robots to follow graph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 txBox="1"/>
          <p:nvPr>
            <p:ph type="title"/>
          </p:nvPr>
        </p:nvSpPr>
        <p:spPr>
          <a:xfrm>
            <a:off x="1458375" y="445025"/>
            <a:ext cx="73740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 Overview</a:t>
            </a:r>
            <a:endParaRPr/>
          </a:p>
        </p:txBody>
      </p:sp>
      <p:sp>
        <p:nvSpPr>
          <p:cNvPr id="187" name="Google Shape;187;p24"/>
          <p:cNvSpPr txBox="1"/>
          <p:nvPr>
            <p:ph idx="1" type="body"/>
          </p:nvPr>
        </p:nvSpPr>
        <p:spPr>
          <a:xfrm>
            <a:off x="1563000" y="1253275"/>
            <a:ext cx="72693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Compute weighted trapezoid midpoints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Detect adjacency via shared edges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Validate midpoint-to-midpoint paths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Add weighted edges based on distance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Generate Minimum Spanning Tree using Kruskal’s algorithm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Split MST into k balanced subtrees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5"/>
          <p:cNvSpPr txBox="1"/>
          <p:nvPr>
            <p:ph type="title"/>
          </p:nvPr>
        </p:nvSpPr>
        <p:spPr>
          <a:xfrm>
            <a:off x="1325100" y="445025"/>
            <a:ext cx="75072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</a:t>
            </a:r>
            <a:endParaRPr/>
          </a:p>
        </p:txBody>
      </p:sp>
      <p:sp>
        <p:nvSpPr>
          <p:cNvPr id="193" name="Google Shape;193;p25"/>
          <p:cNvSpPr txBox="1"/>
          <p:nvPr>
            <p:ph idx="1" type="body"/>
          </p:nvPr>
        </p:nvSpPr>
        <p:spPr>
          <a:xfrm>
            <a:off x="1325025" y="1152475"/>
            <a:ext cx="75072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https://www.youtube.com/watch?v=9HFdL4QzQvM</a:t>
            </a:r>
            <a:br>
              <a:rPr lang="en"/>
            </a:br>
            <a:endParaRPr/>
          </a:p>
        </p:txBody>
      </p:sp>
      <p:pic>
        <p:nvPicPr>
          <p:cNvPr id="194" name="Google Shape;194;p25" title="WatchmanRoute-Dem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62400" y="1714500"/>
            <a:ext cx="5275200" cy="296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 txBox="1"/>
          <p:nvPr>
            <p:ph type="title"/>
          </p:nvPr>
        </p:nvSpPr>
        <p:spPr>
          <a:xfrm>
            <a:off x="1438450" y="445025"/>
            <a:ext cx="73938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Polygon with a Hole</a:t>
            </a:r>
            <a:endParaRPr/>
          </a:p>
        </p:txBody>
      </p:sp>
      <p:pic>
        <p:nvPicPr>
          <p:cNvPr id="200" name="Google Shape;20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4850" y="1193600"/>
            <a:ext cx="6074301" cy="354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/>
          <p:nvPr>
            <p:ph type="title"/>
          </p:nvPr>
        </p:nvSpPr>
        <p:spPr>
          <a:xfrm>
            <a:off x="1313400" y="445025"/>
            <a:ext cx="75189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Subtree of 3</a:t>
            </a:r>
            <a:endParaRPr/>
          </a:p>
        </p:txBody>
      </p:sp>
      <p:pic>
        <p:nvPicPr>
          <p:cNvPr id="206" name="Google Shape;20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5125" y="1074875"/>
            <a:ext cx="6193744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8"/>
          <p:cNvSpPr txBox="1"/>
          <p:nvPr>
            <p:ph type="title"/>
          </p:nvPr>
        </p:nvSpPr>
        <p:spPr>
          <a:xfrm>
            <a:off x="1477500" y="445025"/>
            <a:ext cx="73548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Connect to the Real World</a:t>
            </a:r>
            <a:endParaRPr/>
          </a:p>
        </p:txBody>
      </p:sp>
      <p:sp>
        <p:nvSpPr>
          <p:cNvPr id="212" name="Google Shape;212;p28"/>
          <p:cNvSpPr txBox="1"/>
          <p:nvPr>
            <p:ph idx="1" type="body"/>
          </p:nvPr>
        </p:nvSpPr>
        <p:spPr>
          <a:xfrm>
            <a:off x="1477425" y="1152475"/>
            <a:ext cx="73548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Grab actual lake information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Use OpenStreetMap API to grab location</a:t>
            </a:r>
            <a:br>
              <a:rPr lang="en"/>
            </a:b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•"/>
            </a:pPr>
            <a:r>
              <a:rPr lang="en"/>
              <a:t>Automatically turn lake and holes into polygons which would then be used in previous code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9"/>
          <p:cNvSpPr txBox="1"/>
          <p:nvPr>
            <p:ph type="title"/>
          </p:nvPr>
        </p:nvSpPr>
        <p:spPr>
          <a:xfrm>
            <a:off x="1620300" y="445025"/>
            <a:ext cx="72120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Lake Urmia Iran</a:t>
            </a:r>
            <a:endParaRPr/>
          </a:p>
        </p:txBody>
      </p:sp>
      <p:pic>
        <p:nvPicPr>
          <p:cNvPr id="218" name="Google Shape;21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0400" y="1210625"/>
            <a:ext cx="2581275" cy="378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8700" y="1239200"/>
            <a:ext cx="3297526" cy="2442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55850" y="1239200"/>
            <a:ext cx="2324100" cy="372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