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18288000" cy="10287000"/>
  <p:notesSz cx="6858000" cy="9144000"/>
  <p:embeddedFontLst>
    <p:embeddedFont>
      <p:font typeface="Mokoto" charset="1" panose="00000000000000000000"/>
      <p:regular r:id="rId18"/>
    </p:embeddedFont>
    <p:embeddedFont>
      <p:font typeface="Tomorrow" charset="1" panose="00000000000000000000"/>
      <p:regular r:id="rId19"/>
    </p:embeddedFont>
    <p:embeddedFont>
      <p:font typeface="Tomorrow Bold" charset="1" panose="00000000000000000000"/>
      <p:regular r:id="rId20"/>
    </p:embeddedFont>
    <p:embeddedFont>
      <p:font typeface="Canva Sans Bold" charset="1" panose="020B0803030501040103"/>
      <p:regular r:id="rId21"/>
    </p:embeddedFont>
    <p:embeddedFont>
      <p:font typeface="Canva Sans" charset="1" panose="020B0503030501040103"/>
      <p:regular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fonts/font22.fntdata" Type="http://schemas.openxmlformats.org/officeDocument/2006/relationships/font"/><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 Id="rId4" Target="../media/image3.svg" Type="http://schemas.openxmlformats.org/officeDocument/2006/relationships/image"/><Relationship Id="rId5" Target="../media/image4.png" Type="http://schemas.openxmlformats.org/officeDocument/2006/relationships/image"/><Relationship Id="rId6" Target="../media/image5.svg" Type="http://schemas.openxmlformats.org/officeDocument/2006/relationships/image"/><Relationship Id="rId7" Target="../media/image6.png" Type="http://schemas.openxmlformats.org/officeDocument/2006/relationships/image"/><Relationship Id="rId8" Target="../media/image7.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 Id="rId3" Target="../media/image13.svg" Type="http://schemas.openxmlformats.org/officeDocument/2006/relationships/image"/><Relationship Id="rId4" Target="../media/image6.png" Type="http://schemas.openxmlformats.org/officeDocument/2006/relationships/image"/><Relationship Id="rId5" Target="../media/image7.png" Type="http://schemas.openxmlformats.org/officeDocument/2006/relationships/image"/><Relationship Id="rId6" Target="../media/image27.png" Type="http://schemas.openxmlformats.org/officeDocument/2006/relationships/image"/><Relationship Id="rId7" Target="../media/image28.png" Type="http://schemas.openxmlformats.org/officeDocument/2006/relationships/image"/><Relationship Id="rId8" Target="../media/image29.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 Id="rId3" Target="../media/image13.svg" Type="http://schemas.openxmlformats.org/officeDocument/2006/relationships/image"/><Relationship Id="rId4" Target="../media/image6.png" Type="http://schemas.openxmlformats.org/officeDocument/2006/relationships/image"/><Relationship Id="rId5" Target="../media/image7.png" Type="http://schemas.openxmlformats.org/officeDocument/2006/relationships/image"/><Relationship Id="rId6" Target="../media/image30.png" Type="http://schemas.openxmlformats.org/officeDocument/2006/relationships/image"/><Relationship Id="rId7" Target="../media/image28.png" Type="http://schemas.openxmlformats.org/officeDocument/2006/relationships/image"/><Relationship Id="rId8" Target="../media/image29.svg" Type="http://schemas.openxmlformats.org/officeDocument/2006/relationships/image"/><Relationship Id="rId9" Target="../media/image31.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6.png" Type="http://schemas.openxmlformats.org/officeDocument/2006/relationships/image"/><Relationship Id="rId5" Target="../media/image7.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png" Type="http://schemas.openxmlformats.org/officeDocument/2006/relationships/image"/><Relationship Id="rId3" Target="../media/image9.svg" Type="http://schemas.openxmlformats.org/officeDocument/2006/relationships/image"/><Relationship Id="rId4" Target="../media/image4.png" Type="http://schemas.openxmlformats.org/officeDocument/2006/relationships/image"/><Relationship Id="rId5" Target="../media/image5.svg" Type="http://schemas.openxmlformats.org/officeDocument/2006/relationships/image"/><Relationship Id="rId6" Target="../media/image6.png" Type="http://schemas.openxmlformats.org/officeDocument/2006/relationships/image"/><Relationship Id="rId7" Target="../media/image7.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6.png" Type="http://schemas.openxmlformats.org/officeDocument/2006/relationships/image"/><Relationship Id="rId5" Target="../media/image7.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 Id="rId3" Target="../media/image13.svg" Type="http://schemas.openxmlformats.org/officeDocument/2006/relationships/image"/><Relationship Id="rId4" Target="../media/image6.png" Type="http://schemas.openxmlformats.org/officeDocument/2006/relationships/image"/><Relationship Id="rId5" Target="../media/image7.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16.png" Type="http://schemas.openxmlformats.org/officeDocument/2006/relationships/image"/><Relationship Id="rId5" Target="../media/image17.svg" Type="http://schemas.openxmlformats.org/officeDocument/2006/relationships/image"/><Relationship Id="rId6" Target="../media/image6.png" Type="http://schemas.openxmlformats.org/officeDocument/2006/relationships/image"/><Relationship Id="rId7" Target="../media/image7.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8.png" Type="http://schemas.openxmlformats.org/officeDocument/2006/relationships/image"/><Relationship Id="rId3" Target="../media/image19.svg" Type="http://schemas.openxmlformats.org/officeDocument/2006/relationships/image"/><Relationship Id="rId4" Target="../media/image14.png" Type="http://schemas.openxmlformats.org/officeDocument/2006/relationships/image"/><Relationship Id="rId5" Target="../media/image15.svg" Type="http://schemas.openxmlformats.org/officeDocument/2006/relationships/image"/><Relationship Id="rId6" Target="../media/image6.png" Type="http://schemas.openxmlformats.org/officeDocument/2006/relationships/image"/><Relationship Id="rId7" Target="../media/image7.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6.png" Type="http://schemas.openxmlformats.org/officeDocument/2006/relationships/image"/><Relationship Id="rId3" Target="../media/image17.svg" Type="http://schemas.openxmlformats.org/officeDocument/2006/relationships/image"/><Relationship Id="rId4" Target="../media/image14.png" Type="http://schemas.openxmlformats.org/officeDocument/2006/relationships/image"/><Relationship Id="rId5" Target="../media/image15.svg" Type="http://schemas.openxmlformats.org/officeDocument/2006/relationships/image"/><Relationship Id="rId6" Target="../media/image20.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 Id="rId3" Target="../media/image13.svg" Type="http://schemas.openxmlformats.org/officeDocument/2006/relationships/image"/><Relationship Id="rId4" Target="../media/image21.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 Id="rId7" Target="../media/image22.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6.png" Type="http://schemas.openxmlformats.org/officeDocument/2006/relationships/image"/><Relationship Id="rId5" Target="../media/image7.png" Type="http://schemas.openxmlformats.org/officeDocument/2006/relationships/image"/><Relationship Id="rId6" Target="../media/image23.png" Type="http://schemas.openxmlformats.org/officeDocument/2006/relationships/image"/><Relationship Id="rId7" Target="../media/image24.png" Type="http://schemas.openxmlformats.org/officeDocument/2006/relationships/image"/><Relationship Id="rId8" Target="../media/image25.png" Type="http://schemas.openxmlformats.org/officeDocument/2006/relationships/image"/><Relationship Id="rId9" Target="../media/image26.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TextBox 3" id="3"/>
          <p:cNvSpPr txBox="true"/>
          <p:nvPr/>
        </p:nvSpPr>
        <p:spPr>
          <a:xfrm rot="0">
            <a:off x="3440323" y="2344045"/>
            <a:ext cx="10395497" cy="2799455"/>
          </a:xfrm>
          <a:prstGeom prst="rect">
            <a:avLst/>
          </a:prstGeom>
        </p:spPr>
        <p:txBody>
          <a:bodyPr anchor="t" rtlCol="false" tIns="0" lIns="0" bIns="0" rIns="0">
            <a:spAutoFit/>
          </a:bodyPr>
          <a:lstStyle/>
          <a:p>
            <a:pPr algn="ctr">
              <a:lnSpc>
                <a:spcPts val="11275"/>
              </a:lnSpc>
            </a:pPr>
            <a:r>
              <a:rPr lang="en-US" sz="8053" spc="-869">
                <a:solidFill>
                  <a:srgbClr val="FFFFFF"/>
                </a:solidFill>
                <a:latin typeface="Mokoto"/>
                <a:ea typeface="Mokoto"/>
                <a:cs typeface="Mokoto"/>
                <a:sym typeface="Mokoto"/>
              </a:rPr>
              <a:t>CYBER SAFE GUARD</a:t>
            </a:r>
          </a:p>
        </p:txBody>
      </p:sp>
      <p:sp>
        <p:nvSpPr>
          <p:cNvPr name="Freeform 4" id="4"/>
          <p:cNvSpPr/>
          <p:nvPr/>
        </p:nvSpPr>
        <p:spPr>
          <a:xfrm flipH="true" flipV="false" rot="0">
            <a:off x="10841830" y="-3821457"/>
            <a:ext cx="12077233" cy="7202423"/>
          </a:xfrm>
          <a:custGeom>
            <a:avLst/>
            <a:gdLst/>
            <a:ahLst/>
            <a:cxnLst/>
            <a:rect r="r" b="b" t="t" l="l"/>
            <a:pathLst>
              <a:path h="7202423" w="12077233">
                <a:moveTo>
                  <a:pt x="12077233" y="0"/>
                </a:moveTo>
                <a:lnTo>
                  <a:pt x="0" y="0"/>
                </a:lnTo>
                <a:lnTo>
                  <a:pt x="0" y="7202423"/>
                </a:lnTo>
                <a:lnTo>
                  <a:pt x="12077233" y="7202423"/>
                </a:lnTo>
                <a:lnTo>
                  <a:pt x="12077233"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false" flipV="false" rot="0">
            <a:off x="670310" y="6736334"/>
            <a:ext cx="7858618" cy="7101333"/>
          </a:xfrm>
          <a:custGeom>
            <a:avLst/>
            <a:gdLst/>
            <a:ahLst/>
            <a:cxnLst/>
            <a:rect r="r" b="b" t="t" l="l"/>
            <a:pathLst>
              <a:path h="7101333" w="7858618">
                <a:moveTo>
                  <a:pt x="0" y="0"/>
                </a:moveTo>
                <a:lnTo>
                  <a:pt x="7858618" y="0"/>
                </a:lnTo>
                <a:lnTo>
                  <a:pt x="7858618" y="7101332"/>
                </a:lnTo>
                <a:lnTo>
                  <a:pt x="0" y="710133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6" id="6"/>
          <p:cNvSpPr txBox="true"/>
          <p:nvPr/>
        </p:nvSpPr>
        <p:spPr>
          <a:xfrm rot="0">
            <a:off x="4329612" y="5991619"/>
            <a:ext cx="8616919" cy="1498954"/>
          </a:xfrm>
          <a:prstGeom prst="rect">
            <a:avLst/>
          </a:prstGeom>
        </p:spPr>
        <p:txBody>
          <a:bodyPr anchor="t" rtlCol="false" tIns="0" lIns="0" bIns="0" rIns="0">
            <a:spAutoFit/>
          </a:bodyPr>
          <a:lstStyle/>
          <a:p>
            <a:pPr algn="ctr">
              <a:lnSpc>
                <a:spcPts val="3893"/>
              </a:lnSpc>
              <a:spcBef>
                <a:spcPct val="0"/>
              </a:spcBef>
            </a:pPr>
            <a:r>
              <a:rPr lang="en-US" sz="3445" spc="-372">
                <a:solidFill>
                  <a:srgbClr val="FFFFFF"/>
                </a:solidFill>
                <a:latin typeface="Mokoto"/>
                <a:ea typeface="Mokoto"/>
                <a:cs typeface="Mokoto"/>
                <a:sym typeface="Mokoto"/>
              </a:rPr>
              <a:t>GIORDANO GALARCE, ANH HONG, TAYRON VILLAGRAN, HEIDY VELIZ</a:t>
            </a:r>
          </a:p>
        </p:txBody>
      </p:sp>
      <p:sp>
        <p:nvSpPr>
          <p:cNvPr name="Freeform 7" id="7"/>
          <p:cNvSpPr/>
          <p:nvPr/>
        </p:nvSpPr>
        <p:spPr>
          <a:xfrm flipH="false" flipV="false" rot="0">
            <a:off x="0" y="25849"/>
            <a:ext cx="3528771" cy="2029992"/>
          </a:xfrm>
          <a:custGeom>
            <a:avLst/>
            <a:gdLst/>
            <a:ahLst/>
            <a:cxnLst/>
            <a:rect r="r" b="b" t="t" l="l"/>
            <a:pathLst>
              <a:path h="2029992" w="3528771">
                <a:moveTo>
                  <a:pt x="0" y="0"/>
                </a:moveTo>
                <a:lnTo>
                  <a:pt x="3528771" y="0"/>
                </a:lnTo>
                <a:lnTo>
                  <a:pt x="3528771" y="2029992"/>
                </a:lnTo>
                <a:lnTo>
                  <a:pt x="0" y="2029992"/>
                </a:lnTo>
                <a:lnTo>
                  <a:pt x="0" y="0"/>
                </a:lnTo>
                <a:close/>
              </a:path>
            </a:pathLst>
          </a:custGeom>
          <a:blipFill>
            <a:blip r:embed="rId7"/>
            <a:stretch>
              <a:fillRect l="0" t="0" r="0" b="0"/>
            </a:stretch>
          </a:blipFill>
        </p:spPr>
      </p:sp>
      <p:grpSp>
        <p:nvGrpSpPr>
          <p:cNvPr name="Group 8" id="8"/>
          <p:cNvGrpSpPr>
            <a:grpSpLocks noChangeAspect="true"/>
          </p:cNvGrpSpPr>
          <p:nvPr/>
        </p:nvGrpSpPr>
        <p:grpSpPr>
          <a:xfrm rot="0">
            <a:off x="16238969" y="25849"/>
            <a:ext cx="2049031" cy="2029992"/>
            <a:chOff x="0" y="0"/>
            <a:chExt cx="5217600" cy="5169120"/>
          </a:xfrm>
        </p:grpSpPr>
        <p:sp>
          <p:nvSpPr>
            <p:cNvPr name="Freeform 9" id="9"/>
            <p:cNvSpPr/>
            <p:nvPr/>
          </p:nvSpPr>
          <p:spPr>
            <a:xfrm flipH="false" flipV="false" rot="0">
              <a:off x="0" y="0"/>
              <a:ext cx="5217541" cy="5169154"/>
            </a:xfrm>
            <a:custGeom>
              <a:avLst/>
              <a:gdLst/>
              <a:ahLst/>
              <a:cxnLst/>
              <a:rect r="r" b="b" t="t" l="l"/>
              <a:pathLst>
                <a:path h="5169154" w="5217541">
                  <a:moveTo>
                    <a:pt x="0" y="0"/>
                  </a:moveTo>
                  <a:lnTo>
                    <a:pt x="5217541" y="0"/>
                  </a:lnTo>
                  <a:lnTo>
                    <a:pt x="5217541" y="5169154"/>
                  </a:lnTo>
                  <a:lnTo>
                    <a:pt x="0" y="5169154"/>
                  </a:lnTo>
                  <a:lnTo>
                    <a:pt x="0" y="0"/>
                  </a:lnTo>
                  <a:close/>
                </a:path>
              </a:pathLst>
            </a:custGeom>
            <a:blipFill>
              <a:blip r:embed="rId8"/>
              <a:stretch>
                <a:fillRect l="-43" t="0" r="-44" b="0"/>
              </a:stretch>
            </a:blipFill>
          </p:spPr>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0B132A"/>
        </a:solidFill>
      </p:bgPr>
    </p:bg>
    <p:spTree>
      <p:nvGrpSpPr>
        <p:cNvPr id="1" name=""/>
        <p:cNvGrpSpPr/>
        <p:nvPr/>
      </p:nvGrpSpPr>
      <p:grpSpPr>
        <a:xfrm>
          <a:off x="0" y="0"/>
          <a:ext cx="0" cy="0"/>
          <a:chOff x="0" y="0"/>
          <a:chExt cx="0" cy="0"/>
        </a:xfrm>
      </p:grpSpPr>
      <p:sp>
        <p:nvSpPr>
          <p:cNvPr name="Freeform 2" id="2"/>
          <p:cNvSpPr/>
          <p:nvPr/>
        </p:nvSpPr>
        <p:spPr>
          <a:xfrm flipH="true" flipV="false" rot="0">
            <a:off x="13541166" y="6393465"/>
            <a:ext cx="6675929" cy="4114800"/>
          </a:xfrm>
          <a:custGeom>
            <a:avLst/>
            <a:gdLst/>
            <a:ahLst/>
            <a:cxnLst/>
            <a:rect r="r" b="b" t="t" l="l"/>
            <a:pathLst>
              <a:path h="4114800" w="6675929">
                <a:moveTo>
                  <a:pt x="6675929" y="0"/>
                </a:moveTo>
                <a:lnTo>
                  <a:pt x="0" y="0"/>
                </a:lnTo>
                <a:lnTo>
                  <a:pt x="0" y="4114800"/>
                </a:lnTo>
                <a:lnTo>
                  <a:pt x="6675929" y="4114800"/>
                </a:lnTo>
                <a:lnTo>
                  <a:pt x="6675929"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false" rot="0">
            <a:off x="-2232750" y="-1138586"/>
            <a:ext cx="6675929" cy="4114800"/>
          </a:xfrm>
          <a:custGeom>
            <a:avLst/>
            <a:gdLst/>
            <a:ahLst/>
            <a:cxnLst/>
            <a:rect r="r" b="b" t="t" l="l"/>
            <a:pathLst>
              <a:path h="4114800" w="6675929">
                <a:moveTo>
                  <a:pt x="6675929" y="0"/>
                </a:moveTo>
                <a:lnTo>
                  <a:pt x="0" y="0"/>
                </a:lnTo>
                <a:lnTo>
                  <a:pt x="0" y="4114800"/>
                </a:lnTo>
                <a:lnTo>
                  <a:pt x="6675929" y="4114800"/>
                </a:lnTo>
                <a:lnTo>
                  <a:pt x="6675929"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5862299" y="-104934"/>
            <a:ext cx="2425701" cy="1395430"/>
          </a:xfrm>
          <a:custGeom>
            <a:avLst/>
            <a:gdLst/>
            <a:ahLst/>
            <a:cxnLst/>
            <a:rect r="r" b="b" t="t" l="l"/>
            <a:pathLst>
              <a:path h="1395430" w="2425701">
                <a:moveTo>
                  <a:pt x="0" y="0"/>
                </a:moveTo>
                <a:lnTo>
                  <a:pt x="2425701" y="0"/>
                </a:lnTo>
                <a:lnTo>
                  <a:pt x="2425701" y="1395430"/>
                </a:lnTo>
                <a:lnTo>
                  <a:pt x="0" y="1395430"/>
                </a:lnTo>
                <a:lnTo>
                  <a:pt x="0" y="0"/>
                </a:lnTo>
                <a:close/>
              </a:path>
            </a:pathLst>
          </a:custGeom>
          <a:blipFill>
            <a:blip r:embed="rId4"/>
            <a:stretch>
              <a:fillRect l="0" t="0" r="0" b="0"/>
            </a:stretch>
          </a:blipFill>
        </p:spPr>
      </p:sp>
      <p:grpSp>
        <p:nvGrpSpPr>
          <p:cNvPr name="Group 5" id="5"/>
          <p:cNvGrpSpPr>
            <a:grpSpLocks noChangeAspect="true"/>
          </p:cNvGrpSpPr>
          <p:nvPr/>
        </p:nvGrpSpPr>
        <p:grpSpPr>
          <a:xfrm rot="0">
            <a:off x="0" y="8450865"/>
            <a:ext cx="1836504" cy="1819440"/>
            <a:chOff x="0" y="0"/>
            <a:chExt cx="5217600" cy="5169120"/>
          </a:xfrm>
        </p:grpSpPr>
        <p:sp>
          <p:nvSpPr>
            <p:cNvPr name="Freeform 6" id="6"/>
            <p:cNvSpPr/>
            <p:nvPr/>
          </p:nvSpPr>
          <p:spPr>
            <a:xfrm flipH="false" flipV="false" rot="0">
              <a:off x="0" y="0"/>
              <a:ext cx="5217541" cy="5169154"/>
            </a:xfrm>
            <a:custGeom>
              <a:avLst/>
              <a:gdLst/>
              <a:ahLst/>
              <a:cxnLst/>
              <a:rect r="r" b="b" t="t" l="l"/>
              <a:pathLst>
                <a:path h="5169154" w="5217541">
                  <a:moveTo>
                    <a:pt x="0" y="0"/>
                  </a:moveTo>
                  <a:lnTo>
                    <a:pt x="5217541" y="0"/>
                  </a:lnTo>
                  <a:lnTo>
                    <a:pt x="5217541" y="5169154"/>
                  </a:lnTo>
                  <a:lnTo>
                    <a:pt x="0" y="5169154"/>
                  </a:lnTo>
                  <a:lnTo>
                    <a:pt x="0" y="0"/>
                  </a:lnTo>
                  <a:close/>
                </a:path>
              </a:pathLst>
            </a:custGeom>
            <a:blipFill>
              <a:blip r:embed="rId5"/>
              <a:stretch>
                <a:fillRect l="-43" t="0" r="-44" b="0"/>
              </a:stretch>
            </a:blipFill>
          </p:spPr>
        </p:sp>
      </p:grpSp>
      <p:sp>
        <p:nvSpPr>
          <p:cNvPr name="Freeform 7" id="7"/>
          <p:cNvSpPr/>
          <p:nvPr/>
        </p:nvSpPr>
        <p:spPr>
          <a:xfrm flipH="false" flipV="false" rot="0">
            <a:off x="1105215" y="1290496"/>
            <a:ext cx="15146887" cy="6504057"/>
          </a:xfrm>
          <a:custGeom>
            <a:avLst/>
            <a:gdLst/>
            <a:ahLst/>
            <a:cxnLst/>
            <a:rect r="r" b="b" t="t" l="l"/>
            <a:pathLst>
              <a:path h="6504057" w="15146887">
                <a:moveTo>
                  <a:pt x="0" y="0"/>
                </a:moveTo>
                <a:lnTo>
                  <a:pt x="15146886" y="0"/>
                </a:lnTo>
                <a:lnTo>
                  <a:pt x="15146886" y="6504057"/>
                </a:lnTo>
                <a:lnTo>
                  <a:pt x="0" y="6504057"/>
                </a:lnTo>
                <a:lnTo>
                  <a:pt x="0" y="0"/>
                </a:lnTo>
                <a:close/>
              </a:path>
            </a:pathLst>
          </a:custGeom>
          <a:blipFill>
            <a:blip r:embed="rId6"/>
            <a:stretch>
              <a:fillRect l="-3506" t="0" r="-3506" b="0"/>
            </a:stretch>
          </a:blipFill>
        </p:spPr>
      </p:sp>
      <p:sp>
        <p:nvSpPr>
          <p:cNvPr name="Freeform 8" id="8"/>
          <p:cNvSpPr/>
          <p:nvPr/>
        </p:nvSpPr>
        <p:spPr>
          <a:xfrm flipH="false" flipV="false" rot="0">
            <a:off x="5343074" y="3616555"/>
            <a:ext cx="6818839" cy="6223740"/>
          </a:xfrm>
          <a:custGeom>
            <a:avLst/>
            <a:gdLst/>
            <a:ahLst/>
            <a:cxnLst/>
            <a:rect r="r" b="b" t="t" l="l"/>
            <a:pathLst>
              <a:path h="6223740" w="6818839">
                <a:moveTo>
                  <a:pt x="0" y="0"/>
                </a:moveTo>
                <a:lnTo>
                  <a:pt x="6818838" y="0"/>
                </a:lnTo>
                <a:lnTo>
                  <a:pt x="6818838" y="6223740"/>
                </a:lnTo>
                <a:lnTo>
                  <a:pt x="0" y="622374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9" id="9"/>
          <p:cNvSpPr txBox="true"/>
          <p:nvPr/>
        </p:nvSpPr>
        <p:spPr>
          <a:xfrm rot="0">
            <a:off x="3076948" y="338424"/>
            <a:ext cx="13447214" cy="580390"/>
          </a:xfrm>
          <a:prstGeom prst="rect">
            <a:avLst/>
          </a:prstGeom>
        </p:spPr>
        <p:txBody>
          <a:bodyPr anchor="t" rtlCol="false" tIns="0" lIns="0" bIns="0" rIns="0">
            <a:spAutoFit/>
          </a:bodyPr>
          <a:lstStyle/>
          <a:p>
            <a:pPr algn="ctr">
              <a:lnSpc>
                <a:spcPts val="4759"/>
              </a:lnSpc>
            </a:pPr>
            <a:r>
              <a:rPr lang="en-US" sz="3399">
                <a:solidFill>
                  <a:srgbClr val="FFFFFF"/>
                </a:solidFill>
                <a:latin typeface="Canva Sans"/>
                <a:ea typeface="Canva Sans"/>
                <a:cs typeface="Canva Sans"/>
                <a:sym typeface="Canva Sans"/>
              </a:rPr>
              <a:t>Section for Security+ practice zone</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0B132A"/>
        </a:solidFill>
      </p:bgPr>
    </p:bg>
    <p:spTree>
      <p:nvGrpSpPr>
        <p:cNvPr id="1" name=""/>
        <p:cNvGrpSpPr/>
        <p:nvPr/>
      </p:nvGrpSpPr>
      <p:grpSpPr>
        <a:xfrm>
          <a:off x="0" y="0"/>
          <a:ext cx="0" cy="0"/>
          <a:chOff x="0" y="0"/>
          <a:chExt cx="0" cy="0"/>
        </a:xfrm>
      </p:grpSpPr>
      <p:sp>
        <p:nvSpPr>
          <p:cNvPr name="Freeform 2" id="2"/>
          <p:cNvSpPr/>
          <p:nvPr/>
        </p:nvSpPr>
        <p:spPr>
          <a:xfrm flipH="true" flipV="false" rot="0">
            <a:off x="13541166" y="6393465"/>
            <a:ext cx="6675929" cy="4114800"/>
          </a:xfrm>
          <a:custGeom>
            <a:avLst/>
            <a:gdLst/>
            <a:ahLst/>
            <a:cxnLst/>
            <a:rect r="r" b="b" t="t" l="l"/>
            <a:pathLst>
              <a:path h="4114800" w="6675929">
                <a:moveTo>
                  <a:pt x="6675929" y="0"/>
                </a:moveTo>
                <a:lnTo>
                  <a:pt x="0" y="0"/>
                </a:lnTo>
                <a:lnTo>
                  <a:pt x="0" y="4114800"/>
                </a:lnTo>
                <a:lnTo>
                  <a:pt x="6675929" y="4114800"/>
                </a:lnTo>
                <a:lnTo>
                  <a:pt x="6675929"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false" rot="0">
            <a:off x="-2232750" y="-1138586"/>
            <a:ext cx="6675929" cy="4114800"/>
          </a:xfrm>
          <a:custGeom>
            <a:avLst/>
            <a:gdLst/>
            <a:ahLst/>
            <a:cxnLst/>
            <a:rect r="r" b="b" t="t" l="l"/>
            <a:pathLst>
              <a:path h="4114800" w="6675929">
                <a:moveTo>
                  <a:pt x="6675929" y="0"/>
                </a:moveTo>
                <a:lnTo>
                  <a:pt x="0" y="0"/>
                </a:lnTo>
                <a:lnTo>
                  <a:pt x="0" y="4114800"/>
                </a:lnTo>
                <a:lnTo>
                  <a:pt x="6675929" y="4114800"/>
                </a:lnTo>
                <a:lnTo>
                  <a:pt x="6675929"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5862299" y="-104934"/>
            <a:ext cx="2425701" cy="1395430"/>
          </a:xfrm>
          <a:custGeom>
            <a:avLst/>
            <a:gdLst/>
            <a:ahLst/>
            <a:cxnLst/>
            <a:rect r="r" b="b" t="t" l="l"/>
            <a:pathLst>
              <a:path h="1395430" w="2425701">
                <a:moveTo>
                  <a:pt x="0" y="0"/>
                </a:moveTo>
                <a:lnTo>
                  <a:pt x="2425701" y="0"/>
                </a:lnTo>
                <a:lnTo>
                  <a:pt x="2425701" y="1395430"/>
                </a:lnTo>
                <a:lnTo>
                  <a:pt x="0" y="1395430"/>
                </a:lnTo>
                <a:lnTo>
                  <a:pt x="0" y="0"/>
                </a:lnTo>
                <a:close/>
              </a:path>
            </a:pathLst>
          </a:custGeom>
          <a:blipFill>
            <a:blip r:embed="rId4"/>
            <a:stretch>
              <a:fillRect l="0" t="0" r="0" b="0"/>
            </a:stretch>
          </a:blipFill>
        </p:spPr>
      </p:sp>
      <p:grpSp>
        <p:nvGrpSpPr>
          <p:cNvPr name="Group 5" id="5"/>
          <p:cNvGrpSpPr>
            <a:grpSpLocks noChangeAspect="true"/>
          </p:cNvGrpSpPr>
          <p:nvPr/>
        </p:nvGrpSpPr>
        <p:grpSpPr>
          <a:xfrm rot="0">
            <a:off x="0" y="8450865"/>
            <a:ext cx="1836504" cy="1819440"/>
            <a:chOff x="0" y="0"/>
            <a:chExt cx="5217600" cy="5169120"/>
          </a:xfrm>
        </p:grpSpPr>
        <p:sp>
          <p:nvSpPr>
            <p:cNvPr name="Freeform 6" id="6"/>
            <p:cNvSpPr/>
            <p:nvPr/>
          </p:nvSpPr>
          <p:spPr>
            <a:xfrm flipH="false" flipV="false" rot="0">
              <a:off x="0" y="0"/>
              <a:ext cx="5217541" cy="5169154"/>
            </a:xfrm>
            <a:custGeom>
              <a:avLst/>
              <a:gdLst/>
              <a:ahLst/>
              <a:cxnLst/>
              <a:rect r="r" b="b" t="t" l="l"/>
              <a:pathLst>
                <a:path h="5169154" w="5217541">
                  <a:moveTo>
                    <a:pt x="0" y="0"/>
                  </a:moveTo>
                  <a:lnTo>
                    <a:pt x="5217541" y="0"/>
                  </a:lnTo>
                  <a:lnTo>
                    <a:pt x="5217541" y="5169154"/>
                  </a:lnTo>
                  <a:lnTo>
                    <a:pt x="0" y="5169154"/>
                  </a:lnTo>
                  <a:lnTo>
                    <a:pt x="0" y="0"/>
                  </a:lnTo>
                  <a:close/>
                </a:path>
              </a:pathLst>
            </a:custGeom>
            <a:blipFill>
              <a:blip r:embed="rId5"/>
              <a:stretch>
                <a:fillRect l="-43" t="0" r="-44" b="0"/>
              </a:stretch>
            </a:blipFill>
          </p:spPr>
        </p:sp>
      </p:grpSp>
      <p:sp>
        <p:nvSpPr>
          <p:cNvPr name="Freeform 7" id="7"/>
          <p:cNvSpPr/>
          <p:nvPr/>
        </p:nvSpPr>
        <p:spPr>
          <a:xfrm flipH="false" flipV="false" rot="0">
            <a:off x="1105215" y="1290496"/>
            <a:ext cx="16230486" cy="4787993"/>
          </a:xfrm>
          <a:custGeom>
            <a:avLst/>
            <a:gdLst/>
            <a:ahLst/>
            <a:cxnLst/>
            <a:rect r="r" b="b" t="t" l="l"/>
            <a:pathLst>
              <a:path h="4787993" w="16230486">
                <a:moveTo>
                  <a:pt x="0" y="0"/>
                </a:moveTo>
                <a:lnTo>
                  <a:pt x="16230486" y="0"/>
                </a:lnTo>
                <a:lnTo>
                  <a:pt x="16230486" y="4787994"/>
                </a:lnTo>
                <a:lnTo>
                  <a:pt x="0" y="4787994"/>
                </a:lnTo>
                <a:lnTo>
                  <a:pt x="0" y="0"/>
                </a:lnTo>
                <a:close/>
              </a:path>
            </a:pathLst>
          </a:custGeom>
          <a:blipFill>
            <a:blip r:embed="rId6"/>
            <a:stretch>
              <a:fillRect l="0" t="0" r="0" b="0"/>
            </a:stretch>
          </a:blipFill>
        </p:spPr>
      </p:sp>
      <p:sp>
        <p:nvSpPr>
          <p:cNvPr name="Freeform 8" id="8"/>
          <p:cNvSpPr/>
          <p:nvPr/>
        </p:nvSpPr>
        <p:spPr>
          <a:xfrm flipH="false" flipV="false" rot="0">
            <a:off x="918252" y="849638"/>
            <a:ext cx="3387334" cy="3091712"/>
          </a:xfrm>
          <a:custGeom>
            <a:avLst/>
            <a:gdLst/>
            <a:ahLst/>
            <a:cxnLst/>
            <a:rect r="r" b="b" t="t" l="l"/>
            <a:pathLst>
              <a:path h="3091712" w="3387334">
                <a:moveTo>
                  <a:pt x="0" y="0"/>
                </a:moveTo>
                <a:lnTo>
                  <a:pt x="3387334" y="0"/>
                </a:lnTo>
                <a:lnTo>
                  <a:pt x="3387334" y="3091712"/>
                </a:lnTo>
                <a:lnTo>
                  <a:pt x="0" y="309171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9" id="9"/>
          <p:cNvSpPr/>
          <p:nvPr/>
        </p:nvSpPr>
        <p:spPr>
          <a:xfrm flipH="false" flipV="false" rot="0">
            <a:off x="1105215" y="6078490"/>
            <a:ext cx="12217929" cy="3418631"/>
          </a:xfrm>
          <a:custGeom>
            <a:avLst/>
            <a:gdLst/>
            <a:ahLst/>
            <a:cxnLst/>
            <a:rect r="r" b="b" t="t" l="l"/>
            <a:pathLst>
              <a:path h="3418631" w="12217929">
                <a:moveTo>
                  <a:pt x="0" y="0"/>
                </a:moveTo>
                <a:lnTo>
                  <a:pt x="12217929" y="0"/>
                </a:lnTo>
                <a:lnTo>
                  <a:pt x="12217929" y="3418630"/>
                </a:lnTo>
                <a:lnTo>
                  <a:pt x="0" y="3418630"/>
                </a:lnTo>
                <a:lnTo>
                  <a:pt x="0" y="0"/>
                </a:lnTo>
                <a:close/>
              </a:path>
            </a:pathLst>
          </a:custGeom>
          <a:blipFill>
            <a:blip r:embed="rId9"/>
            <a:stretch>
              <a:fillRect l="0" t="-4055" r="0" b="-4055"/>
            </a:stretch>
          </a:blipFill>
        </p:spPr>
      </p:sp>
      <p:sp>
        <p:nvSpPr>
          <p:cNvPr name="TextBox 10" id="10"/>
          <p:cNvSpPr txBox="true"/>
          <p:nvPr/>
        </p:nvSpPr>
        <p:spPr>
          <a:xfrm rot="0">
            <a:off x="2185741" y="269248"/>
            <a:ext cx="13447214" cy="580390"/>
          </a:xfrm>
          <a:prstGeom prst="rect">
            <a:avLst/>
          </a:prstGeom>
        </p:spPr>
        <p:txBody>
          <a:bodyPr anchor="t" rtlCol="false" tIns="0" lIns="0" bIns="0" rIns="0">
            <a:spAutoFit/>
          </a:bodyPr>
          <a:lstStyle/>
          <a:p>
            <a:pPr algn="ctr">
              <a:lnSpc>
                <a:spcPts val="4759"/>
              </a:lnSpc>
            </a:pPr>
            <a:r>
              <a:rPr lang="en-US" sz="3399">
                <a:solidFill>
                  <a:srgbClr val="FFFFFF"/>
                </a:solidFill>
                <a:latin typeface="Canva Sans"/>
                <a:ea typeface="Canva Sans"/>
                <a:cs typeface="Canva Sans"/>
                <a:sym typeface="Canva Sans"/>
              </a:rPr>
              <a:t>Cyber tips and news section</a:t>
            </a:r>
          </a:p>
        </p:txBody>
      </p:sp>
      <p:sp>
        <p:nvSpPr>
          <p:cNvPr name="Freeform 11" id="11"/>
          <p:cNvSpPr/>
          <p:nvPr/>
        </p:nvSpPr>
        <p:spPr>
          <a:xfrm flipH="false" flipV="false" rot="0">
            <a:off x="1105215" y="4847609"/>
            <a:ext cx="3387334" cy="3091712"/>
          </a:xfrm>
          <a:custGeom>
            <a:avLst/>
            <a:gdLst/>
            <a:ahLst/>
            <a:cxnLst/>
            <a:rect r="r" b="b" t="t" l="l"/>
            <a:pathLst>
              <a:path h="3091712" w="3387334">
                <a:moveTo>
                  <a:pt x="0" y="0"/>
                </a:moveTo>
                <a:lnTo>
                  <a:pt x="3387333" y="0"/>
                </a:lnTo>
                <a:lnTo>
                  <a:pt x="3387333" y="3091712"/>
                </a:lnTo>
                <a:lnTo>
                  <a:pt x="0" y="309171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0B132A"/>
        </a:solidFill>
      </p:bgPr>
    </p:bg>
    <p:spTree>
      <p:nvGrpSpPr>
        <p:cNvPr id="1" name=""/>
        <p:cNvGrpSpPr/>
        <p:nvPr/>
      </p:nvGrpSpPr>
      <p:grpSpPr>
        <a:xfrm>
          <a:off x="0" y="0"/>
          <a:ext cx="0" cy="0"/>
          <a:chOff x="0" y="0"/>
          <a:chExt cx="0" cy="0"/>
        </a:xfrm>
      </p:grpSpPr>
      <p:sp>
        <p:nvSpPr>
          <p:cNvPr name="Freeform 2" id="2"/>
          <p:cNvSpPr/>
          <p:nvPr/>
        </p:nvSpPr>
        <p:spPr>
          <a:xfrm flipH="false" flipV="false" rot="0">
            <a:off x="6676944" y="-4217446"/>
            <a:ext cx="8718996" cy="7625158"/>
          </a:xfrm>
          <a:custGeom>
            <a:avLst/>
            <a:gdLst/>
            <a:ahLst/>
            <a:cxnLst/>
            <a:rect r="r" b="b" t="t" l="l"/>
            <a:pathLst>
              <a:path h="7625158" w="8718996">
                <a:moveTo>
                  <a:pt x="0" y="0"/>
                </a:moveTo>
                <a:lnTo>
                  <a:pt x="8718996" y="0"/>
                </a:lnTo>
                <a:lnTo>
                  <a:pt x="8718996" y="7625158"/>
                </a:lnTo>
                <a:lnTo>
                  <a:pt x="0" y="762515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0" y="1696530"/>
            <a:ext cx="8123460" cy="1002565"/>
          </a:xfrm>
          <a:prstGeom prst="rect">
            <a:avLst/>
          </a:prstGeom>
        </p:spPr>
        <p:txBody>
          <a:bodyPr anchor="t" rtlCol="false" tIns="0" lIns="0" bIns="0" rIns="0">
            <a:spAutoFit/>
          </a:bodyPr>
          <a:lstStyle/>
          <a:p>
            <a:pPr algn="just">
              <a:lnSpc>
                <a:spcPts val="7678"/>
              </a:lnSpc>
            </a:pPr>
            <a:r>
              <a:rPr lang="en-US" sz="6795" spc="-733">
                <a:solidFill>
                  <a:srgbClr val="FFFFFF"/>
                </a:solidFill>
                <a:latin typeface="Mokoto"/>
                <a:ea typeface="Mokoto"/>
                <a:cs typeface="Mokoto"/>
                <a:sym typeface="Mokoto"/>
              </a:rPr>
              <a:t>SUMMARY</a:t>
            </a:r>
          </a:p>
        </p:txBody>
      </p:sp>
      <p:sp>
        <p:nvSpPr>
          <p:cNvPr name="Freeform 4" id="4"/>
          <p:cNvSpPr/>
          <p:nvPr/>
        </p:nvSpPr>
        <p:spPr>
          <a:xfrm flipH="false" flipV="false" rot="0">
            <a:off x="-1460062" y="8435539"/>
            <a:ext cx="8718996" cy="7625158"/>
          </a:xfrm>
          <a:custGeom>
            <a:avLst/>
            <a:gdLst/>
            <a:ahLst/>
            <a:cxnLst/>
            <a:rect r="r" b="b" t="t" l="l"/>
            <a:pathLst>
              <a:path h="7625158" w="8718996">
                <a:moveTo>
                  <a:pt x="0" y="0"/>
                </a:moveTo>
                <a:lnTo>
                  <a:pt x="8718995" y="0"/>
                </a:lnTo>
                <a:lnTo>
                  <a:pt x="8718995" y="7625158"/>
                </a:lnTo>
                <a:lnTo>
                  <a:pt x="0" y="762515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5" id="5"/>
          <p:cNvSpPr/>
          <p:nvPr/>
        </p:nvSpPr>
        <p:spPr>
          <a:xfrm flipH="false" flipV="false" rot="0">
            <a:off x="0" y="0"/>
            <a:ext cx="2899435" cy="1667955"/>
          </a:xfrm>
          <a:custGeom>
            <a:avLst/>
            <a:gdLst/>
            <a:ahLst/>
            <a:cxnLst/>
            <a:rect r="r" b="b" t="t" l="l"/>
            <a:pathLst>
              <a:path h="1667955" w="2899435">
                <a:moveTo>
                  <a:pt x="0" y="0"/>
                </a:moveTo>
                <a:lnTo>
                  <a:pt x="2899435" y="0"/>
                </a:lnTo>
                <a:lnTo>
                  <a:pt x="2899435" y="1667955"/>
                </a:lnTo>
                <a:lnTo>
                  <a:pt x="0" y="1667955"/>
                </a:lnTo>
                <a:lnTo>
                  <a:pt x="0" y="0"/>
                </a:lnTo>
                <a:close/>
              </a:path>
            </a:pathLst>
          </a:custGeom>
          <a:blipFill>
            <a:blip r:embed="rId4"/>
            <a:stretch>
              <a:fillRect l="0" t="0" r="0" b="0"/>
            </a:stretch>
          </a:blipFill>
        </p:spPr>
      </p:sp>
      <p:grpSp>
        <p:nvGrpSpPr>
          <p:cNvPr name="Group 6" id="6"/>
          <p:cNvGrpSpPr>
            <a:grpSpLocks noChangeAspect="true"/>
          </p:cNvGrpSpPr>
          <p:nvPr/>
        </p:nvGrpSpPr>
        <p:grpSpPr>
          <a:xfrm rot="0">
            <a:off x="15921760" y="0"/>
            <a:ext cx="2366240" cy="2344254"/>
            <a:chOff x="0" y="0"/>
            <a:chExt cx="5217600" cy="5169120"/>
          </a:xfrm>
        </p:grpSpPr>
        <p:sp>
          <p:nvSpPr>
            <p:cNvPr name="Freeform 7" id="7"/>
            <p:cNvSpPr/>
            <p:nvPr/>
          </p:nvSpPr>
          <p:spPr>
            <a:xfrm flipH="false" flipV="false" rot="0">
              <a:off x="0" y="0"/>
              <a:ext cx="5217541" cy="5169154"/>
            </a:xfrm>
            <a:custGeom>
              <a:avLst/>
              <a:gdLst/>
              <a:ahLst/>
              <a:cxnLst/>
              <a:rect r="r" b="b" t="t" l="l"/>
              <a:pathLst>
                <a:path h="5169154" w="5217541">
                  <a:moveTo>
                    <a:pt x="0" y="0"/>
                  </a:moveTo>
                  <a:lnTo>
                    <a:pt x="5217541" y="0"/>
                  </a:lnTo>
                  <a:lnTo>
                    <a:pt x="5217541" y="5169154"/>
                  </a:lnTo>
                  <a:lnTo>
                    <a:pt x="0" y="5169154"/>
                  </a:lnTo>
                  <a:lnTo>
                    <a:pt x="0" y="0"/>
                  </a:lnTo>
                  <a:close/>
                </a:path>
              </a:pathLst>
            </a:custGeom>
            <a:blipFill>
              <a:blip r:embed="rId5"/>
              <a:stretch>
                <a:fillRect l="-43" t="0" r="-44" b="0"/>
              </a:stretch>
            </a:blipFill>
          </p:spPr>
        </p:sp>
      </p:grpSp>
      <p:sp>
        <p:nvSpPr>
          <p:cNvPr name="TextBox 8" id="8"/>
          <p:cNvSpPr txBox="true"/>
          <p:nvPr/>
        </p:nvSpPr>
        <p:spPr>
          <a:xfrm rot="0">
            <a:off x="2696526" y="2651470"/>
            <a:ext cx="13519067" cy="6747897"/>
          </a:xfrm>
          <a:prstGeom prst="rect">
            <a:avLst/>
          </a:prstGeom>
        </p:spPr>
        <p:txBody>
          <a:bodyPr anchor="t" rtlCol="false" tIns="0" lIns="0" bIns="0" rIns="0">
            <a:spAutoFit/>
          </a:bodyPr>
          <a:lstStyle/>
          <a:p>
            <a:pPr algn="ctr">
              <a:lnSpc>
                <a:spcPts val="3835"/>
              </a:lnSpc>
            </a:pPr>
            <a:r>
              <a:rPr lang="en-US" sz="2739">
                <a:solidFill>
                  <a:srgbClr val="FFFFFF"/>
                </a:solidFill>
                <a:latin typeface="Canva Sans"/>
                <a:ea typeface="Canva Sans"/>
                <a:cs typeface="Canva Sans"/>
                <a:sym typeface="Canva Sans"/>
              </a:rPr>
              <a:t>CyberSafeGuard is a simple, beginner-friendly website created to help users understand essential cybersecurity topics. It teaches concepts like phishing, safe browsing, passwords, and malware through short modules that are easy to read and follow. Each module includes an interactive quiz so learners can test their understanding and build confidence as they progress. The platform also tracks user completion and scores, allowing people to learn at their own pace and return to lessons whenever they need a refresher.</a:t>
            </a:r>
          </a:p>
          <a:p>
            <a:pPr algn="ctr">
              <a:lnSpc>
                <a:spcPts val="3835"/>
              </a:lnSpc>
            </a:pPr>
          </a:p>
          <a:p>
            <a:pPr algn="ctr">
              <a:lnSpc>
                <a:spcPts val="3835"/>
              </a:lnSpc>
            </a:pPr>
            <a:r>
              <a:rPr lang="en-US" sz="2739">
                <a:solidFill>
                  <a:srgbClr val="FFFFFF"/>
                </a:solidFill>
                <a:latin typeface="Canva Sans"/>
                <a:ea typeface="Canva Sans"/>
                <a:cs typeface="Canva Sans"/>
                <a:sym typeface="Canva Sans"/>
              </a:rPr>
              <a:t> The project demonstrates key IT skills, including web development, and system architecture. It uses a clean layout, and an organized structure that makes it easy to update modules or add new topics. Overall, CyberSafeGuard is designed to make cybersecurity education accessible, engaging, and practical for everyday users who want to stay safe online.</a:t>
            </a:r>
          </a:p>
          <a:p>
            <a:pPr algn="ctr">
              <a:lnSpc>
                <a:spcPts val="3835"/>
              </a:lnSpc>
            </a:pP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0B132A"/>
        </a:solidFill>
      </p:bgPr>
    </p:bg>
    <p:spTree>
      <p:nvGrpSpPr>
        <p:cNvPr id="1" name=""/>
        <p:cNvGrpSpPr/>
        <p:nvPr/>
      </p:nvGrpSpPr>
      <p:grpSpPr>
        <a:xfrm>
          <a:off x="0" y="0"/>
          <a:ext cx="0" cy="0"/>
          <a:chOff x="0" y="0"/>
          <a:chExt cx="0" cy="0"/>
        </a:xfrm>
      </p:grpSpPr>
      <p:sp>
        <p:nvSpPr>
          <p:cNvPr name="Freeform 2" id="2"/>
          <p:cNvSpPr/>
          <p:nvPr/>
        </p:nvSpPr>
        <p:spPr>
          <a:xfrm flipH="false" flipV="false" rot="0">
            <a:off x="-292938" y="2985286"/>
            <a:ext cx="8701678" cy="7182840"/>
          </a:xfrm>
          <a:custGeom>
            <a:avLst/>
            <a:gdLst/>
            <a:ahLst/>
            <a:cxnLst/>
            <a:rect r="r" b="b" t="t" l="l"/>
            <a:pathLst>
              <a:path h="7182840" w="8701678">
                <a:moveTo>
                  <a:pt x="0" y="0"/>
                </a:moveTo>
                <a:lnTo>
                  <a:pt x="8701678" y="0"/>
                </a:lnTo>
                <a:lnTo>
                  <a:pt x="8701678" y="7182839"/>
                </a:lnTo>
                <a:lnTo>
                  <a:pt x="0" y="7182839"/>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0836846" y="5707634"/>
            <a:ext cx="7858618" cy="7101333"/>
          </a:xfrm>
          <a:custGeom>
            <a:avLst/>
            <a:gdLst/>
            <a:ahLst/>
            <a:cxnLst/>
            <a:rect r="r" b="b" t="t" l="l"/>
            <a:pathLst>
              <a:path h="7101333" w="7858618">
                <a:moveTo>
                  <a:pt x="0" y="0"/>
                </a:moveTo>
                <a:lnTo>
                  <a:pt x="7858617" y="0"/>
                </a:lnTo>
                <a:lnTo>
                  <a:pt x="7858617" y="7101332"/>
                </a:lnTo>
                <a:lnTo>
                  <a:pt x="0" y="710133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4" id="4"/>
          <p:cNvSpPr txBox="true"/>
          <p:nvPr/>
        </p:nvSpPr>
        <p:spPr>
          <a:xfrm rot="0">
            <a:off x="2474675" y="1982721"/>
            <a:ext cx="9958831" cy="1002565"/>
          </a:xfrm>
          <a:prstGeom prst="rect">
            <a:avLst/>
          </a:prstGeom>
        </p:spPr>
        <p:txBody>
          <a:bodyPr anchor="t" rtlCol="false" tIns="0" lIns="0" bIns="0" rIns="0">
            <a:spAutoFit/>
          </a:bodyPr>
          <a:lstStyle/>
          <a:p>
            <a:pPr algn="just">
              <a:lnSpc>
                <a:spcPts val="7678"/>
              </a:lnSpc>
            </a:pPr>
            <a:r>
              <a:rPr lang="en-US" sz="6795" spc="-733">
                <a:solidFill>
                  <a:srgbClr val="FFFFFF"/>
                </a:solidFill>
                <a:latin typeface="Mokoto"/>
                <a:ea typeface="Mokoto"/>
                <a:cs typeface="Mokoto"/>
                <a:sym typeface="Mokoto"/>
              </a:rPr>
              <a:t>PROBLEM </a:t>
            </a:r>
          </a:p>
        </p:txBody>
      </p:sp>
      <p:sp>
        <p:nvSpPr>
          <p:cNvPr name="TextBox 5" id="5"/>
          <p:cNvSpPr txBox="true"/>
          <p:nvPr/>
        </p:nvSpPr>
        <p:spPr>
          <a:xfrm rot="0">
            <a:off x="9144000" y="2422091"/>
            <a:ext cx="6667086" cy="3709035"/>
          </a:xfrm>
          <a:prstGeom prst="rect">
            <a:avLst/>
          </a:prstGeom>
        </p:spPr>
        <p:txBody>
          <a:bodyPr anchor="t" rtlCol="false" tIns="0" lIns="0" bIns="0" rIns="0">
            <a:spAutoFit/>
          </a:bodyPr>
          <a:lstStyle/>
          <a:p>
            <a:pPr algn="just" marL="0" indent="0" lvl="0">
              <a:lnSpc>
                <a:spcPts val="2940"/>
              </a:lnSpc>
              <a:spcBef>
                <a:spcPct val="0"/>
              </a:spcBef>
            </a:pPr>
            <a:r>
              <a:rPr lang="en-US" sz="2100" strike="noStrike" u="none">
                <a:solidFill>
                  <a:srgbClr val="FFFFFF"/>
                </a:solidFill>
                <a:latin typeface="Tomorrow"/>
                <a:ea typeface="Tomorrow"/>
                <a:cs typeface="Tomorrow"/>
                <a:sym typeface="Tomorrow"/>
              </a:rPr>
              <a:t>Many people use the internet every day but don’t understand basic cybersecurity.</a:t>
            </a:r>
          </a:p>
          <a:p>
            <a:pPr algn="just" marL="0" indent="0" lvl="0">
              <a:lnSpc>
                <a:spcPts val="2940"/>
              </a:lnSpc>
              <a:spcBef>
                <a:spcPct val="0"/>
              </a:spcBef>
            </a:pPr>
          </a:p>
          <a:p>
            <a:pPr algn="just" marL="0" indent="0" lvl="0">
              <a:lnSpc>
                <a:spcPts val="2940"/>
              </a:lnSpc>
              <a:spcBef>
                <a:spcPct val="0"/>
              </a:spcBef>
            </a:pPr>
            <a:r>
              <a:rPr lang="en-US" sz="2100" strike="noStrike" u="none">
                <a:solidFill>
                  <a:srgbClr val="FFFFFF"/>
                </a:solidFill>
                <a:latin typeface="Tomorrow"/>
                <a:ea typeface="Tomorrow"/>
                <a:cs typeface="Tomorrow"/>
                <a:sym typeface="Tomorrow"/>
              </a:rPr>
              <a:t> This makes them easy targets for phishing, malware, weak passwords, and other attacks.</a:t>
            </a:r>
          </a:p>
          <a:p>
            <a:pPr algn="just" marL="0" indent="0" lvl="0">
              <a:lnSpc>
                <a:spcPts val="2940"/>
              </a:lnSpc>
              <a:spcBef>
                <a:spcPct val="0"/>
              </a:spcBef>
            </a:pPr>
          </a:p>
          <a:p>
            <a:pPr algn="just" marL="0" indent="0" lvl="0">
              <a:lnSpc>
                <a:spcPts val="2940"/>
              </a:lnSpc>
              <a:spcBef>
                <a:spcPct val="0"/>
              </a:spcBef>
            </a:pPr>
            <a:r>
              <a:rPr lang="en-US" sz="2100" strike="noStrike" u="none">
                <a:solidFill>
                  <a:srgbClr val="FFFFFF"/>
                </a:solidFill>
                <a:latin typeface="Tomorrow"/>
                <a:ea typeface="Tomorrow"/>
                <a:cs typeface="Tomorrow"/>
                <a:sym typeface="Tomorrow"/>
              </a:rPr>
              <a:t> There is a need for a simple, beginner-friendly website that teaches cybersecurity in small, interactive steps.</a:t>
            </a:r>
          </a:p>
          <a:p>
            <a:pPr algn="just" marL="0" indent="0" lvl="0">
              <a:lnSpc>
                <a:spcPts val="2940"/>
              </a:lnSpc>
              <a:spcBef>
                <a:spcPct val="0"/>
              </a:spcBef>
            </a:pPr>
          </a:p>
        </p:txBody>
      </p:sp>
      <p:sp>
        <p:nvSpPr>
          <p:cNvPr name="Freeform 6" id="6"/>
          <p:cNvSpPr/>
          <p:nvPr/>
        </p:nvSpPr>
        <p:spPr>
          <a:xfrm flipH="false" flipV="false" rot="0">
            <a:off x="0" y="0"/>
            <a:ext cx="2474675" cy="1423604"/>
          </a:xfrm>
          <a:custGeom>
            <a:avLst/>
            <a:gdLst/>
            <a:ahLst/>
            <a:cxnLst/>
            <a:rect r="r" b="b" t="t" l="l"/>
            <a:pathLst>
              <a:path h="1423604" w="2474675">
                <a:moveTo>
                  <a:pt x="0" y="0"/>
                </a:moveTo>
                <a:lnTo>
                  <a:pt x="2474675" y="0"/>
                </a:lnTo>
                <a:lnTo>
                  <a:pt x="2474675" y="1423604"/>
                </a:lnTo>
                <a:lnTo>
                  <a:pt x="0" y="1423604"/>
                </a:lnTo>
                <a:lnTo>
                  <a:pt x="0" y="0"/>
                </a:lnTo>
                <a:close/>
              </a:path>
            </a:pathLst>
          </a:custGeom>
          <a:blipFill>
            <a:blip r:embed="rId6"/>
            <a:stretch>
              <a:fillRect l="0" t="0" r="0" b="0"/>
            </a:stretch>
          </a:blipFill>
        </p:spPr>
      </p:sp>
      <p:grpSp>
        <p:nvGrpSpPr>
          <p:cNvPr name="Group 7" id="7"/>
          <p:cNvGrpSpPr>
            <a:grpSpLocks noChangeAspect="true"/>
          </p:cNvGrpSpPr>
          <p:nvPr/>
        </p:nvGrpSpPr>
        <p:grpSpPr>
          <a:xfrm rot="0">
            <a:off x="16385926" y="0"/>
            <a:ext cx="1902074" cy="1884400"/>
            <a:chOff x="0" y="0"/>
            <a:chExt cx="5217600" cy="5169120"/>
          </a:xfrm>
        </p:grpSpPr>
        <p:sp>
          <p:nvSpPr>
            <p:cNvPr name="Freeform 8" id="8"/>
            <p:cNvSpPr/>
            <p:nvPr/>
          </p:nvSpPr>
          <p:spPr>
            <a:xfrm flipH="false" flipV="false" rot="0">
              <a:off x="0" y="0"/>
              <a:ext cx="5217541" cy="5169154"/>
            </a:xfrm>
            <a:custGeom>
              <a:avLst/>
              <a:gdLst/>
              <a:ahLst/>
              <a:cxnLst/>
              <a:rect r="r" b="b" t="t" l="l"/>
              <a:pathLst>
                <a:path h="5169154" w="5217541">
                  <a:moveTo>
                    <a:pt x="0" y="0"/>
                  </a:moveTo>
                  <a:lnTo>
                    <a:pt x="5217541" y="0"/>
                  </a:lnTo>
                  <a:lnTo>
                    <a:pt x="5217541" y="5169154"/>
                  </a:lnTo>
                  <a:lnTo>
                    <a:pt x="0" y="5169154"/>
                  </a:lnTo>
                  <a:lnTo>
                    <a:pt x="0" y="0"/>
                  </a:lnTo>
                  <a:close/>
                </a:path>
              </a:pathLst>
            </a:custGeom>
            <a:blipFill>
              <a:blip r:embed="rId7"/>
              <a:stretch>
                <a:fillRect l="-43" t="0" r="-44" b="0"/>
              </a:stretch>
            </a:blipFill>
          </p:spPr>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0B132A"/>
        </a:solidFill>
      </p:bgPr>
    </p:bg>
    <p:spTree>
      <p:nvGrpSpPr>
        <p:cNvPr id="1" name=""/>
        <p:cNvGrpSpPr/>
        <p:nvPr/>
      </p:nvGrpSpPr>
      <p:grpSpPr>
        <a:xfrm>
          <a:off x="0" y="0"/>
          <a:ext cx="0" cy="0"/>
          <a:chOff x="0" y="0"/>
          <a:chExt cx="0" cy="0"/>
        </a:xfrm>
      </p:grpSpPr>
      <p:sp>
        <p:nvSpPr>
          <p:cNvPr name="Freeform 2" id="2"/>
          <p:cNvSpPr/>
          <p:nvPr/>
        </p:nvSpPr>
        <p:spPr>
          <a:xfrm flipH="false" flipV="false" rot="0">
            <a:off x="6867287" y="-3535383"/>
            <a:ext cx="8718996" cy="7625158"/>
          </a:xfrm>
          <a:custGeom>
            <a:avLst/>
            <a:gdLst/>
            <a:ahLst/>
            <a:cxnLst/>
            <a:rect r="r" b="b" t="t" l="l"/>
            <a:pathLst>
              <a:path h="7625158" w="8718996">
                <a:moveTo>
                  <a:pt x="0" y="0"/>
                </a:moveTo>
                <a:lnTo>
                  <a:pt x="8718996" y="0"/>
                </a:lnTo>
                <a:lnTo>
                  <a:pt x="8718996" y="7625158"/>
                </a:lnTo>
                <a:lnTo>
                  <a:pt x="0" y="762515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1028700" y="2372829"/>
            <a:ext cx="8123460" cy="1002565"/>
          </a:xfrm>
          <a:prstGeom prst="rect">
            <a:avLst/>
          </a:prstGeom>
        </p:spPr>
        <p:txBody>
          <a:bodyPr anchor="t" rtlCol="false" tIns="0" lIns="0" bIns="0" rIns="0">
            <a:spAutoFit/>
          </a:bodyPr>
          <a:lstStyle/>
          <a:p>
            <a:pPr algn="just">
              <a:lnSpc>
                <a:spcPts val="7678"/>
              </a:lnSpc>
            </a:pPr>
            <a:r>
              <a:rPr lang="en-US" sz="6795" spc="-733">
                <a:solidFill>
                  <a:srgbClr val="FFFFFF"/>
                </a:solidFill>
                <a:latin typeface="Mokoto"/>
                <a:ea typeface="Mokoto"/>
                <a:cs typeface="Mokoto"/>
                <a:sym typeface="Mokoto"/>
              </a:rPr>
              <a:t>REQUIREMENTS</a:t>
            </a:r>
          </a:p>
        </p:txBody>
      </p:sp>
      <p:sp>
        <p:nvSpPr>
          <p:cNvPr name="TextBox 4" id="4"/>
          <p:cNvSpPr txBox="true"/>
          <p:nvPr/>
        </p:nvSpPr>
        <p:spPr>
          <a:xfrm rot="0">
            <a:off x="1028700" y="3337294"/>
            <a:ext cx="8744182" cy="4140575"/>
          </a:xfrm>
          <a:prstGeom prst="rect">
            <a:avLst/>
          </a:prstGeom>
        </p:spPr>
        <p:txBody>
          <a:bodyPr anchor="t" rtlCol="false" tIns="0" lIns="0" bIns="0" rIns="0">
            <a:spAutoFit/>
          </a:bodyPr>
          <a:lstStyle/>
          <a:p>
            <a:pPr algn="just" marL="0" indent="0" lvl="0">
              <a:lnSpc>
                <a:spcPts val="2990"/>
              </a:lnSpc>
              <a:spcBef>
                <a:spcPct val="0"/>
              </a:spcBef>
            </a:pPr>
            <a:r>
              <a:rPr lang="en-US" sz="2136" strike="noStrike" u="none">
                <a:solidFill>
                  <a:srgbClr val="FFFFFF"/>
                </a:solidFill>
                <a:latin typeface="Tomorrow"/>
                <a:ea typeface="Tomorrow"/>
                <a:cs typeface="Tomorrow"/>
                <a:sym typeface="Tomorrow"/>
              </a:rPr>
              <a:t> Functional Requirements</a:t>
            </a:r>
          </a:p>
          <a:p>
            <a:pPr algn="just" marL="461214" indent="-230607" lvl="1">
              <a:lnSpc>
                <a:spcPts val="2990"/>
              </a:lnSpc>
              <a:spcBef>
                <a:spcPct val="0"/>
              </a:spcBef>
              <a:buFont typeface="Arial"/>
              <a:buChar char="•"/>
            </a:pPr>
            <a:r>
              <a:rPr lang="en-US" sz="2136" strike="noStrike" u="none">
                <a:solidFill>
                  <a:srgbClr val="FFFFFF"/>
                </a:solidFill>
                <a:latin typeface="Tomorrow"/>
                <a:ea typeface="Tomorrow"/>
                <a:cs typeface="Tomorrow"/>
                <a:sym typeface="Tomorrow"/>
              </a:rPr>
              <a:t>Users can view cybersecurity topics in short learning modules.</a:t>
            </a:r>
          </a:p>
          <a:p>
            <a:pPr algn="just" marL="461214" indent="-230607" lvl="1">
              <a:lnSpc>
                <a:spcPts val="2990"/>
              </a:lnSpc>
              <a:spcBef>
                <a:spcPct val="0"/>
              </a:spcBef>
              <a:buFont typeface="Arial"/>
              <a:buChar char="•"/>
            </a:pPr>
            <a:r>
              <a:rPr lang="en-US" sz="2136" strike="noStrike" u="none">
                <a:solidFill>
                  <a:srgbClr val="FFFFFF"/>
                </a:solidFill>
                <a:latin typeface="Tomorrow"/>
                <a:ea typeface="Tomorrow"/>
                <a:cs typeface="Tomorrow"/>
                <a:sym typeface="Tomorrow"/>
              </a:rPr>
              <a:t>Each module has an interactive quiz at the end.</a:t>
            </a:r>
          </a:p>
          <a:p>
            <a:pPr algn="just" marL="461214" indent="-230607" lvl="1">
              <a:lnSpc>
                <a:spcPts val="2990"/>
              </a:lnSpc>
              <a:spcBef>
                <a:spcPct val="0"/>
              </a:spcBef>
              <a:buFont typeface="Arial"/>
              <a:buChar char="•"/>
            </a:pPr>
            <a:r>
              <a:rPr lang="en-US" sz="2136" strike="noStrike" u="none">
                <a:solidFill>
                  <a:srgbClr val="FFFFFF"/>
                </a:solidFill>
                <a:latin typeface="Tomorrow"/>
                <a:ea typeface="Tomorrow"/>
                <a:cs typeface="Tomorrow"/>
                <a:sym typeface="Tomorrow"/>
              </a:rPr>
              <a:t>The system tracks user progress and quiz scores.</a:t>
            </a:r>
          </a:p>
          <a:p>
            <a:pPr algn="just" marL="461214" indent="-230607" lvl="1">
              <a:lnSpc>
                <a:spcPts val="2990"/>
              </a:lnSpc>
              <a:spcBef>
                <a:spcPct val="0"/>
              </a:spcBef>
              <a:buFont typeface="Arial"/>
              <a:buChar char="•"/>
            </a:pPr>
            <a:r>
              <a:rPr lang="en-US" sz="2136" strike="noStrike" u="none">
                <a:solidFill>
                  <a:srgbClr val="FFFFFF"/>
                </a:solidFill>
                <a:latin typeface="Tomorrow"/>
                <a:ea typeface="Tomorrow"/>
                <a:cs typeface="Tomorrow"/>
                <a:sym typeface="Tomorrow"/>
              </a:rPr>
              <a:t>Admin can add, edit, or delete modules and quiz questions.</a:t>
            </a:r>
          </a:p>
          <a:p>
            <a:pPr algn="just" marL="0" indent="0" lvl="0">
              <a:lnSpc>
                <a:spcPts val="2990"/>
              </a:lnSpc>
              <a:spcBef>
                <a:spcPct val="0"/>
              </a:spcBef>
            </a:pPr>
          </a:p>
          <a:p>
            <a:pPr algn="just" marL="0" indent="0" lvl="0">
              <a:lnSpc>
                <a:spcPts val="2990"/>
              </a:lnSpc>
              <a:spcBef>
                <a:spcPct val="0"/>
              </a:spcBef>
            </a:pPr>
            <a:r>
              <a:rPr lang="en-US" sz="2136" strike="noStrike" u="none">
                <a:solidFill>
                  <a:srgbClr val="FFFFFF"/>
                </a:solidFill>
                <a:latin typeface="Tomorrow"/>
                <a:ea typeface="Tomorrow"/>
                <a:cs typeface="Tomorrow"/>
                <a:sym typeface="Tomorrow"/>
              </a:rPr>
              <a:t>Non-Functional Requirements</a:t>
            </a:r>
          </a:p>
          <a:p>
            <a:pPr algn="just" marL="461214" indent="-230607" lvl="1">
              <a:lnSpc>
                <a:spcPts val="2990"/>
              </a:lnSpc>
              <a:spcBef>
                <a:spcPct val="0"/>
              </a:spcBef>
              <a:buFont typeface="Arial"/>
              <a:buChar char="•"/>
            </a:pPr>
            <a:r>
              <a:rPr lang="en-US" sz="2136" strike="noStrike" u="none">
                <a:solidFill>
                  <a:srgbClr val="FFFFFF"/>
                </a:solidFill>
                <a:latin typeface="Tomorrow"/>
                <a:ea typeface="Tomorrow"/>
                <a:cs typeface="Tomorrow"/>
                <a:sym typeface="Tomorrow"/>
              </a:rPr>
              <a:t>Website must be easy to use on desktop and mobile.</a:t>
            </a:r>
          </a:p>
          <a:p>
            <a:pPr algn="just" marL="461214" indent="-230607" lvl="1">
              <a:lnSpc>
                <a:spcPts val="2990"/>
              </a:lnSpc>
              <a:spcBef>
                <a:spcPct val="0"/>
              </a:spcBef>
              <a:buFont typeface="Arial"/>
              <a:buChar char="•"/>
            </a:pPr>
            <a:r>
              <a:rPr lang="en-US" sz="2136" strike="noStrike" u="none">
                <a:solidFill>
                  <a:srgbClr val="FFFFFF"/>
                </a:solidFill>
                <a:latin typeface="Tomorrow"/>
                <a:ea typeface="Tomorrow"/>
                <a:cs typeface="Tomorrow"/>
                <a:sym typeface="Tomorrow"/>
              </a:rPr>
              <a:t>Pages should load quickly and be responsive.</a:t>
            </a:r>
          </a:p>
          <a:p>
            <a:pPr algn="just" marL="461214" indent="-230607" lvl="1">
              <a:lnSpc>
                <a:spcPts val="2990"/>
              </a:lnSpc>
              <a:spcBef>
                <a:spcPct val="0"/>
              </a:spcBef>
              <a:buFont typeface="Arial"/>
              <a:buChar char="•"/>
            </a:pPr>
            <a:r>
              <a:rPr lang="en-US" sz="2136" strike="noStrike" u="none">
                <a:solidFill>
                  <a:srgbClr val="FFFFFF"/>
                </a:solidFill>
                <a:latin typeface="Tomorrow"/>
                <a:ea typeface="Tomorrow"/>
                <a:cs typeface="Tomorrow"/>
                <a:sym typeface="Tomorrow"/>
              </a:rPr>
              <a:t>System should handle multiple users at the same time.</a:t>
            </a:r>
          </a:p>
          <a:p>
            <a:pPr algn="just" marL="0" indent="0" lvl="0">
              <a:lnSpc>
                <a:spcPts val="2990"/>
              </a:lnSpc>
              <a:spcBef>
                <a:spcPct val="0"/>
              </a:spcBef>
            </a:pPr>
          </a:p>
        </p:txBody>
      </p:sp>
      <p:sp>
        <p:nvSpPr>
          <p:cNvPr name="Freeform 5" id="5"/>
          <p:cNvSpPr/>
          <p:nvPr/>
        </p:nvSpPr>
        <p:spPr>
          <a:xfrm flipH="false" flipV="false" rot="0">
            <a:off x="-1460062" y="8435539"/>
            <a:ext cx="8718996" cy="7625158"/>
          </a:xfrm>
          <a:custGeom>
            <a:avLst/>
            <a:gdLst/>
            <a:ahLst/>
            <a:cxnLst/>
            <a:rect r="r" b="b" t="t" l="l"/>
            <a:pathLst>
              <a:path h="7625158" w="8718996">
                <a:moveTo>
                  <a:pt x="0" y="0"/>
                </a:moveTo>
                <a:lnTo>
                  <a:pt x="8718995" y="0"/>
                </a:lnTo>
                <a:lnTo>
                  <a:pt x="8718995" y="7625158"/>
                </a:lnTo>
                <a:lnTo>
                  <a:pt x="0" y="762515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0" y="0"/>
            <a:ext cx="2899435" cy="1667955"/>
          </a:xfrm>
          <a:custGeom>
            <a:avLst/>
            <a:gdLst/>
            <a:ahLst/>
            <a:cxnLst/>
            <a:rect r="r" b="b" t="t" l="l"/>
            <a:pathLst>
              <a:path h="1667955" w="2899435">
                <a:moveTo>
                  <a:pt x="0" y="0"/>
                </a:moveTo>
                <a:lnTo>
                  <a:pt x="2899435" y="0"/>
                </a:lnTo>
                <a:lnTo>
                  <a:pt x="2899435" y="1667955"/>
                </a:lnTo>
                <a:lnTo>
                  <a:pt x="0" y="1667955"/>
                </a:lnTo>
                <a:lnTo>
                  <a:pt x="0" y="0"/>
                </a:lnTo>
                <a:close/>
              </a:path>
            </a:pathLst>
          </a:custGeom>
          <a:blipFill>
            <a:blip r:embed="rId4"/>
            <a:stretch>
              <a:fillRect l="0" t="0" r="0" b="0"/>
            </a:stretch>
          </a:blipFill>
        </p:spPr>
      </p:sp>
      <p:grpSp>
        <p:nvGrpSpPr>
          <p:cNvPr name="Group 7" id="7"/>
          <p:cNvGrpSpPr>
            <a:grpSpLocks noChangeAspect="true"/>
          </p:cNvGrpSpPr>
          <p:nvPr/>
        </p:nvGrpSpPr>
        <p:grpSpPr>
          <a:xfrm rot="0">
            <a:off x="15921760" y="0"/>
            <a:ext cx="2366240" cy="2344254"/>
            <a:chOff x="0" y="0"/>
            <a:chExt cx="5217600" cy="5169120"/>
          </a:xfrm>
        </p:grpSpPr>
        <p:sp>
          <p:nvSpPr>
            <p:cNvPr name="Freeform 8" id="8"/>
            <p:cNvSpPr/>
            <p:nvPr/>
          </p:nvSpPr>
          <p:spPr>
            <a:xfrm flipH="false" flipV="false" rot="0">
              <a:off x="0" y="0"/>
              <a:ext cx="5217541" cy="5169154"/>
            </a:xfrm>
            <a:custGeom>
              <a:avLst/>
              <a:gdLst/>
              <a:ahLst/>
              <a:cxnLst/>
              <a:rect r="r" b="b" t="t" l="l"/>
              <a:pathLst>
                <a:path h="5169154" w="5217541">
                  <a:moveTo>
                    <a:pt x="0" y="0"/>
                  </a:moveTo>
                  <a:lnTo>
                    <a:pt x="5217541" y="0"/>
                  </a:lnTo>
                  <a:lnTo>
                    <a:pt x="5217541" y="5169154"/>
                  </a:lnTo>
                  <a:lnTo>
                    <a:pt x="0" y="5169154"/>
                  </a:lnTo>
                  <a:lnTo>
                    <a:pt x="0" y="0"/>
                  </a:lnTo>
                  <a:close/>
                </a:path>
              </a:pathLst>
            </a:custGeom>
            <a:blipFill>
              <a:blip r:embed="rId5"/>
              <a:stretch>
                <a:fillRect l="-43" t="0" r="-44" b="0"/>
              </a:stretch>
            </a:blipFill>
          </p:spPr>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0B132A"/>
        </a:solidFill>
      </p:bgPr>
    </p:bg>
    <p:spTree>
      <p:nvGrpSpPr>
        <p:cNvPr id="1" name=""/>
        <p:cNvGrpSpPr/>
        <p:nvPr/>
      </p:nvGrpSpPr>
      <p:grpSpPr>
        <a:xfrm>
          <a:off x="0" y="0"/>
          <a:ext cx="0" cy="0"/>
          <a:chOff x="0" y="0"/>
          <a:chExt cx="0" cy="0"/>
        </a:xfrm>
      </p:grpSpPr>
      <p:sp>
        <p:nvSpPr>
          <p:cNvPr name="Freeform 2" id="2"/>
          <p:cNvSpPr/>
          <p:nvPr/>
        </p:nvSpPr>
        <p:spPr>
          <a:xfrm flipH="true" flipV="false" rot="0">
            <a:off x="13541166" y="6393465"/>
            <a:ext cx="6675929" cy="4114800"/>
          </a:xfrm>
          <a:custGeom>
            <a:avLst/>
            <a:gdLst/>
            <a:ahLst/>
            <a:cxnLst/>
            <a:rect r="r" b="b" t="t" l="l"/>
            <a:pathLst>
              <a:path h="4114800" w="6675929">
                <a:moveTo>
                  <a:pt x="6675929" y="0"/>
                </a:moveTo>
                <a:lnTo>
                  <a:pt x="0" y="0"/>
                </a:lnTo>
                <a:lnTo>
                  <a:pt x="0" y="4114800"/>
                </a:lnTo>
                <a:lnTo>
                  <a:pt x="6675929" y="4114800"/>
                </a:lnTo>
                <a:lnTo>
                  <a:pt x="6675929"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4443179" y="803092"/>
            <a:ext cx="9401641" cy="1003384"/>
          </a:xfrm>
          <a:prstGeom prst="rect">
            <a:avLst/>
          </a:prstGeom>
        </p:spPr>
        <p:txBody>
          <a:bodyPr anchor="t" rtlCol="false" tIns="0" lIns="0" bIns="0" rIns="0">
            <a:spAutoFit/>
          </a:bodyPr>
          <a:lstStyle/>
          <a:p>
            <a:pPr algn="ctr">
              <a:lnSpc>
                <a:spcPts val="7678"/>
              </a:lnSpc>
            </a:pPr>
            <a:r>
              <a:rPr lang="en-US" sz="6795" spc="-733">
                <a:solidFill>
                  <a:srgbClr val="FFFFFF"/>
                </a:solidFill>
                <a:latin typeface="Mokoto"/>
                <a:ea typeface="Mokoto"/>
                <a:cs typeface="Mokoto"/>
                <a:sym typeface="Mokoto"/>
              </a:rPr>
              <a:t>SYSTEM DESGIGN </a:t>
            </a:r>
          </a:p>
        </p:txBody>
      </p:sp>
      <p:sp>
        <p:nvSpPr>
          <p:cNvPr name="TextBox 4" id="4"/>
          <p:cNvSpPr txBox="true"/>
          <p:nvPr/>
        </p:nvSpPr>
        <p:spPr>
          <a:xfrm rot="0">
            <a:off x="4443179" y="2396127"/>
            <a:ext cx="10659599" cy="5185097"/>
          </a:xfrm>
          <a:prstGeom prst="rect">
            <a:avLst/>
          </a:prstGeom>
        </p:spPr>
        <p:txBody>
          <a:bodyPr anchor="t" rtlCol="false" tIns="0" lIns="0" bIns="0" rIns="0">
            <a:spAutoFit/>
          </a:bodyPr>
          <a:lstStyle/>
          <a:p>
            <a:pPr algn="ctr">
              <a:lnSpc>
                <a:spcPts val="3902"/>
              </a:lnSpc>
              <a:spcBef>
                <a:spcPct val="0"/>
              </a:spcBef>
            </a:pPr>
            <a:r>
              <a:rPr lang="en-US" b="true" sz="2787" strike="noStrike" u="none">
                <a:solidFill>
                  <a:srgbClr val="FFFFFF"/>
                </a:solidFill>
                <a:latin typeface="Tomorrow Bold"/>
                <a:ea typeface="Tomorrow Bold"/>
                <a:cs typeface="Tomorrow Bold"/>
                <a:sym typeface="Tomorrow Bold"/>
              </a:rPr>
              <a:t>Architecture</a:t>
            </a:r>
            <a:r>
              <a:rPr lang="en-US" sz="2787" strike="noStrike" u="none">
                <a:solidFill>
                  <a:srgbClr val="FFFFFF"/>
                </a:solidFill>
                <a:latin typeface="Tomorrow"/>
                <a:ea typeface="Tomorrow"/>
                <a:cs typeface="Tomorrow"/>
                <a:sym typeface="Tomorrow"/>
              </a:rPr>
              <a:t>:</a:t>
            </a:r>
          </a:p>
          <a:p>
            <a:pPr algn="ctr" marL="472248" indent="-236124" lvl="1">
              <a:lnSpc>
                <a:spcPts val="3062"/>
              </a:lnSpc>
              <a:spcBef>
                <a:spcPct val="0"/>
              </a:spcBef>
              <a:buFont typeface="Arial"/>
              <a:buChar char="•"/>
            </a:pPr>
            <a:r>
              <a:rPr lang="en-US" sz="2187" strike="noStrike" u="none">
                <a:solidFill>
                  <a:srgbClr val="FFFFFF"/>
                </a:solidFill>
                <a:latin typeface="Tomorrow"/>
                <a:ea typeface="Tomorrow"/>
                <a:cs typeface="Tomorrow"/>
                <a:sym typeface="Tomorrow"/>
              </a:rPr>
              <a:t>Web application using a three-tier structure:</a:t>
            </a:r>
          </a:p>
          <a:p>
            <a:pPr algn="ctr" marL="472248" indent="-236124" lvl="1">
              <a:lnSpc>
                <a:spcPts val="3062"/>
              </a:lnSpc>
              <a:spcBef>
                <a:spcPct val="0"/>
              </a:spcBef>
              <a:buFont typeface="Arial"/>
              <a:buChar char="•"/>
            </a:pPr>
            <a:r>
              <a:rPr lang="en-US" sz="2187" strike="noStrike" u="none">
                <a:solidFill>
                  <a:srgbClr val="FFFFFF"/>
                </a:solidFill>
                <a:latin typeface="Tomorrow"/>
                <a:ea typeface="Tomorrow"/>
                <a:cs typeface="Tomorrow"/>
                <a:sym typeface="Tomorrow"/>
              </a:rPr>
              <a:t>Presentation layer: front-end (HTML, CSS)</a:t>
            </a:r>
          </a:p>
          <a:p>
            <a:pPr algn="ctr" marL="472248" indent="-236124" lvl="1">
              <a:lnSpc>
                <a:spcPts val="3062"/>
              </a:lnSpc>
              <a:spcBef>
                <a:spcPct val="0"/>
              </a:spcBef>
              <a:buFont typeface="Arial"/>
              <a:buChar char="•"/>
            </a:pPr>
            <a:r>
              <a:rPr lang="en-US" sz="2187" strike="noStrike" u="none">
                <a:solidFill>
                  <a:srgbClr val="FFFFFF"/>
                </a:solidFill>
                <a:latin typeface="Tomorrow"/>
                <a:ea typeface="Tomorrow"/>
                <a:cs typeface="Tomorrow"/>
                <a:sym typeface="Tomorrow"/>
              </a:rPr>
              <a:t>A</a:t>
            </a:r>
            <a:r>
              <a:rPr lang="en-US" sz="2187" strike="noStrike" u="none">
                <a:solidFill>
                  <a:srgbClr val="FFFFFF"/>
                </a:solidFill>
                <a:latin typeface="Tomorrow"/>
                <a:ea typeface="Tomorrow"/>
                <a:cs typeface="Tomorrow"/>
                <a:sym typeface="Tomorrow"/>
              </a:rPr>
              <a:t>pplication layer: back-end (JavaScript)</a:t>
            </a:r>
          </a:p>
          <a:p>
            <a:pPr algn="ctr" marL="0" indent="0" lvl="0">
              <a:lnSpc>
                <a:spcPts val="3062"/>
              </a:lnSpc>
              <a:spcBef>
                <a:spcPct val="0"/>
              </a:spcBef>
            </a:pPr>
          </a:p>
          <a:p>
            <a:pPr algn="ctr">
              <a:lnSpc>
                <a:spcPts val="3902"/>
              </a:lnSpc>
              <a:spcBef>
                <a:spcPct val="0"/>
              </a:spcBef>
            </a:pPr>
            <a:r>
              <a:rPr lang="en-US" b="true" sz="2787" strike="noStrike" u="none">
                <a:solidFill>
                  <a:srgbClr val="FFFFFF"/>
                </a:solidFill>
                <a:latin typeface="Tomorrow Bold"/>
                <a:ea typeface="Tomorrow Bold"/>
                <a:cs typeface="Tomorrow Bold"/>
                <a:sym typeface="Tomorrow Bold"/>
              </a:rPr>
              <a:t>Main Components:</a:t>
            </a:r>
          </a:p>
          <a:p>
            <a:pPr algn="ctr" marL="944496" indent="-314832" lvl="2">
              <a:lnSpc>
                <a:spcPts val="3062"/>
              </a:lnSpc>
              <a:spcBef>
                <a:spcPct val="0"/>
              </a:spcBef>
              <a:buFont typeface="Arial"/>
              <a:buChar char="⚬"/>
            </a:pPr>
            <a:r>
              <a:rPr lang="en-US" sz="2187" strike="noStrike" u="none">
                <a:solidFill>
                  <a:srgbClr val="FFFFFF"/>
                </a:solidFill>
                <a:latin typeface="Tomorrow"/>
                <a:ea typeface="Tomorrow"/>
                <a:cs typeface="Tomorrow"/>
                <a:sym typeface="Tomorrow"/>
              </a:rPr>
              <a:t>Learning modules manager (view list, view details).</a:t>
            </a:r>
          </a:p>
          <a:p>
            <a:pPr algn="ctr" marL="944496" indent="-314832" lvl="2">
              <a:lnSpc>
                <a:spcPts val="3062"/>
              </a:lnSpc>
              <a:spcBef>
                <a:spcPct val="0"/>
              </a:spcBef>
              <a:buFont typeface="Arial"/>
              <a:buChar char="⚬"/>
            </a:pPr>
            <a:r>
              <a:rPr lang="en-US" sz="2187" strike="noStrike" u="none">
                <a:solidFill>
                  <a:srgbClr val="FFFFFF"/>
                </a:solidFill>
                <a:latin typeface="Tomorrow"/>
                <a:ea typeface="Tomorrow"/>
                <a:cs typeface="Tomorrow"/>
                <a:sym typeface="Tomorrow"/>
              </a:rPr>
              <a:t>Quiz engine (questions, answers, scoring).</a:t>
            </a:r>
          </a:p>
          <a:p>
            <a:pPr algn="ctr" marL="944496" indent="-314832" lvl="2">
              <a:lnSpc>
                <a:spcPts val="3062"/>
              </a:lnSpc>
              <a:spcBef>
                <a:spcPct val="0"/>
              </a:spcBef>
              <a:buFont typeface="Arial"/>
              <a:buChar char="⚬"/>
            </a:pPr>
            <a:r>
              <a:rPr lang="en-US" sz="2187" strike="noStrike" u="none">
                <a:solidFill>
                  <a:srgbClr val="FFFFFF"/>
                </a:solidFill>
                <a:latin typeface="Tomorrow"/>
                <a:ea typeface="Tomorrow"/>
                <a:cs typeface="Tomorrow"/>
                <a:sym typeface="Tomorrow"/>
              </a:rPr>
              <a:t>Progress tracker (stores completed modules in local storage, scores).</a:t>
            </a:r>
          </a:p>
          <a:p>
            <a:pPr algn="ctr" marL="944496" indent="-314832" lvl="2">
              <a:lnSpc>
                <a:spcPts val="3062"/>
              </a:lnSpc>
              <a:spcBef>
                <a:spcPct val="0"/>
              </a:spcBef>
              <a:buFont typeface="Arial"/>
              <a:buChar char="⚬"/>
            </a:pPr>
            <a:r>
              <a:rPr lang="en-US" sz="2187" strike="noStrike" u="none">
                <a:solidFill>
                  <a:srgbClr val="FFFFFF"/>
                </a:solidFill>
                <a:latin typeface="Tomorrow"/>
                <a:ea typeface="Tomorrow"/>
                <a:cs typeface="Tomorrow"/>
                <a:sym typeface="Tomorrow"/>
              </a:rPr>
              <a:t>Cybersecurity news article API usage to foster information gathering habits for cybersecurity learners.</a:t>
            </a:r>
          </a:p>
          <a:p>
            <a:pPr algn="ctr" marL="944496" indent="-314832" lvl="2">
              <a:lnSpc>
                <a:spcPts val="3062"/>
              </a:lnSpc>
              <a:spcBef>
                <a:spcPct val="0"/>
              </a:spcBef>
              <a:buFont typeface="Arial"/>
              <a:buChar char="⚬"/>
            </a:pPr>
            <a:r>
              <a:rPr lang="en-US" sz="2187" strike="noStrike" u="none">
                <a:solidFill>
                  <a:srgbClr val="FFFFFF"/>
                </a:solidFill>
                <a:latin typeface="Tomorrow"/>
                <a:ea typeface="Tomorrow"/>
                <a:cs typeface="Tomorrow"/>
                <a:sym typeface="Tomorrow"/>
              </a:rPr>
              <a:t>Cyber tips banner</a:t>
            </a:r>
          </a:p>
          <a:p>
            <a:pPr algn="ctr" marL="0" indent="0" lvl="0">
              <a:lnSpc>
                <a:spcPts val="3062"/>
              </a:lnSpc>
              <a:spcBef>
                <a:spcPct val="0"/>
              </a:spcBef>
            </a:pPr>
          </a:p>
        </p:txBody>
      </p:sp>
      <p:sp>
        <p:nvSpPr>
          <p:cNvPr name="Freeform 5" id="5"/>
          <p:cNvSpPr/>
          <p:nvPr/>
        </p:nvSpPr>
        <p:spPr>
          <a:xfrm flipH="true" flipV="false" rot="0">
            <a:off x="-2232750" y="-1138586"/>
            <a:ext cx="6675929" cy="4114800"/>
          </a:xfrm>
          <a:custGeom>
            <a:avLst/>
            <a:gdLst/>
            <a:ahLst/>
            <a:cxnLst/>
            <a:rect r="r" b="b" t="t" l="l"/>
            <a:pathLst>
              <a:path h="4114800" w="6675929">
                <a:moveTo>
                  <a:pt x="6675929" y="0"/>
                </a:moveTo>
                <a:lnTo>
                  <a:pt x="0" y="0"/>
                </a:lnTo>
                <a:lnTo>
                  <a:pt x="0" y="4114800"/>
                </a:lnTo>
                <a:lnTo>
                  <a:pt x="6675929" y="4114800"/>
                </a:lnTo>
                <a:lnTo>
                  <a:pt x="6675929"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5862299" y="-104934"/>
            <a:ext cx="2425701" cy="1395430"/>
          </a:xfrm>
          <a:custGeom>
            <a:avLst/>
            <a:gdLst/>
            <a:ahLst/>
            <a:cxnLst/>
            <a:rect r="r" b="b" t="t" l="l"/>
            <a:pathLst>
              <a:path h="1395430" w="2425701">
                <a:moveTo>
                  <a:pt x="0" y="0"/>
                </a:moveTo>
                <a:lnTo>
                  <a:pt x="2425701" y="0"/>
                </a:lnTo>
                <a:lnTo>
                  <a:pt x="2425701" y="1395430"/>
                </a:lnTo>
                <a:lnTo>
                  <a:pt x="0" y="1395430"/>
                </a:lnTo>
                <a:lnTo>
                  <a:pt x="0" y="0"/>
                </a:lnTo>
                <a:close/>
              </a:path>
            </a:pathLst>
          </a:custGeom>
          <a:blipFill>
            <a:blip r:embed="rId4"/>
            <a:stretch>
              <a:fillRect l="0" t="0" r="0" b="0"/>
            </a:stretch>
          </a:blipFill>
        </p:spPr>
      </p:sp>
      <p:grpSp>
        <p:nvGrpSpPr>
          <p:cNvPr name="Group 7" id="7"/>
          <p:cNvGrpSpPr>
            <a:grpSpLocks noChangeAspect="true"/>
          </p:cNvGrpSpPr>
          <p:nvPr/>
        </p:nvGrpSpPr>
        <p:grpSpPr>
          <a:xfrm rot="0">
            <a:off x="0" y="8450865"/>
            <a:ext cx="1836504" cy="1819440"/>
            <a:chOff x="0" y="0"/>
            <a:chExt cx="5217600" cy="5169120"/>
          </a:xfrm>
        </p:grpSpPr>
        <p:sp>
          <p:nvSpPr>
            <p:cNvPr name="Freeform 8" id="8"/>
            <p:cNvSpPr/>
            <p:nvPr/>
          </p:nvSpPr>
          <p:spPr>
            <a:xfrm flipH="false" flipV="false" rot="0">
              <a:off x="0" y="0"/>
              <a:ext cx="5217541" cy="5169154"/>
            </a:xfrm>
            <a:custGeom>
              <a:avLst/>
              <a:gdLst/>
              <a:ahLst/>
              <a:cxnLst/>
              <a:rect r="r" b="b" t="t" l="l"/>
              <a:pathLst>
                <a:path h="5169154" w="5217541">
                  <a:moveTo>
                    <a:pt x="0" y="0"/>
                  </a:moveTo>
                  <a:lnTo>
                    <a:pt x="5217541" y="0"/>
                  </a:lnTo>
                  <a:lnTo>
                    <a:pt x="5217541" y="5169154"/>
                  </a:lnTo>
                  <a:lnTo>
                    <a:pt x="0" y="5169154"/>
                  </a:lnTo>
                  <a:lnTo>
                    <a:pt x="0" y="0"/>
                  </a:lnTo>
                  <a:close/>
                </a:path>
              </a:pathLst>
            </a:custGeom>
            <a:blipFill>
              <a:blip r:embed="rId5"/>
              <a:stretch>
                <a:fillRect l="-43" t="0" r="-44" b="0"/>
              </a:stretch>
            </a:blipFill>
          </p:spPr>
        </p:sp>
      </p:gr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0B132A"/>
        </a:solidFill>
      </p:bgPr>
    </p:bg>
    <p:spTree>
      <p:nvGrpSpPr>
        <p:cNvPr id="1" name=""/>
        <p:cNvGrpSpPr/>
        <p:nvPr/>
      </p:nvGrpSpPr>
      <p:grpSpPr>
        <a:xfrm>
          <a:off x="0" y="0"/>
          <a:ext cx="0" cy="0"/>
          <a:chOff x="0" y="0"/>
          <a:chExt cx="0" cy="0"/>
        </a:xfrm>
      </p:grpSpPr>
      <p:sp>
        <p:nvSpPr>
          <p:cNvPr name="Freeform 2" id="2"/>
          <p:cNvSpPr/>
          <p:nvPr/>
        </p:nvSpPr>
        <p:spPr>
          <a:xfrm flipH="false" flipV="false" rot="0">
            <a:off x="9431957" y="-4769108"/>
            <a:ext cx="10135479" cy="8863937"/>
          </a:xfrm>
          <a:custGeom>
            <a:avLst/>
            <a:gdLst/>
            <a:ahLst/>
            <a:cxnLst/>
            <a:rect r="r" b="b" t="t" l="l"/>
            <a:pathLst>
              <a:path h="8863937" w="10135479">
                <a:moveTo>
                  <a:pt x="0" y="0"/>
                </a:moveTo>
                <a:lnTo>
                  <a:pt x="10135478" y="0"/>
                </a:lnTo>
                <a:lnTo>
                  <a:pt x="10135478" y="8863937"/>
                </a:lnTo>
                <a:lnTo>
                  <a:pt x="0" y="886393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5105369" y="1408577"/>
            <a:ext cx="8077261" cy="1003384"/>
          </a:xfrm>
          <a:prstGeom prst="rect">
            <a:avLst/>
          </a:prstGeom>
        </p:spPr>
        <p:txBody>
          <a:bodyPr anchor="t" rtlCol="false" tIns="0" lIns="0" bIns="0" rIns="0">
            <a:spAutoFit/>
          </a:bodyPr>
          <a:lstStyle/>
          <a:p>
            <a:pPr algn="ctr">
              <a:lnSpc>
                <a:spcPts val="7678"/>
              </a:lnSpc>
            </a:pPr>
            <a:r>
              <a:rPr lang="en-US" sz="6795" spc="-733">
                <a:solidFill>
                  <a:srgbClr val="FFFFFF"/>
                </a:solidFill>
                <a:latin typeface="Mokoto"/>
                <a:ea typeface="Mokoto"/>
                <a:cs typeface="Mokoto"/>
                <a:sym typeface="Mokoto"/>
              </a:rPr>
              <a:t>OBJECT DESIGN</a:t>
            </a:r>
          </a:p>
        </p:txBody>
      </p:sp>
      <p:sp>
        <p:nvSpPr>
          <p:cNvPr name="TextBox 4" id="4"/>
          <p:cNvSpPr txBox="true"/>
          <p:nvPr/>
        </p:nvSpPr>
        <p:spPr>
          <a:xfrm rot="0">
            <a:off x="4349830" y="2641668"/>
            <a:ext cx="9588340" cy="5659755"/>
          </a:xfrm>
          <a:prstGeom prst="rect">
            <a:avLst/>
          </a:prstGeom>
        </p:spPr>
        <p:txBody>
          <a:bodyPr anchor="t" rtlCol="false" tIns="0" lIns="0" bIns="0" rIns="0">
            <a:spAutoFit/>
          </a:bodyPr>
          <a:lstStyle/>
          <a:p>
            <a:pPr algn="just" marL="388620" indent="-194310" lvl="1">
              <a:lnSpc>
                <a:spcPts val="2520"/>
              </a:lnSpc>
              <a:spcBef>
                <a:spcPct val="0"/>
              </a:spcBef>
              <a:buFont typeface="Arial"/>
              <a:buChar char="•"/>
            </a:pPr>
            <a:r>
              <a:rPr lang="en-US" sz="1800" strike="noStrike" u="none">
                <a:solidFill>
                  <a:srgbClr val="FFFFFF"/>
                </a:solidFill>
                <a:latin typeface="Tomorrow"/>
                <a:ea typeface="Tomorrow"/>
                <a:cs typeface="Tomorrow"/>
                <a:sym typeface="Tomorrow"/>
              </a:rPr>
              <a:t>Class: Module</a:t>
            </a:r>
          </a:p>
          <a:p>
            <a:pPr algn="just" marL="388620" indent="-194310" lvl="1">
              <a:lnSpc>
                <a:spcPts val="2520"/>
              </a:lnSpc>
              <a:spcBef>
                <a:spcPct val="0"/>
              </a:spcBef>
              <a:buFont typeface="Arial"/>
              <a:buChar char="•"/>
            </a:pPr>
            <a:r>
              <a:rPr lang="en-US" sz="1800" strike="noStrike" u="none">
                <a:solidFill>
                  <a:srgbClr val="FFFFFF"/>
                </a:solidFill>
                <a:latin typeface="Tomorrow"/>
                <a:ea typeface="Tomorrow"/>
                <a:cs typeface="Tomorrow"/>
                <a:sym typeface="Tomorrow"/>
              </a:rPr>
              <a:t>Attributes: module_id, title, description, content, difficulty_level</a:t>
            </a:r>
          </a:p>
          <a:p>
            <a:pPr algn="just" marL="388620" indent="-194310" lvl="1">
              <a:lnSpc>
                <a:spcPts val="2520"/>
              </a:lnSpc>
              <a:spcBef>
                <a:spcPct val="0"/>
              </a:spcBef>
              <a:buFont typeface="Arial"/>
              <a:buChar char="•"/>
            </a:pPr>
            <a:r>
              <a:rPr lang="en-US" sz="1800" strike="noStrike" u="none">
                <a:solidFill>
                  <a:srgbClr val="FFFFFF"/>
                </a:solidFill>
                <a:latin typeface="Tomorrow"/>
                <a:ea typeface="Tomorrow"/>
                <a:cs typeface="Tomorrow"/>
                <a:sym typeface="Tomorrow"/>
              </a:rPr>
              <a:t>Methods: getContent, updateContent</a:t>
            </a:r>
          </a:p>
          <a:p>
            <a:pPr algn="just" marL="388620" indent="-194310" lvl="1">
              <a:lnSpc>
                <a:spcPts val="2520"/>
              </a:lnSpc>
              <a:spcBef>
                <a:spcPct val="0"/>
              </a:spcBef>
              <a:buFont typeface="Arial"/>
              <a:buChar char="•"/>
            </a:pPr>
            <a:r>
              <a:rPr lang="en-US" sz="1800" strike="noStrike" u="none">
                <a:solidFill>
                  <a:srgbClr val="FFFFFF"/>
                </a:solidFill>
                <a:latin typeface="Tomorrow"/>
                <a:ea typeface="Tomorrow"/>
                <a:cs typeface="Tomorrow"/>
                <a:sym typeface="Tomorrow"/>
              </a:rPr>
              <a:t>Relationships: One Module can have many Quizzes linked by module_id</a:t>
            </a:r>
          </a:p>
          <a:p>
            <a:pPr algn="just" marL="388620" indent="-194310" lvl="1">
              <a:lnSpc>
                <a:spcPts val="2520"/>
              </a:lnSpc>
              <a:spcBef>
                <a:spcPct val="0"/>
              </a:spcBef>
              <a:buFont typeface="Arial"/>
              <a:buChar char="•"/>
            </a:pPr>
            <a:r>
              <a:rPr lang="en-US" sz="1800" strike="noStrike" u="none">
                <a:solidFill>
                  <a:srgbClr val="FFFFFF"/>
                </a:solidFill>
                <a:latin typeface="Tomorrow"/>
                <a:ea typeface="Tomorrow"/>
                <a:cs typeface="Tomorrow"/>
                <a:sym typeface="Tomorrow"/>
              </a:rPr>
              <a:t>Class: Quiz</a:t>
            </a:r>
          </a:p>
          <a:p>
            <a:pPr algn="just" marL="388620" indent="-194310" lvl="1">
              <a:lnSpc>
                <a:spcPts val="2520"/>
              </a:lnSpc>
              <a:spcBef>
                <a:spcPct val="0"/>
              </a:spcBef>
              <a:buFont typeface="Arial"/>
              <a:buChar char="•"/>
            </a:pPr>
            <a:r>
              <a:rPr lang="en-US" sz="1800" strike="noStrike" u="none">
                <a:solidFill>
                  <a:srgbClr val="FFFFFF"/>
                </a:solidFill>
                <a:latin typeface="Tomorrow"/>
                <a:ea typeface="Tomorrow"/>
                <a:cs typeface="Tomorrow"/>
                <a:sym typeface="Tomorrow"/>
              </a:rPr>
              <a:t>Attributes: quiz_id, module_id, time_limit</a:t>
            </a:r>
          </a:p>
          <a:p>
            <a:pPr algn="just" marL="388620" indent="-194310" lvl="1">
              <a:lnSpc>
                <a:spcPts val="2520"/>
              </a:lnSpc>
              <a:spcBef>
                <a:spcPct val="0"/>
              </a:spcBef>
              <a:buFont typeface="Arial"/>
              <a:buChar char="•"/>
            </a:pPr>
            <a:r>
              <a:rPr lang="en-US" sz="1800" strike="noStrike" u="none">
                <a:solidFill>
                  <a:srgbClr val="FFFFFF"/>
                </a:solidFill>
                <a:latin typeface="Tomorrow"/>
                <a:ea typeface="Tomorrow"/>
                <a:cs typeface="Tomorrow"/>
                <a:sym typeface="Tomorrow"/>
              </a:rPr>
              <a:t>Methods: startQuiz, submitQuiz, calculateScore</a:t>
            </a:r>
          </a:p>
          <a:p>
            <a:pPr algn="just" marL="388620" indent="-194310" lvl="1">
              <a:lnSpc>
                <a:spcPts val="2520"/>
              </a:lnSpc>
              <a:spcBef>
                <a:spcPct val="0"/>
              </a:spcBef>
              <a:buFont typeface="Arial"/>
              <a:buChar char="•"/>
            </a:pPr>
            <a:r>
              <a:rPr lang="en-US" sz="1800" strike="noStrike" u="none">
                <a:solidFill>
                  <a:srgbClr val="FFFFFF"/>
                </a:solidFill>
                <a:latin typeface="Tomorrow"/>
                <a:ea typeface="Tomorrow"/>
                <a:cs typeface="Tomorrow"/>
                <a:sym typeface="Tomorrow"/>
              </a:rPr>
              <a:t>Relationships: Each Quiz belongs to one Module and contains multiple Questions</a:t>
            </a:r>
          </a:p>
          <a:p>
            <a:pPr algn="just" marL="388620" indent="-194310" lvl="1">
              <a:lnSpc>
                <a:spcPts val="2520"/>
              </a:lnSpc>
              <a:spcBef>
                <a:spcPct val="0"/>
              </a:spcBef>
              <a:buFont typeface="Arial"/>
              <a:buChar char="•"/>
            </a:pPr>
            <a:r>
              <a:rPr lang="en-US" sz="1800" strike="noStrike" u="none">
                <a:solidFill>
                  <a:srgbClr val="FFFFFF"/>
                </a:solidFill>
                <a:latin typeface="Tomorrow"/>
                <a:ea typeface="Tomorrow"/>
                <a:cs typeface="Tomorrow"/>
                <a:sym typeface="Tomorrow"/>
              </a:rPr>
              <a:t>Class: Question</a:t>
            </a:r>
          </a:p>
          <a:p>
            <a:pPr algn="just" marL="388620" indent="-194310" lvl="1">
              <a:lnSpc>
                <a:spcPts val="2520"/>
              </a:lnSpc>
              <a:spcBef>
                <a:spcPct val="0"/>
              </a:spcBef>
              <a:buFont typeface="Arial"/>
              <a:buChar char="•"/>
            </a:pPr>
            <a:r>
              <a:rPr lang="en-US" sz="1800" strike="noStrike" u="none">
                <a:solidFill>
                  <a:srgbClr val="FFFFFF"/>
                </a:solidFill>
                <a:latin typeface="Tomorrow"/>
                <a:ea typeface="Tomorrow"/>
                <a:cs typeface="Tomorrow"/>
                <a:sym typeface="Tomorrow"/>
              </a:rPr>
              <a:t>Attributes: question_id, quiz_id, text, options, correct_answer</a:t>
            </a:r>
          </a:p>
          <a:p>
            <a:pPr algn="just" marL="388620" indent="-194310" lvl="1">
              <a:lnSpc>
                <a:spcPts val="2520"/>
              </a:lnSpc>
              <a:spcBef>
                <a:spcPct val="0"/>
              </a:spcBef>
              <a:buFont typeface="Arial"/>
              <a:buChar char="•"/>
            </a:pPr>
            <a:r>
              <a:rPr lang="en-US" sz="1800" strike="noStrike" u="none">
                <a:solidFill>
                  <a:srgbClr val="FFFFFF"/>
                </a:solidFill>
                <a:latin typeface="Tomorrow"/>
                <a:ea typeface="Tomorrow"/>
                <a:cs typeface="Tomorrow"/>
                <a:sym typeface="Tomorrow"/>
              </a:rPr>
              <a:t>Methods: checkAnswer</a:t>
            </a:r>
          </a:p>
          <a:p>
            <a:pPr algn="just" marL="388620" indent="-194310" lvl="1">
              <a:lnSpc>
                <a:spcPts val="2520"/>
              </a:lnSpc>
              <a:spcBef>
                <a:spcPct val="0"/>
              </a:spcBef>
              <a:buFont typeface="Arial"/>
              <a:buChar char="•"/>
            </a:pPr>
            <a:r>
              <a:rPr lang="en-US" sz="1800" strike="noStrike" u="none">
                <a:solidFill>
                  <a:srgbClr val="FFFFFF"/>
                </a:solidFill>
                <a:latin typeface="Tomorrow"/>
                <a:ea typeface="Tomorrow"/>
                <a:cs typeface="Tomorrow"/>
                <a:sym typeface="Tomorrow"/>
              </a:rPr>
              <a:t>Relationships: Each Question belongs to one Quiz</a:t>
            </a:r>
          </a:p>
          <a:p>
            <a:pPr algn="just" marL="388620" indent="-194310" lvl="1">
              <a:lnSpc>
                <a:spcPts val="2520"/>
              </a:lnSpc>
              <a:spcBef>
                <a:spcPct val="0"/>
              </a:spcBef>
              <a:buFont typeface="Arial"/>
              <a:buChar char="•"/>
            </a:pPr>
            <a:r>
              <a:rPr lang="en-US" sz="1800" strike="noStrike" u="none">
                <a:solidFill>
                  <a:srgbClr val="FFFFFF"/>
                </a:solidFill>
                <a:latin typeface="Tomorrow"/>
                <a:ea typeface="Tomorrow"/>
                <a:cs typeface="Tomorrow"/>
                <a:sym typeface="Tomorrow"/>
              </a:rPr>
              <a:t>Class: Progress</a:t>
            </a:r>
          </a:p>
          <a:p>
            <a:pPr algn="just" marL="388620" indent="-194310" lvl="1">
              <a:lnSpc>
                <a:spcPts val="2520"/>
              </a:lnSpc>
              <a:spcBef>
                <a:spcPct val="0"/>
              </a:spcBef>
              <a:buFont typeface="Arial"/>
              <a:buChar char="•"/>
            </a:pPr>
            <a:r>
              <a:rPr lang="en-US" sz="1800" strike="noStrike" u="none">
                <a:solidFill>
                  <a:srgbClr val="FFFFFF"/>
                </a:solidFill>
                <a:latin typeface="Tomorrow"/>
                <a:ea typeface="Tomorrow"/>
                <a:cs typeface="Tomorrow"/>
                <a:sym typeface="Tomorrow"/>
              </a:rPr>
              <a:t>Attributes: progress_id, user_id, module_id, quiz_score, completion_status, date_completed</a:t>
            </a:r>
          </a:p>
          <a:p>
            <a:pPr algn="just" marL="388620" indent="-194310" lvl="1">
              <a:lnSpc>
                <a:spcPts val="2520"/>
              </a:lnSpc>
              <a:spcBef>
                <a:spcPct val="0"/>
              </a:spcBef>
              <a:buFont typeface="Arial"/>
              <a:buChar char="•"/>
            </a:pPr>
            <a:r>
              <a:rPr lang="en-US" sz="1800" strike="noStrike" u="none">
                <a:solidFill>
                  <a:srgbClr val="FFFFFF"/>
                </a:solidFill>
                <a:latin typeface="Tomorrow"/>
                <a:ea typeface="Tomorrow"/>
                <a:cs typeface="Tomorrow"/>
                <a:sym typeface="Tomorrow"/>
              </a:rPr>
              <a:t>Methods: updateProgress, getUserProgress</a:t>
            </a:r>
          </a:p>
          <a:p>
            <a:pPr algn="just" marL="388620" indent="-194310" lvl="1">
              <a:lnSpc>
                <a:spcPts val="2520"/>
              </a:lnSpc>
              <a:spcBef>
                <a:spcPct val="0"/>
              </a:spcBef>
              <a:buFont typeface="Arial"/>
              <a:buChar char="•"/>
            </a:pPr>
            <a:r>
              <a:rPr lang="en-US" sz="1800" strike="noStrike" u="none">
                <a:solidFill>
                  <a:srgbClr val="FFFFFF"/>
                </a:solidFill>
                <a:latin typeface="Tomorrow"/>
                <a:ea typeface="Tomorrow"/>
                <a:cs typeface="Tomorrow"/>
                <a:sym typeface="Tomorrow"/>
              </a:rPr>
              <a:t>Relationships: Each Progress record ties a User to a Module and its Quiz results</a:t>
            </a:r>
          </a:p>
          <a:p>
            <a:pPr algn="just" marL="0" indent="0" lvl="0">
              <a:lnSpc>
                <a:spcPts val="2520"/>
              </a:lnSpc>
              <a:spcBef>
                <a:spcPct val="0"/>
              </a:spcBef>
            </a:pPr>
          </a:p>
        </p:txBody>
      </p:sp>
      <p:sp>
        <p:nvSpPr>
          <p:cNvPr name="Freeform 5" id="5"/>
          <p:cNvSpPr/>
          <p:nvPr/>
        </p:nvSpPr>
        <p:spPr>
          <a:xfrm flipH="false" flipV="false" rot="0">
            <a:off x="-6898199" y="5495358"/>
            <a:ext cx="9037633" cy="7525884"/>
          </a:xfrm>
          <a:custGeom>
            <a:avLst/>
            <a:gdLst/>
            <a:ahLst/>
            <a:cxnLst/>
            <a:rect r="r" b="b" t="t" l="l"/>
            <a:pathLst>
              <a:path h="7525884" w="9037633">
                <a:moveTo>
                  <a:pt x="0" y="0"/>
                </a:moveTo>
                <a:lnTo>
                  <a:pt x="9037633" y="0"/>
                </a:lnTo>
                <a:lnTo>
                  <a:pt x="9037633" y="7525884"/>
                </a:lnTo>
                <a:lnTo>
                  <a:pt x="0" y="7525884"/>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6" id="6"/>
          <p:cNvSpPr/>
          <p:nvPr/>
        </p:nvSpPr>
        <p:spPr>
          <a:xfrm flipH="false" flipV="false" rot="0">
            <a:off x="0" y="-160572"/>
            <a:ext cx="2862354" cy="1646623"/>
          </a:xfrm>
          <a:custGeom>
            <a:avLst/>
            <a:gdLst/>
            <a:ahLst/>
            <a:cxnLst/>
            <a:rect r="r" b="b" t="t" l="l"/>
            <a:pathLst>
              <a:path h="1646623" w="2862354">
                <a:moveTo>
                  <a:pt x="0" y="0"/>
                </a:moveTo>
                <a:lnTo>
                  <a:pt x="2862354" y="0"/>
                </a:lnTo>
                <a:lnTo>
                  <a:pt x="2862354" y="1646623"/>
                </a:lnTo>
                <a:lnTo>
                  <a:pt x="0" y="1646623"/>
                </a:lnTo>
                <a:lnTo>
                  <a:pt x="0" y="0"/>
                </a:lnTo>
                <a:close/>
              </a:path>
            </a:pathLst>
          </a:custGeom>
          <a:blipFill>
            <a:blip r:embed="rId6"/>
            <a:stretch>
              <a:fillRect l="0" t="0" r="0" b="0"/>
            </a:stretch>
          </a:blipFill>
        </p:spPr>
      </p:sp>
      <p:grpSp>
        <p:nvGrpSpPr>
          <p:cNvPr name="Group 7" id="7"/>
          <p:cNvGrpSpPr>
            <a:grpSpLocks noChangeAspect="true"/>
          </p:cNvGrpSpPr>
          <p:nvPr/>
        </p:nvGrpSpPr>
        <p:grpSpPr>
          <a:xfrm rot="0">
            <a:off x="16331400" y="8301423"/>
            <a:ext cx="1956600" cy="1938420"/>
            <a:chOff x="0" y="0"/>
            <a:chExt cx="5217600" cy="5169120"/>
          </a:xfrm>
        </p:grpSpPr>
        <p:sp>
          <p:nvSpPr>
            <p:cNvPr name="Freeform 8" id="8"/>
            <p:cNvSpPr/>
            <p:nvPr/>
          </p:nvSpPr>
          <p:spPr>
            <a:xfrm flipH="false" flipV="false" rot="0">
              <a:off x="0" y="0"/>
              <a:ext cx="5217541" cy="5169154"/>
            </a:xfrm>
            <a:custGeom>
              <a:avLst/>
              <a:gdLst/>
              <a:ahLst/>
              <a:cxnLst/>
              <a:rect r="r" b="b" t="t" l="l"/>
              <a:pathLst>
                <a:path h="5169154" w="5217541">
                  <a:moveTo>
                    <a:pt x="0" y="0"/>
                  </a:moveTo>
                  <a:lnTo>
                    <a:pt x="5217541" y="0"/>
                  </a:lnTo>
                  <a:lnTo>
                    <a:pt x="5217541" y="5169154"/>
                  </a:lnTo>
                  <a:lnTo>
                    <a:pt x="0" y="5169154"/>
                  </a:lnTo>
                  <a:lnTo>
                    <a:pt x="0" y="0"/>
                  </a:lnTo>
                  <a:close/>
                </a:path>
              </a:pathLst>
            </a:custGeom>
            <a:blipFill>
              <a:blip r:embed="rId7"/>
              <a:stretch>
                <a:fillRect l="-43" t="0" r="-44" b="0"/>
              </a:stretch>
            </a:blipFill>
          </p:spPr>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0B132A"/>
        </a:solidFill>
      </p:bgPr>
    </p:bg>
    <p:spTree>
      <p:nvGrpSpPr>
        <p:cNvPr id="1" name=""/>
        <p:cNvGrpSpPr/>
        <p:nvPr/>
      </p:nvGrpSpPr>
      <p:grpSpPr>
        <a:xfrm>
          <a:off x="0" y="0"/>
          <a:ext cx="0" cy="0"/>
          <a:chOff x="0" y="0"/>
          <a:chExt cx="0" cy="0"/>
        </a:xfrm>
      </p:grpSpPr>
      <p:sp>
        <p:nvSpPr>
          <p:cNvPr name="Freeform 2" id="2"/>
          <p:cNvSpPr/>
          <p:nvPr/>
        </p:nvSpPr>
        <p:spPr>
          <a:xfrm flipH="false" flipV="false" rot="0">
            <a:off x="-2309657" y="-3798124"/>
            <a:ext cx="9409333" cy="7322172"/>
          </a:xfrm>
          <a:custGeom>
            <a:avLst/>
            <a:gdLst/>
            <a:ahLst/>
            <a:cxnLst/>
            <a:rect r="r" b="b" t="t" l="l"/>
            <a:pathLst>
              <a:path h="7322172" w="9409333">
                <a:moveTo>
                  <a:pt x="0" y="0"/>
                </a:moveTo>
                <a:lnTo>
                  <a:pt x="9409333" y="0"/>
                </a:lnTo>
                <a:lnTo>
                  <a:pt x="9409333" y="7322172"/>
                </a:lnTo>
                <a:lnTo>
                  <a:pt x="0" y="732217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false" rot="0">
            <a:off x="12203281" y="3348983"/>
            <a:ext cx="8718996" cy="7625158"/>
          </a:xfrm>
          <a:custGeom>
            <a:avLst/>
            <a:gdLst/>
            <a:ahLst/>
            <a:cxnLst/>
            <a:rect r="r" b="b" t="t" l="l"/>
            <a:pathLst>
              <a:path h="7625158" w="8718996">
                <a:moveTo>
                  <a:pt x="8718996" y="0"/>
                </a:moveTo>
                <a:lnTo>
                  <a:pt x="0" y="0"/>
                </a:lnTo>
                <a:lnTo>
                  <a:pt x="0" y="7625158"/>
                </a:lnTo>
                <a:lnTo>
                  <a:pt x="8718996" y="7625158"/>
                </a:lnTo>
                <a:lnTo>
                  <a:pt x="8718996"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4" id="4"/>
          <p:cNvSpPr txBox="true"/>
          <p:nvPr/>
        </p:nvSpPr>
        <p:spPr>
          <a:xfrm rot="0">
            <a:off x="6199374" y="3447848"/>
            <a:ext cx="7624045" cy="905319"/>
          </a:xfrm>
          <a:prstGeom prst="rect">
            <a:avLst/>
          </a:prstGeom>
        </p:spPr>
        <p:txBody>
          <a:bodyPr anchor="t" rtlCol="false" tIns="0" lIns="0" bIns="0" rIns="0">
            <a:spAutoFit/>
          </a:bodyPr>
          <a:lstStyle/>
          <a:p>
            <a:pPr algn="just">
              <a:lnSpc>
                <a:spcPts val="7220"/>
              </a:lnSpc>
            </a:pPr>
            <a:r>
              <a:rPr lang="en-US" sz="5470" spc="-590">
                <a:solidFill>
                  <a:srgbClr val="FFFFFF"/>
                </a:solidFill>
                <a:latin typeface="Mokoto"/>
                <a:ea typeface="Mokoto"/>
                <a:cs typeface="Mokoto"/>
                <a:sym typeface="Mokoto"/>
              </a:rPr>
              <a:t>IMPLEMENTATION</a:t>
            </a:r>
          </a:p>
        </p:txBody>
      </p:sp>
      <p:sp>
        <p:nvSpPr>
          <p:cNvPr name="TextBox 5" id="5"/>
          <p:cNvSpPr txBox="true"/>
          <p:nvPr/>
        </p:nvSpPr>
        <p:spPr>
          <a:xfrm rot="0">
            <a:off x="448486" y="5707279"/>
            <a:ext cx="11501775" cy="3791425"/>
          </a:xfrm>
          <a:prstGeom prst="rect">
            <a:avLst/>
          </a:prstGeom>
        </p:spPr>
        <p:txBody>
          <a:bodyPr anchor="t" rtlCol="false" tIns="0" lIns="0" bIns="0" rIns="0">
            <a:spAutoFit/>
          </a:bodyPr>
          <a:lstStyle/>
          <a:p>
            <a:pPr algn="ctr">
              <a:lnSpc>
                <a:spcPts val="4208"/>
              </a:lnSpc>
            </a:pPr>
            <a:r>
              <a:rPr lang="en-US" b="true" sz="3006">
                <a:solidFill>
                  <a:srgbClr val="FFFFFF"/>
                </a:solidFill>
                <a:latin typeface="Canva Sans Bold"/>
                <a:ea typeface="Canva Sans Bold"/>
                <a:cs typeface="Canva Sans Bold"/>
                <a:sym typeface="Canva Sans Bold"/>
              </a:rPr>
              <a:t>Front-End:</a:t>
            </a:r>
          </a:p>
          <a:p>
            <a:pPr algn="ctr" marL="952676" indent="-317559" lvl="2">
              <a:lnSpc>
                <a:spcPts val="3088"/>
              </a:lnSpc>
              <a:buFont typeface="Arial"/>
              <a:buChar char="⚬"/>
            </a:pPr>
            <a:r>
              <a:rPr lang="en-US" sz="2206">
                <a:solidFill>
                  <a:srgbClr val="FFFFFF"/>
                </a:solidFill>
                <a:latin typeface="Canva Sans"/>
                <a:ea typeface="Canva Sans"/>
                <a:cs typeface="Canva Sans"/>
                <a:sym typeface="Canva Sans"/>
              </a:rPr>
              <a:t>HTML and CSS for layout and styling.</a:t>
            </a:r>
          </a:p>
          <a:p>
            <a:pPr algn="ctr" marL="952676" indent="-317559" lvl="2">
              <a:lnSpc>
                <a:spcPts val="3088"/>
              </a:lnSpc>
              <a:buFont typeface="Arial"/>
              <a:buChar char="⚬"/>
            </a:pPr>
            <a:r>
              <a:rPr lang="en-US" sz="2206">
                <a:solidFill>
                  <a:srgbClr val="FFFFFF"/>
                </a:solidFill>
                <a:latin typeface="Canva Sans"/>
                <a:ea typeface="Canva Sans"/>
                <a:cs typeface="Canva Sans"/>
                <a:sym typeface="Canva Sans"/>
              </a:rPr>
              <a:t>JavaScript for interactive elements (quiz submission, progress bars, validation).</a:t>
            </a:r>
          </a:p>
          <a:p>
            <a:pPr algn="ctr" marL="952676" indent="-317559" lvl="2">
              <a:lnSpc>
                <a:spcPts val="3088"/>
              </a:lnSpc>
              <a:buFont typeface="Arial"/>
              <a:buChar char="⚬"/>
            </a:pPr>
            <a:r>
              <a:rPr lang="en-US" sz="2206">
                <a:solidFill>
                  <a:srgbClr val="FFFFFF"/>
                </a:solidFill>
                <a:latin typeface="Canva Sans"/>
                <a:ea typeface="Canva Sans"/>
                <a:cs typeface="Canva Sans"/>
                <a:sym typeface="Canva Sans"/>
              </a:rPr>
              <a:t>Website hosted by Netlify</a:t>
            </a:r>
          </a:p>
          <a:p>
            <a:pPr algn="ctr">
              <a:lnSpc>
                <a:spcPts val="3088"/>
              </a:lnSpc>
            </a:pPr>
          </a:p>
          <a:p>
            <a:pPr algn="ctr">
              <a:lnSpc>
                <a:spcPts val="4208"/>
              </a:lnSpc>
            </a:pPr>
            <a:r>
              <a:rPr lang="en-US" b="true" sz="3006">
                <a:solidFill>
                  <a:srgbClr val="FFFFFF"/>
                </a:solidFill>
                <a:latin typeface="Canva Sans Bold"/>
                <a:ea typeface="Canva Sans Bold"/>
                <a:cs typeface="Canva Sans Bold"/>
                <a:sym typeface="Canva Sans Bold"/>
              </a:rPr>
              <a:t>Security Measures:</a:t>
            </a:r>
          </a:p>
          <a:p>
            <a:pPr algn="ctr" marL="952676" indent="-317559" lvl="2">
              <a:lnSpc>
                <a:spcPts val="3088"/>
              </a:lnSpc>
              <a:buFont typeface="Arial"/>
              <a:buChar char="⚬"/>
            </a:pPr>
            <a:r>
              <a:rPr lang="en-US" sz="2206">
                <a:solidFill>
                  <a:srgbClr val="FFFFFF"/>
                </a:solidFill>
                <a:latin typeface="Canva Sans"/>
                <a:ea typeface="Canva Sans"/>
                <a:cs typeface="Canva Sans"/>
                <a:sym typeface="Canva Sans"/>
              </a:rPr>
              <a:t>HTTPS, Data stored in local storage, No use of password or emails.</a:t>
            </a:r>
          </a:p>
          <a:p>
            <a:pPr algn="ctr">
              <a:lnSpc>
                <a:spcPts val="3088"/>
              </a:lnSpc>
            </a:pPr>
          </a:p>
        </p:txBody>
      </p:sp>
      <p:sp>
        <p:nvSpPr>
          <p:cNvPr name="Freeform 6" id="6"/>
          <p:cNvSpPr/>
          <p:nvPr/>
        </p:nvSpPr>
        <p:spPr>
          <a:xfrm flipH="false" flipV="false" rot="0">
            <a:off x="13072217" y="0"/>
            <a:ext cx="3234414" cy="1860658"/>
          </a:xfrm>
          <a:custGeom>
            <a:avLst/>
            <a:gdLst/>
            <a:ahLst/>
            <a:cxnLst/>
            <a:rect r="r" b="b" t="t" l="l"/>
            <a:pathLst>
              <a:path h="1860658" w="3234414">
                <a:moveTo>
                  <a:pt x="0" y="0"/>
                </a:moveTo>
                <a:lnTo>
                  <a:pt x="3234415" y="0"/>
                </a:lnTo>
                <a:lnTo>
                  <a:pt x="3234415" y="1860658"/>
                </a:lnTo>
                <a:lnTo>
                  <a:pt x="0" y="1860658"/>
                </a:lnTo>
                <a:lnTo>
                  <a:pt x="0" y="0"/>
                </a:lnTo>
                <a:close/>
              </a:path>
            </a:pathLst>
          </a:custGeom>
          <a:blipFill>
            <a:blip r:embed="rId6"/>
            <a:stretch>
              <a:fillRect l="0" t="0" r="0" b="0"/>
            </a:stretch>
          </a:blipFill>
        </p:spPr>
      </p:sp>
      <p:grpSp>
        <p:nvGrpSpPr>
          <p:cNvPr name="Group 7" id="7"/>
          <p:cNvGrpSpPr>
            <a:grpSpLocks noChangeAspect="true"/>
          </p:cNvGrpSpPr>
          <p:nvPr/>
        </p:nvGrpSpPr>
        <p:grpSpPr>
          <a:xfrm rot="0">
            <a:off x="16409892" y="0"/>
            <a:ext cx="1878108" cy="1860658"/>
            <a:chOff x="0" y="0"/>
            <a:chExt cx="5217600" cy="5169120"/>
          </a:xfrm>
        </p:grpSpPr>
        <p:sp>
          <p:nvSpPr>
            <p:cNvPr name="Freeform 8" id="8"/>
            <p:cNvSpPr/>
            <p:nvPr/>
          </p:nvSpPr>
          <p:spPr>
            <a:xfrm flipH="false" flipV="false" rot="0">
              <a:off x="0" y="0"/>
              <a:ext cx="5217541" cy="5169154"/>
            </a:xfrm>
            <a:custGeom>
              <a:avLst/>
              <a:gdLst/>
              <a:ahLst/>
              <a:cxnLst/>
              <a:rect r="r" b="b" t="t" l="l"/>
              <a:pathLst>
                <a:path h="5169154" w="5217541">
                  <a:moveTo>
                    <a:pt x="0" y="0"/>
                  </a:moveTo>
                  <a:lnTo>
                    <a:pt x="5217541" y="0"/>
                  </a:lnTo>
                  <a:lnTo>
                    <a:pt x="5217541" y="5169154"/>
                  </a:lnTo>
                  <a:lnTo>
                    <a:pt x="0" y="5169154"/>
                  </a:lnTo>
                  <a:lnTo>
                    <a:pt x="0" y="0"/>
                  </a:lnTo>
                  <a:close/>
                </a:path>
              </a:pathLst>
            </a:custGeom>
            <a:blipFill>
              <a:blip r:embed="rId7"/>
              <a:stretch>
                <a:fillRect l="-43" t="0" r="-44" b="0"/>
              </a:stretch>
            </a:blipFill>
          </p:spPr>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0B132A"/>
        </a:solidFill>
      </p:bgPr>
    </p:bg>
    <p:spTree>
      <p:nvGrpSpPr>
        <p:cNvPr id="1" name=""/>
        <p:cNvGrpSpPr/>
        <p:nvPr/>
      </p:nvGrpSpPr>
      <p:grpSpPr>
        <a:xfrm>
          <a:off x="0" y="0"/>
          <a:ext cx="0" cy="0"/>
          <a:chOff x="0" y="0"/>
          <a:chExt cx="0" cy="0"/>
        </a:xfrm>
      </p:grpSpPr>
      <p:sp>
        <p:nvSpPr>
          <p:cNvPr name="Freeform 2" id="2"/>
          <p:cNvSpPr/>
          <p:nvPr/>
        </p:nvSpPr>
        <p:spPr>
          <a:xfrm flipH="false" flipV="false" rot="0">
            <a:off x="-6635672" y="4450675"/>
            <a:ext cx="9037302" cy="7525608"/>
          </a:xfrm>
          <a:custGeom>
            <a:avLst/>
            <a:gdLst/>
            <a:ahLst/>
            <a:cxnLst/>
            <a:rect r="r" b="b" t="t" l="l"/>
            <a:pathLst>
              <a:path h="7525608" w="9037302">
                <a:moveTo>
                  <a:pt x="0" y="0"/>
                </a:moveTo>
                <a:lnTo>
                  <a:pt x="9037302" y="0"/>
                </a:lnTo>
                <a:lnTo>
                  <a:pt x="9037302" y="7525609"/>
                </a:lnTo>
                <a:lnTo>
                  <a:pt x="0" y="7525609"/>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3785213" y="-1588611"/>
            <a:ext cx="8718996" cy="7625158"/>
          </a:xfrm>
          <a:custGeom>
            <a:avLst/>
            <a:gdLst/>
            <a:ahLst/>
            <a:cxnLst/>
            <a:rect r="r" b="b" t="t" l="l"/>
            <a:pathLst>
              <a:path h="7625158" w="8718996">
                <a:moveTo>
                  <a:pt x="0" y="0"/>
                </a:moveTo>
                <a:lnTo>
                  <a:pt x="8718996" y="0"/>
                </a:lnTo>
                <a:lnTo>
                  <a:pt x="8718996" y="7625159"/>
                </a:lnTo>
                <a:lnTo>
                  <a:pt x="0" y="762515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1746685" y="2483255"/>
            <a:ext cx="14794629" cy="6565117"/>
          </a:xfrm>
          <a:custGeom>
            <a:avLst/>
            <a:gdLst/>
            <a:ahLst/>
            <a:cxnLst/>
            <a:rect r="r" b="b" t="t" l="l"/>
            <a:pathLst>
              <a:path h="6565117" w="14794629">
                <a:moveTo>
                  <a:pt x="0" y="0"/>
                </a:moveTo>
                <a:lnTo>
                  <a:pt x="14794630" y="0"/>
                </a:lnTo>
                <a:lnTo>
                  <a:pt x="14794630" y="6565117"/>
                </a:lnTo>
                <a:lnTo>
                  <a:pt x="0" y="6565117"/>
                </a:lnTo>
                <a:lnTo>
                  <a:pt x="0" y="0"/>
                </a:lnTo>
                <a:close/>
              </a:path>
            </a:pathLst>
          </a:custGeom>
          <a:blipFill>
            <a:blip r:embed="rId6"/>
            <a:stretch>
              <a:fillRect l="0" t="0" r="0" b="0"/>
            </a:stretch>
          </a:blipFill>
        </p:spPr>
      </p:sp>
      <p:sp>
        <p:nvSpPr>
          <p:cNvPr name="TextBox 5" id="5"/>
          <p:cNvSpPr txBox="true"/>
          <p:nvPr/>
        </p:nvSpPr>
        <p:spPr>
          <a:xfrm rot="0">
            <a:off x="944959" y="448310"/>
            <a:ext cx="7322185" cy="1180465"/>
          </a:xfrm>
          <a:prstGeom prst="rect">
            <a:avLst/>
          </a:prstGeom>
        </p:spPr>
        <p:txBody>
          <a:bodyPr anchor="t" rtlCol="false" tIns="0" lIns="0" bIns="0" rIns="0">
            <a:spAutoFit/>
          </a:bodyPr>
          <a:lstStyle/>
          <a:p>
            <a:pPr algn="ctr">
              <a:lnSpc>
                <a:spcPts val="4759"/>
              </a:lnSpc>
            </a:pPr>
            <a:r>
              <a:rPr lang="en-US" sz="3399">
                <a:solidFill>
                  <a:srgbClr val="FFFFFF"/>
                </a:solidFill>
                <a:latin typeface="Canva Sans"/>
                <a:ea typeface="Canva Sans"/>
                <a:cs typeface="Canva Sans"/>
                <a:sym typeface="Canva Sans"/>
              </a:rPr>
              <a:t>They are </a:t>
            </a:r>
            <a:r>
              <a:rPr lang="en-US" sz="3399" b="true">
                <a:solidFill>
                  <a:srgbClr val="FFFFFF"/>
                </a:solidFill>
                <a:latin typeface="Canva Sans Bold"/>
                <a:ea typeface="Canva Sans Bold"/>
                <a:cs typeface="Canva Sans Bold"/>
                <a:sym typeface="Canva Sans Bold"/>
              </a:rPr>
              <a:t>five </a:t>
            </a:r>
            <a:r>
              <a:rPr lang="en-US" sz="3399">
                <a:solidFill>
                  <a:srgbClr val="FFFFFF"/>
                </a:solidFill>
                <a:latin typeface="Canva Sans"/>
                <a:ea typeface="Canva Sans"/>
                <a:cs typeface="Canva Sans"/>
                <a:sym typeface="Canva Sans"/>
              </a:rPr>
              <a:t>modules.</a:t>
            </a:r>
          </a:p>
          <a:p>
            <a:pPr algn="ctr">
              <a:lnSpc>
                <a:spcPts val="4759"/>
              </a:lnSpc>
            </a:pPr>
            <a:r>
              <a:rPr lang="en-US" sz="3399">
                <a:solidFill>
                  <a:srgbClr val="FFFFFF"/>
                </a:solidFill>
                <a:latin typeface="Canva Sans"/>
                <a:ea typeface="Canva Sans"/>
                <a:cs typeface="Canva Sans"/>
                <a:sym typeface="Canva Sans"/>
              </a:rPr>
              <a:t>Each module starts off with a video</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0B132A"/>
        </a:solidFill>
      </p:bgPr>
    </p:bg>
    <p:spTree>
      <p:nvGrpSpPr>
        <p:cNvPr id="1" name=""/>
        <p:cNvGrpSpPr/>
        <p:nvPr/>
      </p:nvGrpSpPr>
      <p:grpSpPr>
        <a:xfrm>
          <a:off x="0" y="0"/>
          <a:ext cx="0" cy="0"/>
          <a:chOff x="0" y="0"/>
          <a:chExt cx="0" cy="0"/>
        </a:xfrm>
      </p:grpSpPr>
      <p:sp>
        <p:nvSpPr>
          <p:cNvPr name="Freeform 2" id="2"/>
          <p:cNvSpPr/>
          <p:nvPr/>
        </p:nvSpPr>
        <p:spPr>
          <a:xfrm flipH="true" flipV="false" rot="0">
            <a:off x="14649949" y="6439664"/>
            <a:ext cx="6675929" cy="4114800"/>
          </a:xfrm>
          <a:custGeom>
            <a:avLst/>
            <a:gdLst/>
            <a:ahLst/>
            <a:cxnLst/>
            <a:rect r="r" b="b" t="t" l="l"/>
            <a:pathLst>
              <a:path h="4114800" w="6675929">
                <a:moveTo>
                  <a:pt x="6675929" y="0"/>
                </a:moveTo>
                <a:lnTo>
                  <a:pt x="0" y="0"/>
                </a:lnTo>
                <a:lnTo>
                  <a:pt x="0" y="4114800"/>
                </a:lnTo>
                <a:lnTo>
                  <a:pt x="6675929" y="4114800"/>
                </a:lnTo>
                <a:lnTo>
                  <a:pt x="6675929"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4443179" y="852139"/>
            <a:ext cx="10659599" cy="1408117"/>
          </a:xfrm>
          <a:prstGeom prst="rect">
            <a:avLst/>
          </a:prstGeom>
        </p:spPr>
        <p:txBody>
          <a:bodyPr anchor="t" rtlCol="false" tIns="0" lIns="0" bIns="0" rIns="0">
            <a:spAutoFit/>
          </a:bodyPr>
          <a:lstStyle/>
          <a:p>
            <a:pPr algn="ctr">
              <a:lnSpc>
                <a:spcPts val="3902"/>
              </a:lnSpc>
              <a:spcBef>
                <a:spcPct val="0"/>
              </a:spcBef>
            </a:pPr>
          </a:p>
          <a:p>
            <a:pPr algn="ctr">
              <a:lnSpc>
                <a:spcPts val="3622"/>
              </a:lnSpc>
              <a:spcBef>
                <a:spcPct val="0"/>
              </a:spcBef>
            </a:pPr>
            <a:r>
              <a:rPr lang="en-US" sz="2587" strike="noStrike" u="none">
                <a:solidFill>
                  <a:srgbClr val="FFFFFF"/>
                </a:solidFill>
                <a:latin typeface="Tomorrow"/>
                <a:ea typeface="Tomorrow"/>
                <a:cs typeface="Tomorrow"/>
                <a:sym typeface="Tomorrow"/>
              </a:rPr>
              <a:t>They are five lessons, one per module</a:t>
            </a:r>
          </a:p>
          <a:p>
            <a:pPr algn="ctr">
              <a:lnSpc>
                <a:spcPts val="3622"/>
              </a:lnSpc>
              <a:spcBef>
                <a:spcPct val="0"/>
              </a:spcBef>
            </a:pPr>
          </a:p>
        </p:txBody>
      </p:sp>
      <p:sp>
        <p:nvSpPr>
          <p:cNvPr name="Freeform 4" id="4"/>
          <p:cNvSpPr/>
          <p:nvPr/>
        </p:nvSpPr>
        <p:spPr>
          <a:xfrm flipH="true" flipV="false" rot="0">
            <a:off x="-2232750" y="-1138586"/>
            <a:ext cx="6675929" cy="4114800"/>
          </a:xfrm>
          <a:custGeom>
            <a:avLst/>
            <a:gdLst/>
            <a:ahLst/>
            <a:cxnLst/>
            <a:rect r="r" b="b" t="t" l="l"/>
            <a:pathLst>
              <a:path h="4114800" w="6675929">
                <a:moveTo>
                  <a:pt x="6675929" y="0"/>
                </a:moveTo>
                <a:lnTo>
                  <a:pt x="0" y="0"/>
                </a:lnTo>
                <a:lnTo>
                  <a:pt x="0" y="4114800"/>
                </a:lnTo>
                <a:lnTo>
                  <a:pt x="6675929" y="4114800"/>
                </a:lnTo>
                <a:lnTo>
                  <a:pt x="6675929"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5" id="5"/>
          <p:cNvSpPr/>
          <p:nvPr/>
        </p:nvSpPr>
        <p:spPr>
          <a:xfrm flipH="false" flipV="false" rot="0">
            <a:off x="2423973" y="2556362"/>
            <a:ext cx="5798935" cy="7198964"/>
          </a:xfrm>
          <a:custGeom>
            <a:avLst/>
            <a:gdLst/>
            <a:ahLst/>
            <a:cxnLst/>
            <a:rect r="r" b="b" t="t" l="l"/>
            <a:pathLst>
              <a:path h="7198964" w="5798935">
                <a:moveTo>
                  <a:pt x="0" y="0"/>
                </a:moveTo>
                <a:lnTo>
                  <a:pt x="5798935" y="0"/>
                </a:lnTo>
                <a:lnTo>
                  <a:pt x="5798935" y="7198964"/>
                </a:lnTo>
                <a:lnTo>
                  <a:pt x="0" y="7198964"/>
                </a:lnTo>
                <a:lnTo>
                  <a:pt x="0" y="0"/>
                </a:lnTo>
                <a:close/>
              </a:path>
            </a:pathLst>
          </a:custGeom>
          <a:blipFill>
            <a:blip r:embed="rId4"/>
            <a:stretch>
              <a:fillRect l="0" t="0" r="0" b="0"/>
            </a:stretch>
          </a:blipFill>
        </p:spPr>
      </p:sp>
      <p:sp>
        <p:nvSpPr>
          <p:cNvPr name="Freeform 6" id="6"/>
          <p:cNvSpPr/>
          <p:nvPr/>
        </p:nvSpPr>
        <p:spPr>
          <a:xfrm flipH="false" flipV="false" rot="0">
            <a:off x="14026117" y="0"/>
            <a:ext cx="2637610" cy="1517335"/>
          </a:xfrm>
          <a:custGeom>
            <a:avLst/>
            <a:gdLst/>
            <a:ahLst/>
            <a:cxnLst/>
            <a:rect r="r" b="b" t="t" l="l"/>
            <a:pathLst>
              <a:path h="1517335" w="2637610">
                <a:moveTo>
                  <a:pt x="0" y="0"/>
                </a:moveTo>
                <a:lnTo>
                  <a:pt x="2637610" y="0"/>
                </a:lnTo>
                <a:lnTo>
                  <a:pt x="2637610" y="1517335"/>
                </a:lnTo>
                <a:lnTo>
                  <a:pt x="0" y="1517335"/>
                </a:lnTo>
                <a:lnTo>
                  <a:pt x="0" y="0"/>
                </a:lnTo>
                <a:close/>
              </a:path>
            </a:pathLst>
          </a:custGeom>
          <a:blipFill>
            <a:blip r:embed="rId5"/>
            <a:stretch>
              <a:fillRect l="0" t="0" r="0" b="0"/>
            </a:stretch>
          </a:blipFill>
        </p:spPr>
      </p:sp>
      <p:grpSp>
        <p:nvGrpSpPr>
          <p:cNvPr name="Group 7" id="7"/>
          <p:cNvGrpSpPr>
            <a:grpSpLocks noChangeAspect="true"/>
          </p:cNvGrpSpPr>
          <p:nvPr/>
        </p:nvGrpSpPr>
        <p:grpSpPr>
          <a:xfrm rot="0">
            <a:off x="16756435" y="0"/>
            <a:ext cx="1531565" cy="1517335"/>
            <a:chOff x="0" y="0"/>
            <a:chExt cx="5217600" cy="5169120"/>
          </a:xfrm>
        </p:grpSpPr>
        <p:sp>
          <p:nvSpPr>
            <p:cNvPr name="Freeform 8" id="8"/>
            <p:cNvSpPr/>
            <p:nvPr/>
          </p:nvSpPr>
          <p:spPr>
            <a:xfrm flipH="false" flipV="false" rot="0">
              <a:off x="0" y="0"/>
              <a:ext cx="5217541" cy="5169154"/>
            </a:xfrm>
            <a:custGeom>
              <a:avLst/>
              <a:gdLst/>
              <a:ahLst/>
              <a:cxnLst/>
              <a:rect r="r" b="b" t="t" l="l"/>
              <a:pathLst>
                <a:path h="5169154" w="5217541">
                  <a:moveTo>
                    <a:pt x="0" y="0"/>
                  </a:moveTo>
                  <a:lnTo>
                    <a:pt x="5217541" y="0"/>
                  </a:lnTo>
                  <a:lnTo>
                    <a:pt x="5217541" y="5169154"/>
                  </a:lnTo>
                  <a:lnTo>
                    <a:pt x="0" y="5169154"/>
                  </a:lnTo>
                  <a:lnTo>
                    <a:pt x="0" y="0"/>
                  </a:lnTo>
                  <a:close/>
                </a:path>
              </a:pathLst>
            </a:custGeom>
            <a:blipFill>
              <a:blip r:embed="rId6"/>
              <a:stretch>
                <a:fillRect l="-43" t="0" r="-44" b="0"/>
              </a:stretch>
            </a:blipFill>
          </p:spPr>
        </p:sp>
      </p:grpSp>
      <p:sp>
        <p:nvSpPr>
          <p:cNvPr name="Freeform 9" id="9"/>
          <p:cNvSpPr/>
          <p:nvPr/>
        </p:nvSpPr>
        <p:spPr>
          <a:xfrm flipH="false" flipV="false" rot="0">
            <a:off x="8222908" y="2556362"/>
            <a:ext cx="7736088" cy="4829811"/>
          </a:xfrm>
          <a:custGeom>
            <a:avLst/>
            <a:gdLst/>
            <a:ahLst/>
            <a:cxnLst/>
            <a:rect r="r" b="b" t="t" l="l"/>
            <a:pathLst>
              <a:path h="4829811" w="7736088">
                <a:moveTo>
                  <a:pt x="0" y="0"/>
                </a:moveTo>
                <a:lnTo>
                  <a:pt x="7736088" y="0"/>
                </a:lnTo>
                <a:lnTo>
                  <a:pt x="7736088" y="4829811"/>
                </a:lnTo>
                <a:lnTo>
                  <a:pt x="0" y="4829811"/>
                </a:lnTo>
                <a:lnTo>
                  <a:pt x="0" y="0"/>
                </a:lnTo>
                <a:close/>
              </a:path>
            </a:pathLst>
          </a:custGeom>
          <a:blipFill>
            <a:blip r:embed="rId7"/>
            <a:stretch>
              <a:fillRect l="-20945" t="0" r="-20945" b="0"/>
            </a:stretch>
          </a:blipFill>
        </p:spPr>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0B132A"/>
        </a:solidFill>
      </p:bgPr>
    </p:bg>
    <p:spTree>
      <p:nvGrpSpPr>
        <p:cNvPr id="1" name=""/>
        <p:cNvGrpSpPr/>
        <p:nvPr/>
      </p:nvGrpSpPr>
      <p:grpSpPr>
        <a:xfrm>
          <a:off x="0" y="0"/>
          <a:ext cx="0" cy="0"/>
          <a:chOff x="0" y="0"/>
          <a:chExt cx="0" cy="0"/>
        </a:xfrm>
      </p:grpSpPr>
      <p:sp>
        <p:nvSpPr>
          <p:cNvPr name="Freeform 2" id="2"/>
          <p:cNvSpPr/>
          <p:nvPr/>
        </p:nvSpPr>
        <p:spPr>
          <a:xfrm flipH="false" flipV="false" rot="0">
            <a:off x="7202764" y="-5280904"/>
            <a:ext cx="8718996" cy="7625158"/>
          </a:xfrm>
          <a:custGeom>
            <a:avLst/>
            <a:gdLst/>
            <a:ahLst/>
            <a:cxnLst/>
            <a:rect r="r" b="b" t="t" l="l"/>
            <a:pathLst>
              <a:path h="7625158" w="8718996">
                <a:moveTo>
                  <a:pt x="0" y="0"/>
                </a:moveTo>
                <a:lnTo>
                  <a:pt x="8718996" y="0"/>
                </a:lnTo>
                <a:lnTo>
                  <a:pt x="8718996" y="7625158"/>
                </a:lnTo>
                <a:lnTo>
                  <a:pt x="0" y="762515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3330798" y="8450938"/>
            <a:ext cx="8718996" cy="7625158"/>
          </a:xfrm>
          <a:custGeom>
            <a:avLst/>
            <a:gdLst/>
            <a:ahLst/>
            <a:cxnLst/>
            <a:rect r="r" b="b" t="t" l="l"/>
            <a:pathLst>
              <a:path h="7625158" w="8718996">
                <a:moveTo>
                  <a:pt x="0" y="0"/>
                </a:moveTo>
                <a:lnTo>
                  <a:pt x="8718996" y="0"/>
                </a:lnTo>
                <a:lnTo>
                  <a:pt x="8718996" y="7625159"/>
                </a:lnTo>
                <a:lnTo>
                  <a:pt x="0" y="7625159"/>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0" y="0"/>
            <a:ext cx="2899435" cy="1667955"/>
          </a:xfrm>
          <a:custGeom>
            <a:avLst/>
            <a:gdLst/>
            <a:ahLst/>
            <a:cxnLst/>
            <a:rect r="r" b="b" t="t" l="l"/>
            <a:pathLst>
              <a:path h="1667955" w="2899435">
                <a:moveTo>
                  <a:pt x="0" y="0"/>
                </a:moveTo>
                <a:lnTo>
                  <a:pt x="2899435" y="0"/>
                </a:lnTo>
                <a:lnTo>
                  <a:pt x="2899435" y="1667955"/>
                </a:lnTo>
                <a:lnTo>
                  <a:pt x="0" y="1667955"/>
                </a:lnTo>
                <a:lnTo>
                  <a:pt x="0" y="0"/>
                </a:lnTo>
                <a:close/>
              </a:path>
            </a:pathLst>
          </a:custGeom>
          <a:blipFill>
            <a:blip r:embed="rId4"/>
            <a:stretch>
              <a:fillRect l="0" t="0" r="0" b="0"/>
            </a:stretch>
          </a:blipFill>
        </p:spPr>
      </p:sp>
      <p:grpSp>
        <p:nvGrpSpPr>
          <p:cNvPr name="Group 5" id="5"/>
          <p:cNvGrpSpPr>
            <a:grpSpLocks noChangeAspect="true"/>
          </p:cNvGrpSpPr>
          <p:nvPr/>
        </p:nvGrpSpPr>
        <p:grpSpPr>
          <a:xfrm rot="0">
            <a:off x="16378705" y="0"/>
            <a:ext cx="1909295" cy="1891554"/>
            <a:chOff x="0" y="0"/>
            <a:chExt cx="5217600" cy="5169120"/>
          </a:xfrm>
        </p:grpSpPr>
        <p:sp>
          <p:nvSpPr>
            <p:cNvPr name="Freeform 6" id="6"/>
            <p:cNvSpPr/>
            <p:nvPr/>
          </p:nvSpPr>
          <p:spPr>
            <a:xfrm flipH="false" flipV="false" rot="0">
              <a:off x="0" y="0"/>
              <a:ext cx="5217541" cy="5169154"/>
            </a:xfrm>
            <a:custGeom>
              <a:avLst/>
              <a:gdLst/>
              <a:ahLst/>
              <a:cxnLst/>
              <a:rect r="r" b="b" t="t" l="l"/>
              <a:pathLst>
                <a:path h="5169154" w="5217541">
                  <a:moveTo>
                    <a:pt x="0" y="0"/>
                  </a:moveTo>
                  <a:lnTo>
                    <a:pt x="5217541" y="0"/>
                  </a:lnTo>
                  <a:lnTo>
                    <a:pt x="5217541" y="5169154"/>
                  </a:lnTo>
                  <a:lnTo>
                    <a:pt x="0" y="5169154"/>
                  </a:lnTo>
                  <a:lnTo>
                    <a:pt x="0" y="0"/>
                  </a:lnTo>
                  <a:close/>
                </a:path>
              </a:pathLst>
            </a:custGeom>
            <a:blipFill>
              <a:blip r:embed="rId5"/>
              <a:stretch>
                <a:fillRect l="-43" t="0" r="-44" b="0"/>
              </a:stretch>
            </a:blipFill>
          </p:spPr>
        </p:sp>
      </p:grpSp>
      <p:sp>
        <p:nvSpPr>
          <p:cNvPr name="Freeform 7" id="7"/>
          <p:cNvSpPr/>
          <p:nvPr/>
        </p:nvSpPr>
        <p:spPr>
          <a:xfrm flipH="false" flipV="false" rot="0">
            <a:off x="919991" y="1667955"/>
            <a:ext cx="3302765" cy="6487045"/>
          </a:xfrm>
          <a:custGeom>
            <a:avLst/>
            <a:gdLst/>
            <a:ahLst/>
            <a:cxnLst/>
            <a:rect r="r" b="b" t="t" l="l"/>
            <a:pathLst>
              <a:path h="6487045" w="3302765">
                <a:moveTo>
                  <a:pt x="0" y="0"/>
                </a:moveTo>
                <a:lnTo>
                  <a:pt x="3302765" y="0"/>
                </a:lnTo>
                <a:lnTo>
                  <a:pt x="3302765" y="6487044"/>
                </a:lnTo>
                <a:lnTo>
                  <a:pt x="0" y="6487044"/>
                </a:lnTo>
                <a:lnTo>
                  <a:pt x="0" y="0"/>
                </a:lnTo>
                <a:close/>
              </a:path>
            </a:pathLst>
          </a:custGeom>
          <a:blipFill>
            <a:blip r:embed="rId6"/>
            <a:stretch>
              <a:fillRect l="0" t="0" r="0" b="0"/>
            </a:stretch>
          </a:blipFill>
        </p:spPr>
      </p:sp>
      <p:sp>
        <p:nvSpPr>
          <p:cNvPr name="Freeform 8" id="8"/>
          <p:cNvSpPr/>
          <p:nvPr/>
        </p:nvSpPr>
        <p:spPr>
          <a:xfrm flipH="false" flipV="false" rot="0">
            <a:off x="4414372" y="2344254"/>
            <a:ext cx="3206003" cy="6500245"/>
          </a:xfrm>
          <a:custGeom>
            <a:avLst/>
            <a:gdLst/>
            <a:ahLst/>
            <a:cxnLst/>
            <a:rect r="r" b="b" t="t" l="l"/>
            <a:pathLst>
              <a:path h="6500245" w="3206003">
                <a:moveTo>
                  <a:pt x="0" y="0"/>
                </a:moveTo>
                <a:lnTo>
                  <a:pt x="3206003" y="0"/>
                </a:lnTo>
                <a:lnTo>
                  <a:pt x="3206003" y="6500244"/>
                </a:lnTo>
                <a:lnTo>
                  <a:pt x="0" y="6500244"/>
                </a:lnTo>
                <a:lnTo>
                  <a:pt x="0" y="0"/>
                </a:lnTo>
                <a:close/>
              </a:path>
            </a:pathLst>
          </a:custGeom>
          <a:blipFill>
            <a:blip r:embed="rId7"/>
            <a:stretch>
              <a:fillRect l="0" t="0" r="0" b="0"/>
            </a:stretch>
          </a:blipFill>
        </p:spPr>
      </p:sp>
      <p:sp>
        <p:nvSpPr>
          <p:cNvPr name="Freeform 9" id="9"/>
          <p:cNvSpPr/>
          <p:nvPr/>
        </p:nvSpPr>
        <p:spPr>
          <a:xfrm flipH="false" flipV="false" rot="0">
            <a:off x="7970615" y="2986271"/>
            <a:ext cx="3276345" cy="6493656"/>
          </a:xfrm>
          <a:custGeom>
            <a:avLst/>
            <a:gdLst/>
            <a:ahLst/>
            <a:cxnLst/>
            <a:rect r="r" b="b" t="t" l="l"/>
            <a:pathLst>
              <a:path h="6493656" w="3276345">
                <a:moveTo>
                  <a:pt x="0" y="0"/>
                </a:moveTo>
                <a:lnTo>
                  <a:pt x="3276344" y="0"/>
                </a:lnTo>
                <a:lnTo>
                  <a:pt x="3276344" y="6493656"/>
                </a:lnTo>
                <a:lnTo>
                  <a:pt x="0" y="6493656"/>
                </a:lnTo>
                <a:lnTo>
                  <a:pt x="0" y="0"/>
                </a:lnTo>
                <a:close/>
              </a:path>
            </a:pathLst>
          </a:custGeom>
          <a:blipFill>
            <a:blip r:embed="rId8"/>
            <a:stretch>
              <a:fillRect l="0" t="0" r="0" b="0"/>
            </a:stretch>
          </a:blipFill>
        </p:spPr>
      </p:sp>
      <p:sp>
        <p:nvSpPr>
          <p:cNvPr name="Freeform 10" id="10"/>
          <p:cNvSpPr/>
          <p:nvPr/>
        </p:nvSpPr>
        <p:spPr>
          <a:xfrm flipH="false" flipV="false" rot="0">
            <a:off x="11562262" y="3522042"/>
            <a:ext cx="3192358" cy="6495305"/>
          </a:xfrm>
          <a:custGeom>
            <a:avLst/>
            <a:gdLst/>
            <a:ahLst/>
            <a:cxnLst/>
            <a:rect r="r" b="b" t="t" l="l"/>
            <a:pathLst>
              <a:path h="6495305" w="3192358">
                <a:moveTo>
                  <a:pt x="0" y="0"/>
                </a:moveTo>
                <a:lnTo>
                  <a:pt x="3192358" y="0"/>
                </a:lnTo>
                <a:lnTo>
                  <a:pt x="3192358" y="6495305"/>
                </a:lnTo>
                <a:lnTo>
                  <a:pt x="0" y="6495305"/>
                </a:lnTo>
                <a:lnTo>
                  <a:pt x="0" y="0"/>
                </a:lnTo>
                <a:close/>
              </a:path>
            </a:pathLst>
          </a:custGeom>
          <a:blipFill>
            <a:blip r:embed="rId9"/>
            <a:stretch>
              <a:fillRect l="0" t="0" r="0" b="0"/>
            </a:stretch>
          </a:blipFill>
        </p:spPr>
      </p:sp>
      <p:sp>
        <p:nvSpPr>
          <p:cNvPr name="TextBox 11" id="11"/>
          <p:cNvSpPr txBox="true"/>
          <p:nvPr/>
        </p:nvSpPr>
        <p:spPr>
          <a:xfrm rot="0">
            <a:off x="6282342" y="767302"/>
            <a:ext cx="4835049" cy="580390"/>
          </a:xfrm>
          <a:prstGeom prst="rect">
            <a:avLst/>
          </a:prstGeom>
        </p:spPr>
        <p:txBody>
          <a:bodyPr anchor="t" rtlCol="false" tIns="0" lIns="0" bIns="0" rIns="0">
            <a:spAutoFit/>
          </a:bodyPr>
          <a:lstStyle/>
          <a:p>
            <a:pPr algn="ctr">
              <a:lnSpc>
                <a:spcPts val="4759"/>
              </a:lnSpc>
            </a:pPr>
            <a:r>
              <a:rPr lang="en-US" sz="3399">
                <a:solidFill>
                  <a:srgbClr val="FFFFFF"/>
                </a:solidFill>
                <a:latin typeface="Canva Sans"/>
                <a:ea typeface="Canva Sans"/>
                <a:cs typeface="Canva Sans"/>
                <a:sym typeface="Canva Sans"/>
              </a:rPr>
              <a:t>Each module has a quiz</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DAG6ZxFl66s</dc:identifier>
  <dcterms:modified xsi:type="dcterms:W3CDTF">2011-08-01T06:04:30Z</dcterms:modified>
  <cp:revision>1</cp:revision>
  <dc:title>Navy Blue and White Futuristic Tech Company Presentation</dc:title>
</cp:coreProperties>
</file>