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embeddedFontLst>
    <p:embeddedFont>
      <p:font typeface="Play" pitchFamily="2" charset="0"/>
      <p:regular r:id="rId18"/>
      <p:bold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ghT5ZI5O/fYviMOhwctdgZQfvdb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acf25fca65_3_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g3acf25fca65_3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7" name="Google Shape;32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cf25fca65_3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6" name="Google Shape;206;g3acf25fca65_3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acf25fca65_3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g3acf25fca65_3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acf25fca65_3_4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g3acf25fca65_3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30" name="Google Shape;30;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1"/>
          <p:cNvSpPr>
            <a:spLocks noGrp="1"/>
          </p:cNvSpPr>
          <p:nvPr>
            <p:ph type="pic" idx="2"/>
          </p:nvPr>
        </p:nvSpPr>
        <p:spPr>
          <a:xfrm>
            <a:off x="5183188" y="987425"/>
            <a:ext cx="6172200" cy="4873625"/>
          </a:xfrm>
          <a:prstGeom prst="rect">
            <a:avLst/>
          </a:prstGeom>
          <a:noFill/>
          <a:ln>
            <a:noFill/>
          </a:ln>
        </p:spPr>
      </p:sp>
      <p:sp>
        <p:nvSpPr>
          <p:cNvPr id="68" name="Google Shape;68;p2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57575"/>
                </a:solidFill>
                <a:latin typeface="Arial"/>
                <a:ea typeface="Arial"/>
                <a:cs typeface="Arial"/>
                <a:sym typeface="Arial"/>
              </a:defRPr>
            </a:lvl1pPr>
            <a:lvl2pPr marL="0" marR="0" lvl="1" indent="0" algn="r" rtl="0">
              <a:spcBef>
                <a:spcPts val="0"/>
              </a:spcBef>
              <a:buNone/>
              <a:defRPr sz="1200" b="0" i="0" u="none" strike="noStrike" cap="none">
                <a:solidFill>
                  <a:srgbClr val="757575"/>
                </a:solidFill>
                <a:latin typeface="Arial"/>
                <a:ea typeface="Arial"/>
                <a:cs typeface="Arial"/>
                <a:sym typeface="Arial"/>
              </a:defRPr>
            </a:lvl2pPr>
            <a:lvl3pPr marL="0" marR="0" lvl="2" indent="0" algn="r" rtl="0">
              <a:spcBef>
                <a:spcPts val="0"/>
              </a:spcBef>
              <a:buNone/>
              <a:defRPr sz="1200" b="0" i="0" u="none" strike="noStrike" cap="none">
                <a:solidFill>
                  <a:srgbClr val="757575"/>
                </a:solidFill>
                <a:latin typeface="Arial"/>
                <a:ea typeface="Arial"/>
                <a:cs typeface="Arial"/>
                <a:sym typeface="Arial"/>
              </a:defRPr>
            </a:lvl3pPr>
            <a:lvl4pPr marL="0" marR="0" lvl="3" indent="0" algn="r" rtl="0">
              <a:spcBef>
                <a:spcPts val="0"/>
              </a:spcBef>
              <a:buNone/>
              <a:defRPr sz="1200" b="0" i="0" u="none" strike="noStrike" cap="none">
                <a:solidFill>
                  <a:srgbClr val="757575"/>
                </a:solidFill>
                <a:latin typeface="Arial"/>
                <a:ea typeface="Arial"/>
                <a:cs typeface="Arial"/>
                <a:sym typeface="Arial"/>
              </a:defRPr>
            </a:lvl4pPr>
            <a:lvl5pPr marL="0" marR="0" lvl="4" indent="0" algn="r" rtl="0">
              <a:spcBef>
                <a:spcPts val="0"/>
              </a:spcBef>
              <a:buNone/>
              <a:defRPr sz="1200" b="0" i="0" u="none" strike="noStrike" cap="none">
                <a:solidFill>
                  <a:srgbClr val="757575"/>
                </a:solidFill>
                <a:latin typeface="Arial"/>
                <a:ea typeface="Arial"/>
                <a:cs typeface="Arial"/>
                <a:sym typeface="Arial"/>
              </a:defRPr>
            </a:lvl5pPr>
            <a:lvl6pPr marL="0" marR="0" lvl="5" indent="0" algn="r" rtl="0">
              <a:spcBef>
                <a:spcPts val="0"/>
              </a:spcBef>
              <a:buNone/>
              <a:defRPr sz="1200" b="0" i="0" u="none" strike="noStrike" cap="none">
                <a:solidFill>
                  <a:srgbClr val="757575"/>
                </a:solidFill>
                <a:latin typeface="Arial"/>
                <a:ea typeface="Arial"/>
                <a:cs typeface="Arial"/>
                <a:sym typeface="Arial"/>
              </a:defRPr>
            </a:lvl6pPr>
            <a:lvl7pPr marL="0" marR="0" lvl="6" indent="0" algn="r" rtl="0">
              <a:spcBef>
                <a:spcPts val="0"/>
              </a:spcBef>
              <a:buNone/>
              <a:defRPr sz="1200" b="0" i="0" u="none" strike="noStrike" cap="none">
                <a:solidFill>
                  <a:srgbClr val="757575"/>
                </a:solidFill>
                <a:latin typeface="Arial"/>
                <a:ea typeface="Arial"/>
                <a:cs typeface="Arial"/>
                <a:sym typeface="Arial"/>
              </a:defRPr>
            </a:lvl7pPr>
            <a:lvl8pPr marL="0" marR="0" lvl="7" indent="0" algn="r" rtl="0">
              <a:spcBef>
                <a:spcPts val="0"/>
              </a:spcBef>
              <a:buNone/>
              <a:defRPr sz="1200" b="0" i="0" u="none" strike="noStrike" cap="none">
                <a:solidFill>
                  <a:srgbClr val="757575"/>
                </a:solidFill>
                <a:latin typeface="Arial"/>
                <a:ea typeface="Arial"/>
                <a:cs typeface="Arial"/>
                <a:sym typeface="Arial"/>
              </a:defRPr>
            </a:lvl8pPr>
            <a:lvl9pPr marL="0" marR="0" lvl="8" indent="0" algn="r" rtl="0">
              <a:spcBef>
                <a:spcPts val="0"/>
              </a:spcBef>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7"/>
        <p:cNvGrpSpPr/>
        <p:nvPr/>
      </p:nvGrpSpPr>
      <p:grpSpPr>
        <a:xfrm>
          <a:off x="0" y="0"/>
          <a:ext cx="0" cy="0"/>
          <a:chOff x="0" y="0"/>
          <a:chExt cx="0" cy="0"/>
        </a:xfrm>
      </p:grpSpPr>
      <p:sp>
        <p:nvSpPr>
          <p:cNvPr id="88" name="Google Shape;88;p1"/>
          <p:cNvSpPr/>
          <p:nvPr/>
        </p:nvSpPr>
        <p:spPr>
          <a:xfrm>
            <a:off x="-25006" y="1118420"/>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9" name="Google Shape;89;p1"/>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0" name="Google Shape;90;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91" name="Google Shape;91;p1"/>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2" name="Google Shape;92;p1"/>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3" name="Google Shape;93;p1"/>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D8D8D8"/>
              </a:solidFill>
              <a:latin typeface="Arial"/>
              <a:ea typeface="Arial"/>
              <a:cs typeface="Arial"/>
              <a:sym typeface="Arial"/>
            </a:endParaRPr>
          </a:p>
        </p:txBody>
      </p:sp>
      <p:sp>
        <p:nvSpPr>
          <p:cNvPr id="94" name="Google Shape;94;p1"/>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D8D8D8"/>
              </a:solidFill>
              <a:latin typeface="Arial"/>
              <a:ea typeface="Arial"/>
              <a:cs typeface="Arial"/>
              <a:sym typeface="Arial"/>
            </a:endParaRPr>
          </a:p>
        </p:txBody>
      </p:sp>
      <p:sp>
        <p:nvSpPr>
          <p:cNvPr id="95" name="Google Shape;95;p1"/>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a:solidFill>
                  <a:srgbClr val="081E3F"/>
                </a:solidFill>
                <a:latin typeface="Arial"/>
                <a:ea typeface="Arial"/>
                <a:cs typeface="Arial"/>
                <a:sym typeface="Arial"/>
              </a:rPr>
              <a:t>FLORIDA INTERNATIONAL UNIVERSITY</a:t>
            </a:r>
            <a:endParaRPr/>
          </a:p>
        </p:txBody>
      </p:sp>
      <p:sp>
        <p:nvSpPr>
          <p:cNvPr id="97" name="Google Shape;97;p1"/>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8" name="Google Shape;98;p1"/>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 name="Google Shape;99;p1"/>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0" name="Google Shape;100;p1"/>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101" name="Google Shape;101;p1"/>
          <p:cNvSpPr txBox="1"/>
          <p:nvPr/>
        </p:nvSpPr>
        <p:spPr>
          <a:xfrm>
            <a:off x="1489452" y="1122363"/>
            <a:ext cx="9144000" cy="2387600"/>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091E40"/>
              </a:buClr>
              <a:buSzPts val="6000"/>
              <a:buFont typeface="Play"/>
              <a:buNone/>
            </a:pPr>
            <a:endParaRPr sz="6000" b="0" u="none">
              <a:solidFill>
                <a:srgbClr val="091E40"/>
              </a:solidFill>
              <a:latin typeface="Play"/>
              <a:ea typeface="Play"/>
              <a:cs typeface="Play"/>
              <a:sym typeface="Play"/>
            </a:endParaRPr>
          </a:p>
        </p:txBody>
      </p:sp>
      <p:sp>
        <p:nvSpPr>
          <p:cNvPr id="102" name="Google Shape;102;p1"/>
          <p:cNvSpPr txBox="1"/>
          <p:nvPr/>
        </p:nvSpPr>
        <p:spPr>
          <a:xfrm>
            <a:off x="125166" y="2366081"/>
            <a:ext cx="9144000" cy="343456"/>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ctr" rtl="0">
              <a:lnSpc>
                <a:spcPct val="90000"/>
              </a:lnSpc>
              <a:spcBef>
                <a:spcPts val="0"/>
              </a:spcBef>
              <a:spcAft>
                <a:spcPts val="0"/>
              </a:spcAft>
              <a:buClr>
                <a:srgbClr val="FACC00"/>
              </a:buClr>
              <a:buSzPct val="100000"/>
              <a:buFont typeface="Arial"/>
              <a:buNone/>
            </a:pPr>
            <a:r>
              <a:rPr lang="en-US" sz="2000" b="0" u="none">
                <a:solidFill>
                  <a:srgbClr val="FACC00"/>
                </a:solidFill>
                <a:latin typeface="Arial"/>
                <a:ea typeface="Arial"/>
                <a:cs typeface="Arial"/>
                <a:sym typeface="Arial"/>
              </a:rPr>
              <a:t>AI-Powered Document Analysis &amp; Fraud Detection </a:t>
            </a:r>
            <a:endParaRPr/>
          </a:p>
        </p:txBody>
      </p:sp>
      <p:sp>
        <p:nvSpPr>
          <p:cNvPr id="103" name="Google Shape;103;p1"/>
          <p:cNvSpPr txBox="1"/>
          <p:nvPr/>
        </p:nvSpPr>
        <p:spPr>
          <a:xfrm>
            <a:off x="83221" y="1242684"/>
            <a:ext cx="9144000" cy="1130689"/>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b="0" u="none">
                <a:solidFill>
                  <a:srgbClr val="2FB7D5"/>
                </a:solidFill>
                <a:latin typeface="Play"/>
                <a:ea typeface="Play"/>
                <a:cs typeface="Play"/>
                <a:sym typeface="Play"/>
              </a:rPr>
              <a:t>Loan Validation Platform</a:t>
            </a:r>
            <a:endParaRPr/>
          </a:p>
        </p:txBody>
      </p:sp>
      <p:sp>
        <p:nvSpPr>
          <p:cNvPr id="104" name="Google Shape;104;p1"/>
          <p:cNvSpPr txBox="1"/>
          <p:nvPr/>
        </p:nvSpPr>
        <p:spPr>
          <a:xfrm>
            <a:off x="93959" y="4995206"/>
            <a:ext cx="9133262"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lt1"/>
                </a:solidFill>
                <a:latin typeface="Arial"/>
                <a:ea typeface="Arial"/>
                <a:cs typeface="Arial"/>
                <a:sym typeface="Arial"/>
              </a:rPr>
              <a:t>Students</a:t>
            </a:r>
            <a:r>
              <a:rPr lang="en-US" sz="1800">
                <a:solidFill>
                  <a:schemeClr val="lt1"/>
                </a:solidFill>
                <a:latin typeface="Arial"/>
                <a:ea typeface="Arial"/>
                <a:cs typeface="Arial"/>
                <a:sym typeface="Arial"/>
              </a:rPr>
              <a:t>: Carlos Hernandez, Christoph McPhee, Luis Jimenez, Ernesto Blanco, Miguel Restrepo. </a:t>
            </a:r>
            <a:endParaRPr/>
          </a:p>
          <a:p>
            <a:pPr marL="0" marR="0" lvl="0" indent="0" algn="l" rtl="0">
              <a:spcBef>
                <a:spcPts val="0"/>
              </a:spcBef>
              <a:spcAft>
                <a:spcPts val="0"/>
              </a:spcAft>
              <a:buNone/>
            </a:pPr>
            <a:r>
              <a:rPr lang="en-US" sz="1800" b="1">
                <a:solidFill>
                  <a:schemeClr val="lt1"/>
                </a:solidFill>
                <a:latin typeface="Arial"/>
                <a:ea typeface="Arial"/>
                <a:cs typeface="Arial"/>
                <a:sym typeface="Arial"/>
              </a:rPr>
              <a:t>Instructor: </a:t>
            </a:r>
            <a:r>
              <a:rPr lang="en-US" sz="1800">
                <a:solidFill>
                  <a:schemeClr val="lt1"/>
                </a:solidFill>
                <a:latin typeface="Arial"/>
                <a:ea typeface="Arial"/>
                <a:cs typeface="Arial"/>
                <a:sym typeface="Arial"/>
              </a:rPr>
              <a:t>Masoud Safjadi</a:t>
            </a:r>
            <a:endParaRPr sz="1800">
              <a:solidFill>
                <a:schemeClr val="lt1"/>
              </a:solidFill>
              <a:latin typeface="Arial"/>
              <a:ea typeface="Arial"/>
              <a:cs typeface="Arial"/>
              <a:sym typeface="Arial"/>
            </a:endParaRPr>
          </a:p>
          <a:p>
            <a:pPr marL="0" marR="0" lvl="0" indent="0" algn="l" rtl="0">
              <a:spcBef>
                <a:spcPts val="0"/>
              </a:spcBef>
              <a:spcAft>
                <a:spcPts val="0"/>
              </a:spcAft>
              <a:buNone/>
            </a:pPr>
            <a:r>
              <a:rPr lang="en-US" sz="1800" b="1">
                <a:solidFill>
                  <a:schemeClr val="lt1"/>
                </a:solidFill>
                <a:latin typeface="Arial"/>
                <a:ea typeface="Arial"/>
                <a:cs typeface="Arial"/>
                <a:sym typeface="Arial"/>
              </a:rPr>
              <a:t>Faculty: </a:t>
            </a:r>
            <a:r>
              <a:rPr lang="en-US" sz="1800">
                <a:solidFill>
                  <a:schemeClr val="lt1"/>
                </a:solidFill>
                <a:latin typeface="Arial"/>
                <a:ea typeface="Arial"/>
                <a:cs typeface="Arial"/>
                <a:sym typeface="Arial"/>
              </a:rPr>
              <a:t>Florida International University-College of Engineering and Computing</a:t>
            </a:r>
            <a:endParaRPr sz="1800" b="1">
              <a:solidFill>
                <a:schemeClr val="lt1"/>
              </a:solidFill>
              <a:latin typeface="Arial"/>
              <a:ea typeface="Arial"/>
              <a:cs typeface="Arial"/>
              <a:sym typeface="Arial"/>
            </a:endParaRPr>
          </a:p>
        </p:txBody>
      </p:sp>
      <p:pic>
        <p:nvPicPr>
          <p:cNvPr id="105" name="Google Shape;105;p1"/>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4"/>
        <p:cNvGrpSpPr/>
        <p:nvPr/>
      </p:nvGrpSpPr>
      <p:grpSpPr>
        <a:xfrm>
          <a:off x="0" y="0"/>
          <a:ext cx="0" cy="0"/>
          <a:chOff x="0" y="0"/>
          <a:chExt cx="0" cy="0"/>
        </a:xfrm>
      </p:grpSpPr>
      <p:sp>
        <p:nvSpPr>
          <p:cNvPr id="265" name="Google Shape;265;p7"/>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6" name="Google Shape;266;p7"/>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7" name="Google Shape;267;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268" name="Google Shape;268;p7"/>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9" name="Google Shape;269;p7"/>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0" name="Google Shape;270;p7"/>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71" name="Google Shape;271;p7"/>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72" name="Google Shape;272;p7"/>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3" name="Google Shape;273;p7"/>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274" name="Google Shape;274;p7"/>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5" name="Google Shape;275;p7"/>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6" name="Google Shape;276;p7"/>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7" name="Google Shape;277;p7"/>
          <p:cNvSpPr txBox="1"/>
          <p:nvPr/>
        </p:nvSpPr>
        <p:spPr>
          <a:xfrm>
            <a:off x="226327" y="1914150"/>
            <a:ext cx="4489500" cy="2106000"/>
          </a:xfrm>
          <a:prstGeom prst="rect">
            <a:avLst/>
          </a:prstGeom>
          <a:noFill/>
          <a:ln>
            <a:noFill/>
          </a:ln>
        </p:spPr>
        <p:txBody>
          <a:bodyPr spcFirstLastPara="1" wrap="square" lIns="91425" tIns="45700" rIns="91425" bIns="45700" anchor="t" anchorCtr="0">
            <a:normAutofit fontScale="85000" lnSpcReduction="20000"/>
          </a:bodyPr>
          <a:lstStyle/>
          <a:p>
            <a:pPr marL="342900" marR="0" lvl="0" indent="-323850" algn="l" rtl="0">
              <a:lnSpc>
                <a:spcPct val="90000"/>
              </a:lnSpc>
              <a:spcBef>
                <a:spcPts val="0"/>
              </a:spcBef>
              <a:spcAft>
                <a:spcPts val="0"/>
              </a:spcAft>
              <a:buClr>
                <a:srgbClr val="FACC00"/>
              </a:buClr>
              <a:buSzPct val="100000"/>
              <a:buFont typeface="Arial"/>
              <a:buChar char="•"/>
            </a:pPr>
            <a:r>
              <a:rPr lang="en-US" sz="2000">
                <a:solidFill>
                  <a:srgbClr val="FACC00"/>
                </a:solidFill>
              </a:rPr>
              <a:t>Training data obtained in Kaggle</a:t>
            </a:r>
            <a:endParaRPr sz="2000">
              <a:solidFill>
                <a:srgbClr val="FACC00"/>
              </a:solidFill>
            </a:endParaRPr>
          </a:p>
          <a:p>
            <a:pPr marL="342900" marR="0" lvl="0" indent="-323850" algn="l" rtl="0">
              <a:lnSpc>
                <a:spcPct val="90000"/>
              </a:lnSpc>
              <a:spcBef>
                <a:spcPts val="0"/>
              </a:spcBef>
              <a:spcAft>
                <a:spcPts val="0"/>
              </a:spcAft>
              <a:buClr>
                <a:srgbClr val="FACC00"/>
              </a:buClr>
              <a:buSzPct val="100000"/>
              <a:buChar char="•"/>
            </a:pPr>
            <a:r>
              <a:rPr lang="en-US" sz="2000">
                <a:solidFill>
                  <a:srgbClr val="FACC00"/>
                </a:solidFill>
              </a:rPr>
              <a:t>Features include:</a:t>
            </a:r>
            <a:endParaRPr sz="2000">
              <a:solidFill>
                <a:srgbClr val="FACC00"/>
              </a:solidFill>
            </a:endParaRPr>
          </a:p>
          <a:p>
            <a:pPr marL="914400" marR="0" lvl="1" indent="-336550" algn="l" rtl="0">
              <a:lnSpc>
                <a:spcPct val="90000"/>
              </a:lnSpc>
              <a:spcBef>
                <a:spcPts val="0"/>
              </a:spcBef>
              <a:spcAft>
                <a:spcPts val="0"/>
              </a:spcAft>
              <a:buClr>
                <a:srgbClr val="FACC00"/>
              </a:buClr>
              <a:buSzPct val="100000"/>
              <a:buChar char="○"/>
            </a:pPr>
            <a:r>
              <a:rPr lang="en-US" sz="2000">
                <a:solidFill>
                  <a:srgbClr val="FACC00"/>
                </a:solidFill>
              </a:rPr>
              <a:t>Marital status</a:t>
            </a:r>
            <a:endParaRPr sz="2000">
              <a:solidFill>
                <a:srgbClr val="FACC00"/>
              </a:solidFill>
            </a:endParaRPr>
          </a:p>
          <a:p>
            <a:pPr marL="914400" marR="0" lvl="1" indent="-336550" algn="l" rtl="0">
              <a:lnSpc>
                <a:spcPct val="90000"/>
              </a:lnSpc>
              <a:spcBef>
                <a:spcPts val="0"/>
              </a:spcBef>
              <a:spcAft>
                <a:spcPts val="0"/>
              </a:spcAft>
              <a:buClr>
                <a:srgbClr val="FACC00"/>
              </a:buClr>
              <a:buSzPct val="100000"/>
              <a:buChar char="○"/>
            </a:pPr>
            <a:r>
              <a:rPr lang="en-US" sz="2000">
                <a:solidFill>
                  <a:srgbClr val="FACC00"/>
                </a:solidFill>
              </a:rPr>
              <a:t>Applicant Age</a:t>
            </a:r>
            <a:endParaRPr sz="2000">
              <a:solidFill>
                <a:srgbClr val="FACC00"/>
              </a:solidFill>
            </a:endParaRPr>
          </a:p>
          <a:p>
            <a:pPr marL="914400" marR="0" lvl="1" indent="-336550" algn="l" rtl="0">
              <a:lnSpc>
                <a:spcPct val="90000"/>
              </a:lnSpc>
              <a:spcBef>
                <a:spcPts val="0"/>
              </a:spcBef>
              <a:spcAft>
                <a:spcPts val="0"/>
              </a:spcAft>
              <a:buClr>
                <a:srgbClr val="FACC00"/>
              </a:buClr>
              <a:buSzPct val="100000"/>
              <a:buChar char="○"/>
            </a:pPr>
            <a:r>
              <a:rPr lang="en-US" sz="2000">
                <a:solidFill>
                  <a:srgbClr val="FACC00"/>
                </a:solidFill>
              </a:rPr>
              <a:t>Income</a:t>
            </a:r>
            <a:endParaRPr sz="2000">
              <a:solidFill>
                <a:srgbClr val="FACC00"/>
              </a:solidFill>
            </a:endParaRPr>
          </a:p>
          <a:p>
            <a:pPr marL="914400" marR="0" lvl="1" indent="-336550" algn="l" rtl="0">
              <a:lnSpc>
                <a:spcPct val="90000"/>
              </a:lnSpc>
              <a:spcBef>
                <a:spcPts val="0"/>
              </a:spcBef>
              <a:spcAft>
                <a:spcPts val="0"/>
              </a:spcAft>
              <a:buClr>
                <a:srgbClr val="FACC00"/>
              </a:buClr>
              <a:buSzPct val="100000"/>
              <a:buChar char="○"/>
            </a:pPr>
            <a:r>
              <a:rPr lang="en-US" sz="2000">
                <a:solidFill>
                  <a:srgbClr val="FACC00"/>
                </a:solidFill>
              </a:rPr>
              <a:t>House/Car ownership</a:t>
            </a:r>
            <a:endParaRPr sz="2000">
              <a:solidFill>
                <a:srgbClr val="FACC00"/>
              </a:solidFill>
            </a:endParaRPr>
          </a:p>
          <a:p>
            <a:pPr marL="914400" marR="0" lvl="1" indent="-336550" algn="l" rtl="0">
              <a:lnSpc>
                <a:spcPct val="90000"/>
              </a:lnSpc>
              <a:spcBef>
                <a:spcPts val="0"/>
              </a:spcBef>
              <a:spcAft>
                <a:spcPts val="0"/>
              </a:spcAft>
              <a:buClr>
                <a:srgbClr val="FACC00"/>
              </a:buClr>
              <a:buSzPct val="100000"/>
              <a:buChar char="○"/>
            </a:pPr>
            <a:r>
              <a:rPr lang="en-US" sz="2000">
                <a:solidFill>
                  <a:srgbClr val="FACC00"/>
                </a:solidFill>
              </a:rPr>
              <a:t>Years of employment</a:t>
            </a:r>
            <a:endParaRPr sz="2000">
              <a:solidFill>
                <a:srgbClr val="FACC00"/>
              </a:solidFill>
            </a:endParaRPr>
          </a:p>
          <a:p>
            <a:pPr marL="914400" marR="0" lvl="1" indent="-336550" algn="l" rtl="0">
              <a:lnSpc>
                <a:spcPct val="90000"/>
              </a:lnSpc>
              <a:spcBef>
                <a:spcPts val="0"/>
              </a:spcBef>
              <a:spcAft>
                <a:spcPts val="0"/>
              </a:spcAft>
              <a:buClr>
                <a:srgbClr val="FACC00"/>
              </a:buClr>
              <a:buSzPct val="100000"/>
              <a:buChar char="○"/>
            </a:pPr>
            <a:r>
              <a:rPr lang="en-US" sz="2000">
                <a:solidFill>
                  <a:srgbClr val="FACC00"/>
                </a:solidFill>
              </a:rPr>
              <a:t>Applicant occupation</a:t>
            </a:r>
            <a:endParaRPr sz="2000">
              <a:solidFill>
                <a:srgbClr val="FACC00"/>
              </a:solidFill>
            </a:endParaRPr>
          </a:p>
          <a:p>
            <a:pPr marL="457200" marR="0" lvl="0" indent="-336550" algn="l" rtl="0">
              <a:lnSpc>
                <a:spcPct val="90000"/>
              </a:lnSpc>
              <a:spcBef>
                <a:spcPts val="0"/>
              </a:spcBef>
              <a:spcAft>
                <a:spcPts val="0"/>
              </a:spcAft>
              <a:buClr>
                <a:srgbClr val="FACC00"/>
              </a:buClr>
              <a:buSzPct val="100000"/>
              <a:buChar char="•"/>
            </a:pPr>
            <a:r>
              <a:rPr lang="en-US" sz="2000">
                <a:solidFill>
                  <a:srgbClr val="FACC00"/>
                </a:solidFill>
              </a:rPr>
              <a:t>Cross validation was used to derive model parameters, reduce bias and maximize variance</a:t>
            </a:r>
            <a:endParaRPr sz="2000">
              <a:solidFill>
                <a:srgbClr val="FACC00"/>
              </a:solidFill>
            </a:endParaRPr>
          </a:p>
        </p:txBody>
      </p:sp>
      <p:sp>
        <p:nvSpPr>
          <p:cNvPr id="278" name="Google Shape;278;p7"/>
          <p:cNvSpPr txBox="1"/>
          <p:nvPr/>
        </p:nvSpPr>
        <p:spPr>
          <a:xfrm>
            <a:off x="346765" y="988928"/>
            <a:ext cx="8755200" cy="1023300"/>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Model Results</a:t>
            </a:r>
            <a:endParaRPr/>
          </a:p>
        </p:txBody>
      </p:sp>
      <p:sp>
        <p:nvSpPr>
          <p:cNvPr id="279" name="Google Shape;279;p7"/>
          <p:cNvSpPr txBox="1"/>
          <p:nvPr/>
        </p:nvSpPr>
        <p:spPr>
          <a:xfrm>
            <a:off x="226327" y="4076863"/>
            <a:ext cx="4489500" cy="2106000"/>
          </a:xfrm>
          <a:prstGeom prst="rect">
            <a:avLst/>
          </a:prstGeom>
          <a:noFill/>
          <a:ln>
            <a:noFill/>
          </a:ln>
        </p:spPr>
        <p:txBody>
          <a:bodyPr spcFirstLastPara="1" wrap="square" lIns="91425" tIns="45700" rIns="91425" bIns="45700" anchor="t" anchorCtr="0">
            <a:normAutofit lnSpcReduction="20000"/>
          </a:bodyPr>
          <a:lstStyle/>
          <a:p>
            <a:pPr marL="342900" marR="0" lvl="0" indent="-342900" algn="l" rtl="0">
              <a:lnSpc>
                <a:spcPct val="90000"/>
              </a:lnSpc>
              <a:spcBef>
                <a:spcPts val="0"/>
              </a:spcBef>
              <a:spcAft>
                <a:spcPts val="0"/>
              </a:spcAft>
              <a:buClr>
                <a:srgbClr val="FACC00"/>
              </a:buClr>
              <a:buSzPts val="2000"/>
              <a:buFont typeface="Arial"/>
              <a:buChar char="•"/>
            </a:pPr>
            <a:r>
              <a:rPr lang="en-US" sz="2000">
                <a:solidFill>
                  <a:srgbClr val="FACC00"/>
                </a:solidFill>
              </a:rPr>
              <a:t>3 models were explored:</a:t>
            </a:r>
            <a:endParaRPr sz="2000">
              <a:solidFill>
                <a:srgbClr val="FACC00"/>
              </a:solidFill>
            </a:endParaRPr>
          </a:p>
          <a:p>
            <a:pPr marL="914400" marR="0" lvl="1" indent="-355600" algn="l" rtl="0">
              <a:lnSpc>
                <a:spcPct val="90000"/>
              </a:lnSpc>
              <a:spcBef>
                <a:spcPts val="0"/>
              </a:spcBef>
              <a:spcAft>
                <a:spcPts val="0"/>
              </a:spcAft>
              <a:buClr>
                <a:srgbClr val="FACC00"/>
              </a:buClr>
              <a:buSzPts val="2000"/>
              <a:buChar char="○"/>
            </a:pPr>
            <a:r>
              <a:rPr lang="en-US" sz="2000">
                <a:solidFill>
                  <a:srgbClr val="FACC00"/>
                </a:solidFill>
              </a:rPr>
              <a:t>Logistic Regression</a:t>
            </a:r>
            <a:endParaRPr sz="2000">
              <a:solidFill>
                <a:srgbClr val="FACC00"/>
              </a:solidFill>
            </a:endParaRPr>
          </a:p>
          <a:p>
            <a:pPr marL="914400" marR="0" lvl="1" indent="-355600" algn="l" rtl="0">
              <a:lnSpc>
                <a:spcPct val="90000"/>
              </a:lnSpc>
              <a:spcBef>
                <a:spcPts val="0"/>
              </a:spcBef>
              <a:spcAft>
                <a:spcPts val="0"/>
              </a:spcAft>
              <a:buClr>
                <a:srgbClr val="FACC00"/>
              </a:buClr>
              <a:buSzPts val="2000"/>
              <a:buChar char="○"/>
            </a:pPr>
            <a:r>
              <a:rPr lang="en-US" sz="2000">
                <a:solidFill>
                  <a:srgbClr val="FACC00"/>
                </a:solidFill>
              </a:rPr>
              <a:t>Random Forest</a:t>
            </a:r>
            <a:endParaRPr sz="2000">
              <a:solidFill>
                <a:srgbClr val="FACC00"/>
              </a:solidFill>
            </a:endParaRPr>
          </a:p>
          <a:p>
            <a:pPr marL="914400" marR="0" lvl="1" indent="-355600" algn="l" rtl="0">
              <a:lnSpc>
                <a:spcPct val="90000"/>
              </a:lnSpc>
              <a:spcBef>
                <a:spcPts val="0"/>
              </a:spcBef>
              <a:spcAft>
                <a:spcPts val="0"/>
              </a:spcAft>
              <a:buClr>
                <a:srgbClr val="FACC00"/>
              </a:buClr>
              <a:buSzPts val="2000"/>
              <a:buChar char="○"/>
            </a:pPr>
            <a:r>
              <a:rPr lang="en-US" sz="2000">
                <a:solidFill>
                  <a:srgbClr val="FACC00"/>
                </a:solidFill>
              </a:rPr>
              <a:t>XGBoost Classifier</a:t>
            </a:r>
            <a:endParaRPr sz="2000">
              <a:solidFill>
                <a:srgbClr val="FACC00"/>
              </a:solidFill>
            </a:endParaRPr>
          </a:p>
          <a:p>
            <a:pPr marL="457200" marR="0" lvl="0" indent="-355600" algn="l" rtl="0">
              <a:lnSpc>
                <a:spcPct val="90000"/>
              </a:lnSpc>
              <a:spcBef>
                <a:spcPts val="0"/>
              </a:spcBef>
              <a:spcAft>
                <a:spcPts val="0"/>
              </a:spcAft>
              <a:buClr>
                <a:srgbClr val="FACC00"/>
              </a:buClr>
              <a:buSzPts val="2000"/>
              <a:buChar char="•"/>
            </a:pPr>
            <a:r>
              <a:rPr lang="en-US" sz="2000">
                <a:solidFill>
                  <a:srgbClr val="FACC00"/>
                </a:solidFill>
              </a:rPr>
              <a:t>XGBoost and Random Forest performed better, supporting the hypothesis that the relationship between features and predicted label is not linear</a:t>
            </a:r>
            <a:endParaRPr sz="2000">
              <a:solidFill>
                <a:srgbClr val="FACC00"/>
              </a:solidFill>
            </a:endParaRPr>
          </a:p>
        </p:txBody>
      </p:sp>
      <p:pic>
        <p:nvPicPr>
          <p:cNvPr id="280" name="Google Shape;280;p7"/>
          <p:cNvPicPr preferRelativeResize="0"/>
          <p:nvPr/>
        </p:nvPicPr>
        <p:blipFill>
          <a:blip r:embed="rId4">
            <a:alphaModFix/>
          </a:blip>
          <a:stretch>
            <a:fillRect/>
          </a:stretch>
        </p:blipFill>
        <p:spPr>
          <a:xfrm>
            <a:off x="5752963" y="1914144"/>
            <a:ext cx="2416180" cy="2155475"/>
          </a:xfrm>
          <a:prstGeom prst="rect">
            <a:avLst/>
          </a:prstGeom>
          <a:gradFill>
            <a:gsLst>
              <a:gs pos="0">
                <a:srgbClr val="081E3F"/>
              </a:gs>
              <a:gs pos="100000">
                <a:schemeClr val="dk1"/>
              </a:gs>
            </a:gsLst>
            <a:path path="circle">
              <a:fillToRect l="50000" t="50000" r="50000" b="50000"/>
            </a:path>
            <a:tileRect/>
          </a:gradFill>
          <a:ln>
            <a:noFill/>
          </a:ln>
        </p:spPr>
      </p:pic>
      <p:pic>
        <p:nvPicPr>
          <p:cNvPr id="281" name="Google Shape;281;p7"/>
          <p:cNvPicPr preferRelativeResize="0"/>
          <p:nvPr/>
        </p:nvPicPr>
        <p:blipFill>
          <a:blip r:embed="rId5">
            <a:alphaModFix/>
          </a:blip>
          <a:stretch>
            <a:fillRect/>
          </a:stretch>
        </p:blipFill>
        <p:spPr>
          <a:xfrm>
            <a:off x="8589000" y="3963450"/>
            <a:ext cx="2438024" cy="2219425"/>
          </a:xfrm>
          <a:prstGeom prst="rect">
            <a:avLst/>
          </a:prstGeom>
          <a:gradFill>
            <a:gsLst>
              <a:gs pos="0">
                <a:srgbClr val="081E3F"/>
              </a:gs>
              <a:gs pos="100000">
                <a:schemeClr val="dk1"/>
              </a:gs>
            </a:gsLst>
            <a:path path="circle">
              <a:fillToRect l="50000" t="50000" r="50000" b="50000"/>
            </a:path>
            <a:tileRect/>
          </a:gradFill>
          <a:ln>
            <a:noFill/>
          </a:ln>
        </p:spPr>
      </p:pic>
      <p:pic>
        <p:nvPicPr>
          <p:cNvPr id="282" name="Google Shape;282;p7"/>
          <p:cNvPicPr preferRelativeResize="0"/>
          <p:nvPr/>
        </p:nvPicPr>
        <p:blipFill>
          <a:blip r:embed="rId6">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86"/>
        <p:cNvGrpSpPr/>
        <p:nvPr/>
      </p:nvGrpSpPr>
      <p:grpSpPr>
        <a:xfrm>
          <a:off x="0" y="0"/>
          <a:ext cx="0" cy="0"/>
          <a:chOff x="0" y="0"/>
          <a:chExt cx="0" cy="0"/>
        </a:xfrm>
      </p:grpSpPr>
      <p:sp>
        <p:nvSpPr>
          <p:cNvPr id="287" name="Google Shape;287;g3acf25fca65_3_64"/>
          <p:cNvSpPr/>
          <p:nvPr/>
        </p:nvSpPr>
        <p:spPr>
          <a:xfrm>
            <a:off x="-13855" y="888316"/>
            <a:ext cx="12216900" cy="5869800"/>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8" name="Google Shape;288;g3acf25fca65_3_64"/>
          <p:cNvSpPr/>
          <p:nvPr/>
        </p:nvSpPr>
        <p:spPr>
          <a:xfrm>
            <a:off x="9217152" y="-10012"/>
            <a:ext cx="2985900" cy="18180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9" name="Google Shape;289;g3acf25fca65_3_6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290" name="Google Shape;290;g3acf25fca65_3_64"/>
          <p:cNvSpPr/>
          <p:nvPr/>
        </p:nvSpPr>
        <p:spPr>
          <a:xfrm>
            <a:off x="-2705" y="0"/>
            <a:ext cx="12194700" cy="878400"/>
          </a:xfrm>
          <a:prstGeom prst="rect">
            <a:avLst/>
          </a:prstGeom>
          <a:solidFill>
            <a:srgbClr val="D8D8D8">
              <a:alpha val="5569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1" name="Google Shape;291;g3acf25fca65_3_64"/>
          <p:cNvSpPr/>
          <p:nvPr/>
        </p:nvSpPr>
        <p:spPr>
          <a:xfrm>
            <a:off x="0" y="0"/>
            <a:ext cx="3187200" cy="147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g3acf25fca65_3_64"/>
          <p:cNvSpPr/>
          <p:nvPr/>
        </p:nvSpPr>
        <p:spPr>
          <a:xfrm>
            <a:off x="9390955" y="-10012"/>
            <a:ext cx="1977000" cy="1659600"/>
          </a:xfrm>
          <a:prstGeom prst="rect">
            <a:avLst/>
          </a:prstGeom>
          <a:solidFill>
            <a:srgbClr val="091F40"/>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93" name="Google Shape;293;g3acf25fca65_3_64"/>
          <p:cNvSpPr/>
          <p:nvPr/>
        </p:nvSpPr>
        <p:spPr>
          <a:xfrm rot="10800000" flipH="1">
            <a:off x="9390144" y="1522721"/>
            <a:ext cx="1977000" cy="136200"/>
          </a:xfrm>
          <a:prstGeom prst="rect">
            <a:avLst/>
          </a:prstGeom>
          <a:solidFill>
            <a:srgbClr val="B6862C"/>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94" name="Google Shape;294;g3acf25fca65_3_64"/>
          <p:cNvSpPr/>
          <p:nvPr/>
        </p:nvSpPr>
        <p:spPr>
          <a:xfrm>
            <a:off x="-13856" y="729780"/>
            <a:ext cx="5221500" cy="3006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5" name="Google Shape;295;g3acf25fca65_3_64"/>
          <p:cNvSpPr txBox="1"/>
          <p:nvPr/>
        </p:nvSpPr>
        <p:spPr>
          <a:xfrm>
            <a:off x="577158" y="415718"/>
            <a:ext cx="4378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296" name="Google Shape;296;g3acf25fca65_3_64"/>
          <p:cNvSpPr/>
          <p:nvPr/>
        </p:nvSpPr>
        <p:spPr>
          <a:xfrm>
            <a:off x="1967143" y="6239581"/>
            <a:ext cx="10224857" cy="619456"/>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7" name="Google Shape;297;g3acf25fca65_3_64"/>
          <p:cNvSpPr/>
          <p:nvPr/>
        </p:nvSpPr>
        <p:spPr>
          <a:xfrm>
            <a:off x="3780264" y="6757988"/>
            <a:ext cx="8422800" cy="119700"/>
          </a:xfrm>
          <a:prstGeom prst="rect">
            <a:avLst/>
          </a:prstGeom>
          <a:solidFill>
            <a:schemeClr val="lt1">
              <a:alpha val="549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8" name="Google Shape;298;g3acf25fca65_3_64"/>
          <p:cNvSpPr/>
          <p:nvPr/>
        </p:nvSpPr>
        <p:spPr>
          <a:xfrm>
            <a:off x="-13856" y="6577152"/>
            <a:ext cx="4969800" cy="300600"/>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g3acf25fca65_3_64"/>
          <p:cNvSpPr txBox="1">
            <a:spLocks noGrp="1"/>
          </p:cNvSpPr>
          <p:nvPr>
            <p:ph type="subTitle" idx="1"/>
          </p:nvPr>
        </p:nvSpPr>
        <p:spPr>
          <a:xfrm>
            <a:off x="1489452" y="3602038"/>
            <a:ext cx="9144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300" name="Google Shape;300;g3acf25fca65_3_64"/>
          <p:cNvSpPr txBox="1"/>
          <p:nvPr/>
        </p:nvSpPr>
        <p:spPr>
          <a:xfrm>
            <a:off x="554854" y="2282685"/>
            <a:ext cx="10501800" cy="2106000"/>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rgbClr val="FACC00"/>
              </a:buClr>
              <a:buSzPts val="2000"/>
              <a:buFont typeface="Arial"/>
              <a:buChar char="•"/>
            </a:pPr>
            <a:r>
              <a:rPr lang="en-US" sz="2000">
                <a:solidFill>
                  <a:srgbClr val="FACC00"/>
                </a:solidFill>
                <a:latin typeface="Arial"/>
                <a:ea typeface="Arial"/>
                <a:cs typeface="Arial"/>
                <a:sym typeface="Arial"/>
              </a:rPr>
              <a:t>Dashboard shows applicant info, document previews, fraud summary, extracted fields.</a:t>
            </a:r>
            <a:endParaRPr/>
          </a:p>
        </p:txBody>
      </p:sp>
      <p:sp>
        <p:nvSpPr>
          <p:cNvPr id="301" name="Google Shape;301;g3acf25fca65_3_64"/>
          <p:cNvSpPr txBox="1"/>
          <p:nvPr/>
        </p:nvSpPr>
        <p:spPr>
          <a:xfrm>
            <a:off x="346765" y="988928"/>
            <a:ext cx="8755200" cy="1023300"/>
          </a:xfrm>
          <a:prstGeom prst="rect">
            <a:avLst/>
          </a:prstGeom>
          <a:noFill/>
          <a:ln>
            <a:noFill/>
          </a:ln>
        </p:spPr>
        <p:txBody>
          <a:bodyPr spcFirstLastPara="1" wrap="square" lIns="91425" tIns="45700" rIns="91425" bIns="45700" anchor="b" anchorCtr="0">
            <a:normAutofit fontScale="70000" lnSpcReduction="20000"/>
          </a:bodyPr>
          <a:lstStyle/>
          <a:p>
            <a:pPr marL="0" marR="0" lvl="0" indent="0" algn="ctr" rtl="0">
              <a:lnSpc>
                <a:spcPct val="90000"/>
              </a:lnSpc>
              <a:spcBef>
                <a:spcPts val="0"/>
              </a:spcBef>
              <a:spcAft>
                <a:spcPts val="0"/>
              </a:spcAft>
              <a:buClr>
                <a:srgbClr val="2FB7D5"/>
              </a:buClr>
              <a:buSzPct val="100000"/>
              <a:buFont typeface="Play"/>
              <a:buNone/>
            </a:pPr>
            <a:r>
              <a:rPr lang="en-US" sz="6000">
                <a:solidFill>
                  <a:srgbClr val="2FB7D5"/>
                </a:solidFill>
                <a:latin typeface="Play"/>
                <a:ea typeface="Play"/>
                <a:cs typeface="Play"/>
                <a:sym typeface="Play"/>
              </a:rPr>
              <a:t>Platform Dashboard (Placeholder Image)</a:t>
            </a:r>
            <a:endParaRPr/>
          </a:p>
        </p:txBody>
      </p:sp>
      <p:pic>
        <p:nvPicPr>
          <p:cNvPr id="302" name="Google Shape;302;g3acf25fca65_3_64"/>
          <p:cNvPicPr preferRelativeResize="0"/>
          <p:nvPr/>
        </p:nvPicPr>
        <p:blipFill rotWithShape="1">
          <a:blip r:embed="rId4">
            <a:alphaModFix/>
          </a:blip>
          <a:srcRect/>
          <a:stretch/>
        </p:blipFill>
        <p:spPr>
          <a:xfrm>
            <a:off x="704709" y="2837280"/>
            <a:ext cx="3909236" cy="2953137"/>
          </a:xfrm>
          <a:prstGeom prst="rect">
            <a:avLst/>
          </a:prstGeom>
          <a:noFill/>
          <a:ln>
            <a:noFill/>
          </a:ln>
        </p:spPr>
      </p:pic>
      <p:pic>
        <p:nvPicPr>
          <p:cNvPr id="303" name="Google Shape;303;g3acf25fca65_3_64"/>
          <p:cNvPicPr preferRelativeResize="0"/>
          <p:nvPr/>
        </p:nvPicPr>
        <p:blipFill rotWithShape="1">
          <a:blip r:embed="rId5">
            <a:alphaModFix/>
          </a:blip>
          <a:srcRect/>
          <a:stretch/>
        </p:blipFill>
        <p:spPr>
          <a:xfrm>
            <a:off x="6356571" y="2837768"/>
            <a:ext cx="3909237" cy="2952160"/>
          </a:xfrm>
          <a:prstGeom prst="rect">
            <a:avLst/>
          </a:prstGeom>
          <a:noFill/>
          <a:ln>
            <a:noFill/>
          </a:ln>
        </p:spPr>
      </p:pic>
      <p:pic>
        <p:nvPicPr>
          <p:cNvPr id="304" name="Google Shape;304;g3acf25fca65_3_64"/>
          <p:cNvPicPr preferRelativeResize="0"/>
          <p:nvPr/>
        </p:nvPicPr>
        <p:blipFill>
          <a:blip r:embed="rId6">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08"/>
        <p:cNvGrpSpPr/>
        <p:nvPr/>
      </p:nvGrpSpPr>
      <p:grpSpPr>
        <a:xfrm>
          <a:off x="0" y="0"/>
          <a:ext cx="0" cy="0"/>
          <a:chOff x="0" y="0"/>
          <a:chExt cx="0" cy="0"/>
        </a:xfrm>
      </p:grpSpPr>
      <p:sp>
        <p:nvSpPr>
          <p:cNvPr id="309" name="Google Shape;309;p8"/>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0" name="Google Shape;310;p8"/>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1" name="Google Shape;311;p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312" name="Google Shape;312;p8"/>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3" name="Google Shape;313;p8"/>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8"/>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15" name="Google Shape;315;p8"/>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16" name="Google Shape;316;p8"/>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7" name="Google Shape;317;p8"/>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318" name="Google Shape;318;p8"/>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9" name="Google Shape;319;p8"/>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0" name="Google Shape;320;p8"/>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1" name="Google Shape;321;p8"/>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322" name="Google Shape;322;p8"/>
          <p:cNvSpPr txBox="1"/>
          <p:nvPr/>
        </p:nvSpPr>
        <p:spPr>
          <a:xfrm>
            <a:off x="554854" y="2282685"/>
            <a:ext cx="10501836" cy="2105854"/>
          </a:xfrm>
          <a:prstGeom prst="rect">
            <a:avLst/>
          </a:prstGeom>
          <a:noFill/>
          <a:ln>
            <a:noFill/>
          </a:ln>
        </p:spPr>
        <p:txBody>
          <a:bodyPr spcFirstLastPara="1" wrap="square" lIns="91425" tIns="45700" rIns="91425" bIns="45700" anchor="t" anchorCtr="0">
            <a:normAutofit fontScale="92500"/>
          </a:bodyPr>
          <a:lstStyle/>
          <a:p>
            <a:pPr marL="342900" marR="0" lvl="0" indent="-342900" algn="l" rtl="0">
              <a:lnSpc>
                <a:spcPct val="90000"/>
              </a:lnSpc>
              <a:spcBef>
                <a:spcPts val="0"/>
              </a:spcBef>
              <a:spcAft>
                <a:spcPts val="0"/>
              </a:spcAft>
              <a:buClr>
                <a:srgbClr val="FACC00"/>
              </a:buClr>
              <a:buSzPct val="100000"/>
              <a:buFont typeface="Arial"/>
              <a:buChar char="•"/>
            </a:pPr>
            <a:r>
              <a:rPr lang="en-US" sz="2000">
                <a:solidFill>
                  <a:srgbClr val="FACC00"/>
                </a:solidFill>
                <a:latin typeface="Arial"/>
                <a:ea typeface="Arial"/>
                <a:cs typeface="Arial"/>
                <a:sym typeface="Arial"/>
              </a:rPr>
              <a:t>OCR variability: Foreign bank statements format, inconsistent PDF quality.</a:t>
            </a:r>
            <a:endParaRPr/>
          </a:p>
          <a:p>
            <a:pPr marL="342900" marR="0" lvl="0" indent="-342900" algn="l" rtl="0">
              <a:lnSpc>
                <a:spcPct val="9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Dataset creation: manually building dataset from scratch. </a:t>
            </a:r>
            <a:endParaRPr/>
          </a:p>
          <a:p>
            <a:pPr marL="342900" marR="0" lvl="0" indent="-342900" algn="l" rtl="0">
              <a:lnSpc>
                <a:spcPct val="9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Frontend-backend syncing: Complex coordination between React dashboard + OCR backend.</a:t>
            </a:r>
            <a:endParaRPr/>
          </a:p>
          <a:p>
            <a:pPr marL="342900" marR="0" lvl="0" indent="-342900" algn="l" rtl="0">
              <a:lnSpc>
                <a:spcPct val="9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Model Variability: Gemini/Vision API requires careful prompt engineering</a:t>
            </a:r>
            <a:endParaRPr/>
          </a:p>
          <a:p>
            <a:pPr marL="342900" marR="0" lvl="0" indent="-342900" algn="l" rtl="0">
              <a:lnSpc>
                <a:spcPct val="9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Document diversity: Paystubs, W-2s,1099s, bank statements (All require different parsing logic.) </a:t>
            </a:r>
            <a:endParaRPr/>
          </a:p>
        </p:txBody>
      </p:sp>
      <p:sp>
        <p:nvSpPr>
          <p:cNvPr id="323" name="Google Shape;323;p8"/>
          <p:cNvSpPr txBox="1"/>
          <p:nvPr/>
        </p:nvSpPr>
        <p:spPr>
          <a:xfrm>
            <a:off x="346765" y="988928"/>
            <a:ext cx="8755290" cy="1023237"/>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Challenges</a:t>
            </a:r>
            <a:endParaRPr/>
          </a:p>
        </p:txBody>
      </p:sp>
      <p:pic>
        <p:nvPicPr>
          <p:cNvPr id="324" name="Google Shape;324;p8"/>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28"/>
        <p:cNvGrpSpPr/>
        <p:nvPr/>
      </p:nvGrpSpPr>
      <p:grpSpPr>
        <a:xfrm>
          <a:off x="0" y="0"/>
          <a:ext cx="0" cy="0"/>
          <a:chOff x="0" y="0"/>
          <a:chExt cx="0" cy="0"/>
        </a:xfrm>
      </p:grpSpPr>
      <p:sp>
        <p:nvSpPr>
          <p:cNvPr id="329" name="Google Shape;329;p9"/>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0" name="Google Shape;330;p9"/>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1" name="Google Shape;331;p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332" name="Google Shape;332;p9"/>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3" name="Google Shape;333;p9"/>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4" name="Google Shape;334;p9"/>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35" name="Google Shape;335;p9"/>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36" name="Google Shape;336;p9"/>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7" name="Google Shape;337;p9"/>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338" name="Google Shape;338;p9"/>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9" name="Google Shape;339;p9"/>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0" name="Google Shape;340;p9"/>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1" name="Google Shape;341;p9"/>
          <p:cNvSpPr txBox="1"/>
          <p:nvPr/>
        </p:nvSpPr>
        <p:spPr>
          <a:xfrm>
            <a:off x="554854" y="2282685"/>
            <a:ext cx="10501836" cy="2105854"/>
          </a:xfrm>
          <a:prstGeom prst="rect">
            <a:avLst/>
          </a:prstGeom>
          <a:noFill/>
          <a:ln>
            <a:noFill/>
          </a:ln>
        </p:spPr>
        <p:txBody>
          <a:bodyPr spcFirstLastPara="1" wrap="square" lIns="91425" tIns="45700" rIns="91425" bIns="45700" anchor="t" anchorCtr="0">
            <a:normAutofit/>
          </a:bodyPr>
          <a:lstStyle/>
          <a:p>
            <a:pPr marL="342900" marR="0" lvl="0" indent="-352425" algn="l" rtl="0">
              <a:lnSpc>
                <a:spcPct val="90000"/>
              </a:lnSpc>
              <a:spcBef>
                <a:spcPts val="0"/>
              </a:spcBef>
              <a:spcAft>
                <a:spcPts val="0"/>
              </a:spcAft>
              <a:buClr>
                <a:srgbClr val="FACC00"/>
              </a:buClr>
              <a:buSzPts val="2000"/>
              <a:buFont typeface="Arial"/>
              <a:buChar char="•"/>
            </a:pPr>
            <a:r>
              <a:rPr lang="en-US" sz="2000">
                <a:solidFill>
                  <a:srgbClr val="FACC00"/>
                </a:solidFill>
                <a:latin typeface="Arial"/>
                <a:ea typeface="Arial"/>
                <a:cs typeface="Arial"/>
                <a:sym typeface="Arial"/>
              </a:rPr>
              <a:t>Custom parsers</a:t>
            </a:r>
            <a:endParaRPr/>
          </a:p>
          <a:p>
            <a:pPr marL="342900" marR="0" lvl="0" indent="-352425"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Fraud heuristics</a:t>
            </a:r>
            <a:endParaRPr/>
          </a:p>
          <a:p>
            <a:pPr marL="342900" marR="0" lvl="0" indent="-352425"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Ground-truth dataset</a:t>
            </a:r>
            <a:endParaRPr/>
          </a:p>
          <a:p>
            <a:pPr marL="342900" marR="0" lvl="0" indent="-352425"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Improved validation rules.</a:t>
            </a:r>
            <a:endParaRPr/>
          </a:p>
          <a:p>
            <a:pPr marL="342900" marR="0" lvl="0" indent="-352425" algn="l" rtl="0">
              <a:lnSpc>
                <a:spcPct val="90000"/>
              </a:lnSpc>
              <a:spcBef>
                <a:spcPts val="1000"/>
              </a:spcBef>
              <a:spcAft>
                <a:spcPts val="0"/>
              </a:spcAft>
              <a:buClr>
                <a:srgbClr val="FACC00"/>
              </a:buClr>
              <a:buSzPts val="2000"/>
              <a:buFont typeface="Arial"/>
              <a:buChar char="•"/>
            </a:pPr>
            <a:r>
              <a:rPr lang="en-US" sz="2000">
                <a:solidFill>
                  <a:srgbClr val="FACC00"/>
                </a:solidFill>
              </a:rPr>
              <a:t>ManTraNet Model</a:t>
            </a:r>
            <a:endParaRPr/>
          </a:p>
        </p:txBody>
      </p:sp>
      <p:sp>
        <p:nvSpPr>
          <p:cNvPr id="342" name="Google Shape;342;p9"/>
          <p:cNvSpPr txBox="1"/>
          <p:nvPr/>
        </p:nvSpPr>
        <p:spPr>
          <a:xfrm>
            <a:off x="346765" y="988928"/>
            <a:ext cx="8755290" cy="1023237"/>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Solutions</a:t>
            </a:r>
            <a:endParaRPr/>
          </a:p>
        </p:txBody>
      </p:sp>
      <p:pic>
        <p:nvPicPr>
          <p:cNvPr id="343" name="Google Shape;343;p9"/>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47"/>
        <p:cNvGrpSpPr/>
        <p:nvPr/>
      </p:nvGrpSpPr>
      <p:grpSpPr>
        <a:xfrm>
          <a:off x="0" y="0"/>
          <a:ext cx="0" cy="0"/>
          <a:chOff x="0" y="0"/>
          <a:chExt cx="0" cy="0"/>
        </a:xfrm>
      </p:grpSpPr>
      <p:sp>
        <p:nvSpPr>
          <p:cNvPr id="348" name="Google Shape;348;p10"/>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9" name="Google Shape;349;p10"/>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0" name="Google Shape;350;p10"/>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1" name="Google Shape;351;p10"/>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2" name="Google Shape;352;p10"/>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53" name="Google Shape;353;p10"/>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54" name="Google Shape;354;p10"/>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5" name="Google Shape;355;p10"/>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356" name="Google Shape;356;p10"/>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7" name="Google Shape;357;p10"/>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8" name="Google Shape;358;p10"/>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9" name="Google Shape;359;p10"/>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360" name="Google Shape;360;p10"/>
          <p:cNvSpPr txBox="1"/>
          <p:nvPr/>
        </p:nvSpPr>
        <p:spPr>
          <a:xfrm>
            <a:off x="554854" y="2282684"/>
            <a:ext cx="10501836" cy="3837223"/>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Use document embeddings for similarity detection. </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Add real-time fraud alert on dashboard.</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Build applicant historical timeline. </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Mobile-friendly loan officer version.</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Add encryption and user-role access control. </a:t>
            </a:r>
            <a:endParaRPr/>
          </a:p>
        </p:txBody>
      </p:sp>
      <p:sp>
        <p:nvSpPr>
          <p:cNvPr id="361" name="Google Shape;361;p10"/>
          <p:cNvSpPr txBox="1"/>
          <p:nvPr/>
        </p:nvSpPr>
        <p:spPr>
          <a:xfrm>
            <a:off x="1" y="976050"/>
            <a:ext cx="9297900" cy="1023300"/>
          </a:xfrm>
          <a:prstGeom prst="rect">
            <a:avLst/>
          </a:prstGeom>
          <a:noFill/>
          <a:ln>
            <a:noFill/>
          </a:ln>
        </p:spPr>
        <p:txBody>
          <a:bodyPr spcFirstLastPara="1" wrap="square" lIns="91425" tIns="45700" rIns="91425" bIns="45700" anchor="b" anchorCtr="0">
            <a:normAutofit fontScale="92500"/>
          </a:bodyPr>
          <a:lstStyle/>
          <a:p>
            <a:pPr marL="0" marR="0" lvl="0" indent="0" algn="ctr" rtl="0">
              <a:lnSpc>
                <a:spcPct val="90000"/>
              </a:lnSpc>
              <a:spcBef>
                <a:spcPts val="0"/>
              </a:spcBef>
              <a:spcAft>
                <a:spcPts val="0"/>
              </a:spcAft>
              <a:buClr>
                <a:srgbClr val="2FB7D5"/>
              </a:buClr>
              <a:buSzPct val="100000"/>
              <a:buFont typeface="Play"/>
              <a:buNone/>
            </a:pPr>
            <a:r>
              <a:rPr lang="en-US" sz="6000">
                <a:solidFill>
                  <a:srgbClr val="2FB7D5"/>
                </a:solidFill>
                <a:latin typeface="Play"/>
                <a:ea typeface="Play"/>
                <a:cs typeface="Play"/>
                <a:sym typeface="Play"/>
              </a:rPr>
              <a:t>Improvement &amp; Future Work</a:t>
            </a:r>
            <a:endParaRPr/>
          </a:p>
        </p:txBody>
      </p:sp>
      <p:pic>
        <p:nvPicPr>
          <p:cNvPr id="362" name="Google Shape;362;p10"/>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66"/>
        <p:cNvGrpSpPr/>
        <p:nvPr/>
      </p:nvGrpSpPr>
      <p:grpSpPr>
        <a:xfrm>
          <a:off x="0" y="0"/>
          <a:ext cx="0" cy="0"/>
          <a:chOff x="0" y="0"/>
          <a:chExt cx="0" cy="0"/>
        </a:xfrm>
      </p:grpSpPr>
      <p:sp>
        <p:nvSpPr>
          <p:cNvPr id="367" name="Google Shape;367;p11"/>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68" name="Google Shape;368;p11"/>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69" name="Google Shape;369;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370" name="Google Shape;370;p11"/>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1" name="Google Shape;371;p11"/>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2" name="Google Shape;372;p11"/>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73" name="Google Shape;373;p11"/>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374" name="Google Shape;374;p11"/>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5" name="Google Shape;375;p11"/>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376" name="Google Shape;376;p11"/>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7" name="Google Shape;377;p11"/>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8" name="Google Shape;378;p11"/>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9" name="Google Shape;379;p11"/>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380" name="Google Shape;380;p11"/>
          <p:cNvSpPr txBox="1"/>
          <p:nvPr/>
        </p:nvSpPr>
        <p:spPr>
          <a:xfrm>
            <a:off x="554854" y="2282684"/>
            <a:ext cx="10501836" cy="3845535"/>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00000"/>
              </a:lnSpc>
              <a:spcBef>
                <a:spcPts val="0"/>
              </a:spcBef>
              <a:spcAft>
                <a:spcPts val="0"/>
              </a:spcAft>
              <a:buClr>
                <a:srgbClr val="FACC00"/>
              </a:buClr>
              <a:buSzPct val="100000"/>
              <a:buFont typeface="Arial"/>
              <a:buNone/>
            </a:pPr>
            <a:r>
              <a:rPr lang="en-US" sz="2000">
                <a:solidFill>
                  <a:srgbClr val="FACC00"/>
                </a:solidFill>
                <a:latin typeface="Arial"/>
                <a:ea typeface="Arial"/>
                <a:cs typeface="Arial"/>
                <a:sym typeface="Arial"/>
              </a:rPr>
              <a:t>Our Loan Validation platform automates a traditionally manual and error-prone process by combining OCR, AI, and structured fraud-detection logic. The system reduces human workload, improves loan decision accuracy, and provides a scalable foundation for future ML-based risk scoring.</a:t>
            </a:r>
            <a:endParaRPr/>
          </a:p>
          <a:p>
            <a:pPr marL="342900" marR="0" lvl="0" indent="-225425" algn="l" rtl="0">
              <a:lnSpc>
                <a:spcPct val="100000"/>
              </a:lnSpc>
              <a:spcBef>
                <a:spcPts val="1000"/>
              </a:spcBef>
              <a:spcAft>
                <a:spcPts val="0"/>
              </a:spcAft>
              <a:buClr>
                <a:schemeClr val="dk1"/>
              </a:buClr>
              <a:buSzPct val="100000"/>
              <a:buFont typeface="Arial"/>
              <a:buNone/>
            </a:pPr>
            <a:endParaRPr sz="2000">
              <a:solidFill>
                <a:srgbClr val="FACC00"/>
              </a:solidFill>
              <a:latin typeface="Arial"/>
              <a:ea typeface="Arial"/>
              <a:cs typeface="Arial"/>
              <a:sym typeface="Arial"/>
            </a:endParaRPr>
          </a:p>
          <a:p>
            <a:pPr marL="0" marR="0" lvl="0" indent="0" algn="l" rtl="0">
              <a:lnSpc>
                <a:spcPct val="100000"/>
              </a:lnSpc>
              <a:spcBef>
                <a:spcPts val="1000"/>
              </a:spcBef>
              <a:spcAft>
                <a:spcPts val="0"/>
              </a:spcAft>
              <a:buClr>
                <a:srgbClr val="FACC00"/>
              </a:buClr>
              <a:buSzPct val="100000"/>
              <a:buFont typeface="Arial"/>
              <a:buNone/>
            </a:pPr>
            <a:r>
              <a:rPr lang="en-US" sz="2000">
                <a:solidFill>
                  <a:srgbClr val="FACC00"/>
                </a:solidFill>
                <a:latin typeface="Arial"/>
                <a:ea typeface="Arial"/>
                <a:cs typeface="Arial"/>
                <a:sym typeface="Arial"/>
              </a:rPr>
              <a:t>Skills Strengthened: </a:t>
            </a:r>
            <a:endParaRPr/>
          </a:p>
          <a:p>
            <a:pPr marL="342900" marR="0" lvl="0" indent="-342900" algn="l" rtl="0">
              <a:lnSpc>
                <a:spcPct val="10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Frontend development</a:t>
            </a:r>
            <a:endParaRPr/>
          </a:p>
          <a:p>
            <a:pPr marL="342900" marR="0" lvl="0" indent="-342900" algn="l" rtl="0">
              <a:lnSpc>
                <a:spcPct val="10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Backend model design</a:t>
            </a:r>
            <a:endParaRPr/>
          </a:p>
          <a:p>
            <a:pPr marL="342900" marR="0" lvl="0" indent="-342900" algn="l" rtl="0">
              <a:lnSpc>
                <a:spcPct val="10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AI/OCR Integration</a:t>
            </a:r>
            <a:endParaRPr/>
          </a:p>
          <a:p>
            <a:pPr marL="342900" marR="0" lvl="0" indent="-342900" algn="l" rtl="0">
              <a:lnSpc>
                <a:spcPct val="10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Storage</a:t>
            </a:r>
            <a:endParaRPr/>
          </a:p>
          <a:p>
            <a:pPr marL="342900" marR="0" lvl="0" indent="-342900" algn="l" rtl="0">
              <a:lnSpc>
                <a:spcPct val="100000"/>
              </a:lnSpc>
              <a:spcBef>
                <a:spcPts val="1000"/>
              </a:spcBef>
              <a:spcAft>
                <a:spcPts val="0"/>
              </a:spcAft>
              <a:buClr>
                <a:srgbClr val="FACC00"/>
              </a:buClr>
              <a:buSzPct val="100000"/>
              <a:buFont typeface="Arial"/>
              <a:buChar char="•"/>
            </a:pPr>
            <a:r>
              <a:rPr lang="en-US" sz="2000">
                <a:solidFill>
                  <a:srgbClr val="FACC00"/>
                </a:solidFill>
                <a:latin typeface="Arial"/>
                <a:ea typeface="Arial"/>
                <a:cs typeface="Arial"/>
                <a:sym typeface="Arial"/>
              </a:rPr>
              <a:t>Collaborative development and Agile work. </a:t>
            </a:r>
            <a:endParaRPr/>
          </a:p>
          <a:p>
            <a:pPr marL="342900" marR="0" lvl="0" indent="-225425" algn="l" rtl="0">
              <a:lnSpc>
                <a:spcPct val="100000"/>
              </a:lnSpc>
              <a:spcBef>
                <a:spcPts val="1000"/>
              </a:spcBef>
              <a:spcAft>
                <a:spcPts val="0"/>
              </a:spcAft>
              <a:buClr>
                <a:schemeClr val="dk1"/>
              </a:buClr>
              <a:buSzPct val="100000"/>
              <a:buFont typeface="Arial"/>
              <a:buNone/>
            </a:pPr>
            <a:endParaRPr sz="2000">
              <a:solidFill>
                <a:srgbClr val="FACC00"/>
              </a:solidFill>
              <a:latin typeface="Arial"/>
              <a:ea typeface="Arial"/>
              <a:cs typeface="Arial"/>
              <a:sym typeface="Arial"/>
            </a:endParaRPr>
          </a:p>
        </p:txBody>
      </p:sp>
      <p:sp>
        <p:nvSpPr>
          <p:cNvPr id="381" name="Google Shape;381;p11"/>
          <p:cNvSpPr txBox="1"/>
          <p:nvPr/>
        </p:nvSpPr>
        <p:spPr>
          <a:xfrm>
            <a:off x="346765" y="988928"/>
            <a:ext cx="8755290" cy="1023237"/>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Conclusion</a:t>
            </a:r>
            <a:endParaRPr/>
          </a:p>
        </p:txBody>
      </p:sp>
      <p:pic>
        <p:nvPicPr>
          <p:cNvPr id="382" name="Google Shape;382;p11"/>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9"/>
        <p:cNvGrpSpPr/>
        <p:nvPr/>
      </p:nvGrpSpPr>
      <p:grpSpPr>
        <a:xfrm>
          <a:off x="0" y="0"/>
          <a:ext cx="0" cy="0"/>
          <a:chOff x="0" y="0"/>
          <a:chExt cx="0" cy="0"/>
        </a:xfrm>
      </p:grpSpPr>
      <p:sp>
        <p:nvSpPr>
          <p:cNvPr id="110" name="Google Shape;110;p2"/>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1" name="Google Shape;111;p2"/>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113" name="Google Shape;113;p2"/>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4" name="Google Shape;114;p2"/>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5" name="Google Shape;115;p2"/>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16" name="Google Shape;116;p2"/>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17" name="Google Shape;117;p2"/>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8" name="Google Shape;118;p2"/>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119" name="Google Shape;119;p2"/>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0" name="Google Shape;120;p2"/>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1" name="Google Shape;121;p2"/>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123" name="Google Shape;123;p2"/>
          <p:cNvSpPr txBox="1"/>
          <p:nvPr/>
        </p:nvSpPr>
        <p:spPr>
          <a:xfrm>
            <a:off x="554854" y="2282685"/>
            <a:ext cx="8422873" cy="3514107"/>
          </a:xfrm>
          <a:prstGeom prst="rect">
            <a:avLst/>
          </a:prstGeom>
          <a:noFill/>
          <a:ln>
            <a:noFill/>
          </a:ln>
        </p:spPr>
        <p:txBody>
          <a:bodyPr spcFirstLastPara="1" wrap="square" lIns="91425" tIns="45700" rIns="91425" bIns="45700" anchor="t" anchorCtr="0">
            <a:normAutofit lnSpcReduction="20000"/>
          </a:bodyPr>
          <a:lstStyle/>
          <a:p>
            <a:pPr marL="0" marR="0" lvl="0" indent="0" algn="l" rtl="0">
              <a:lnSpc>
                <a:spcPct val="90000"/>
              </a:lnSpc>
              <a:spcBef>
                <a:spcPts val="0"/>
              </a:spcBef>
              <a:spcAft>
                <a:spcPts val="0"/>
              </a:spcAft>
              <a:buClr>
                <a:srgbClr val="FACC00"/>
              </a:buClr>
              <a:buSzPts val="2000"/>
              <a:buFont typeface="Arial"/>
              <a:buNone/>
            </a:pPr>
            <a:r>
              <a:rPr lang="en-US" sz="2000">
                <a:solidFill>
                  <a:srgbClr val="FACC00"/>
                </a:solidFill>
                <a:latin typeface="Arial"/>
                <a:ea typeface="Arial"/>
                <a:cs typeface="Arial"/>
                <a:sym typeface="Arial"/>
              </a:rPr>
              <a:t>The Loan Validation System automates document verification using OCR, AI, and fraud-detection logic to help lenders validate applicant information.</a:t>
            </a:r>
            <a:endParaRPr/>
          </a:p>
          <a:p>
            <a:pPr marL="0" marR="0" lvl="0" indent="0" algn="l" rtl="0">
              <a:lnSpc>
                <a:spcPct val="90000"/>
              </a:lnSpc>
              <a:spcBef>
                <a:spcPts val="1000"/>
              </a:spcBef>
              <a:spcAft>
                <a:spcPts val="0"/>
              </a:spcAft>
              <a:buClr>
                <a:srgbClr val="FACC00"/>
              </a:buClr>
              <a:buSzPts val="2000"/>
              <a:buFont typeface="Arial"/>
              <a:buNone/>
            </a:pPr>
            <a:r>
              <a:rPr lang="en-US" sz="2000">
                <a:solidFill>
                  <a:srgbClr val="FACC00"/>
                </a:solidFill>
                <a:latin typeface="Arial"/>
                <a:ea typeface="Arial"/>
                <a:cs typeface="Arial"/>
                <a:sym typeface="Arial"/>
              </a:rPr>
              <a:t>The purpose of the Loan Validation System is to build an intelligent, automated platform that helps lenders verify applicant information, detect fraudulent documents, and assess risk using OCR, AI models, and cross-document consistency checks.Our system extracts structured fields from uploaded paystubs, W-2s, bank statements, and application forms, validates them against a ground-truth dataset, and flags discrepancies that could indicate fraud or errors. Last</a:t>
            </a:r>
            <a:r>
              <a:rPr lang="en-US" sz="2000">
                <a:solidFill>
                  <a:srgbClr val="FACC00"/>
                </a:solidFill>
              </a:rPr>
              <a:t>ly, our system provides the probability of loan default so lender can make an assessment of Value at Risk (VaR)</a:t>
            </a:r>
            <a:endParaRPr/>
          </a:p>
          <a:p>
            <a:pPr marL="0" marR="0" lvl="0" indent="0" algn="l" rtl="0">
              <a:lnSpc>
                <a:spcPct val="90000"/>
              </a:lnSpc>
              <a:spcBef>
                <a:spcPts val="1000"/>
              </a:spcBef>
              <a:spcAft>
                <a:spcPts val="0"/>
              </a:spcAft>
              <a:buClr>
                <a:schemeClr val="dk1"/>
              </a:buClr>
              <a:buSzPts val="2000"/>
              <a:buFont typeface="Arial"/>
              <a:buNone/>
            </a:pPr>
            <a:endParaRPr sz="2000">
              <a:solidFill>
                <a:srgbClr val="FACC00"/>
              </a:solidFill>
              <a:latin typeface="Arial"/>
              <a:ea typeface="Arial"/>
              <a:cs typeface="Arial"/>
              <a:sym typeface="Arial"/>
            </a:endParaRPr>
          </a:p>
        </p:txBody>
      </p:sp>
      <p:sp>
        <p:nvSpPr>
          <p:cNvPr id="124" name="Google Shape;124;p2"/>
          <p:cNvSpPr txBox="1"/>
          <p:nvPr/>
        </p:nvSpPr>
        <p:spPr>
          <a:xfrm>
            <a:off x="346765" y="988928"/>
            <a:ext cx="8214954" cy="1023237"/>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Purpose</a:t>
            </a:r>
            <a:endParaRPr/>
          </a:p>
        </p:txBody>
      </p:sp>
      <p:pic>
        <p:nvPicPr>
          <p:cNvPr id="125" name="Google Shape;125;p2"/>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9"/>
        <p:cNvGrpSpPr/>
        <p:nvPr/>
      </p:nvGrpSpPr>
      <p:grpSpPr>
        <a:xfrm>
          <a:off x="0" y="0"/>
          <a:ext cx="0" cy="0"/>
          <a:chOff x="0" y="0"/>
          <a:chExt cx="0" cy="0"/>
        </a:xfrm>
      </p:grpSpPr>
      <p:sp>
        <p:nvSpPr>
          <p:cNvPr id="130" name="Google Shape;130;p3"/>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1" name="Google Shape;131;p3"/>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3"/>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3" name="Google Shape;133;p3"/>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4" name="Google Shape;134;p3"/>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35" name="Google Shape;135;p3"/>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36" name="Google Shape;136;p3"/>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7" name="Google Shape;137;p3"/>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138" name="Google Shape;138;p3"/>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9" name="Google Shape;139;p3"/>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0" name="Google Shape;140;p3"/>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1" name="Google Shape;141;p3"/>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142" name="Google Shape;142;p3"/>
          <p:cNvSpPr txBox="1"/>
          <p:nvPr/>
        </p:nvSpPr>
        <p:spPr>
          <a:xfrm>
            <a:off x="554854" y="2282685"/>
            <a:ext cx="10501836" cy="3412218"/>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rgbClr val="FACC00"/>
              </a:buClr>
              <a:buSzPts val="2000"/>
              <a:buFont typeface="Arial"/>
              <a:buChar char="•"/>
            </a:pPr>
            <a:r>
              <a:rPr lang="en-US" sz="2000" b="1">
                <a:solidFill>
                  <a:srgbClr val="FACC00"/>
                </a:solidFill>
                <a:latin typeface="Arial"/>
                <a:ea typeface="Arial"/>
                <a:cs typeface="Arial"/>
                <a:sym typeface="Arial"/>
              </a:rPr>
              <a:t>Frontend: React + TypeScript </a:t>
            </a:r>
            <a:r>
              <a:rPr lang="en-US" sz="2000">
                <a:solidFill>
                  <a:srgbClr val="FACC00"/>
                </a:solidFill>
                <a:latin typeface="Arial"/>
                <a:ea typeface="Arial"/>
                <a:cs typeface="Arial"/>
                <a:sym typeface="Arial"/>
              </a:rPr>
              <a:t>(User Dashboard, Document Viewer, Fraud and Consistency Summary. </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b="1">
                <a:solidFill>
                  <a:srgbClr val="FACC00"/>
                </a:solidFill>
                <a:latin typeface="Arial"/>
                <a:ea typeface="Arial"/>
                <a:cs typeface="Arial"/>
                <a:sym typeface="Arial"/>
              </a:rPr>
              <a:t>Backend: Python/Flask </a:t>
            </a:r>
            <a:r>
              <a:rPr lang="en-US" sz="2000">
                <a:solidFill>
                  <a:srgbClr val="FACC00"/>
                </a:solidFill>
                <a:latin typeface="Arial"/>
                <a:ea typeface="Arial"/>
                <a:cs typeface="Arial"/>
                <a:sym typeface="Arial"/>
              </a:rPr>
              <a:t>(OCR pipeline (Google Vision API + Gemini), Fraud heuristics &amp; cross-validation rules, Ground-truth verification API) </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b="1">
                <a:solidFill>
                  <a:srgbClr val="FACC00"/>
                </a:solidFill>
                <a:latin typeface="Arial"/>
                <a:ea typeface="Arial"/>
                <a:cs typeface="Arial"/>
                <a:sym typeface="Arial"/>
              </a:rPr>
              <a:t>AI/OCR Layer: (</a:t>
            </a:r>
            <a:r>
              <a:rPr lang="en-US" sz="2000">
                <a:solidFill>
                  <a:srgbClr val="FACC00"/>
                </a:solidFill>
                <a:latin typeface="Arial"/>
                <a:ea typeface="Arial"/>
                <a:cs typeface="Arial"/>
                <a:sym typeface="Arial"/>
              </a:rPr>
              <a:t>Extract text from PDF/Image, Parse fields, Detect Inconsistencies)</a:t>
            </a:r>
            <a:r>
              <a:rPr lang="en-US" sz="2000" b="1">
                <a:solidFill>
                  <a:srgbClr val="FACC00"/>
                </a:solidFill>
                <a:latin typeface="Arial"/>
                <a:ea typeface="Arial"/>
                <a:cs typeface="Arial"/>
                <a:sym typeface="Arial"/>
              </a:rPr>
              <a:t> </a:t>
            </a:r>
            <a:endParaRPr sz="2000" b="1">
              <a:solidFill>
                <a:srgbClr val="FACC00"/>
              </a:solidFill>
              <a:latin typeface="Arial"/>
              <a:ea typeface="Arial"/>
              <a:cs typeface="Arial"/>
              <a:sym typeface="Arial"/>
            </a:endParaRPr>
          </a:p>
          <a:p>
            <a:pPr marL="342900" marR="0" lvl="0" indent="-342900" algn="l" rtl="0">
              <a:lnSpc>
                <a:spcPct val="90000"/>
              </a:lnSpc>
              <a:spcBef>
                <a:spcPts val="1000"/>
              </a:spcBef>
              <a:spcAft>
                <a:spcPts val="0"/>
              </a:spcAft>
              <a:buClr>
                <a:srgbClr val="FACC00"/>
              </a:buClr>
              <a:buSzPts val="2000"/>
              <a:buChar char="•"/>
            </a:pPr>
            <a:r>
              <a:rPr lang="en-US" sz="2000" b="1">
                <a:solidFill>
                  <a:srgbClr val="FACC00"/>
                </a:solidFill>
              </a:rPr>
              <a:t>Loan Default Model (</a:t>
            </a:r>
            <a:r>
              <a:rPr lang="en-US" sz="2000">
                <a:solidFill>
                  <a:srgbClr val="FACC00"/>
                </a:solidFill>
              </a:rPr>
              <a:t>XGBoost</a:t>
            </a:r>
            <a:r>
              <a:rPr lang="en-US" sz="2000" b="1">
                <a:solidFill>
                  <a:srgbClr val="FACC00"/>
                </a:solidFill>
              </a:rPr>
              <a:t>)</a:t>
            </a:r>
            <a:endParaRPr sz="2000" b="1">
              <a:solidFill>
                <a:srgbClr val="FACC00"/>
              </a:solidFill>
            </a:endParaRPr>
          </a:p>
          <a:p>
            <a:pPr marL="342900" marR="0" lvl="0" indent="-342900" algn="l" rtl="0">
              <a:lnSpc>
                <a:spcPct val="90000"/>
              </a:lnSpc>
              <a:spcBef>
                <a:spcPts val="1000"/>
              </a:spcBef>
              <a:spcAft>
                <a:spcPts val="0"/>
              </a:spcAft>
              <a:buClr>
                <a:srgbClr val="FACC00"/>
              </a:buClr>
              <a:buSzPts val="2000"/>
              <a:buFont typeface="Arial"/>
              <a:buChar char="•"/>
            </a:pPr>
            <a:r>
              <a:rPr lang="en-US" sz="2000" b="1">
                <a:solidFill>
                  <a:srgbClr val="FACC00"/>
                </a:solidFill>
                <a:latin typeface="Arial"/>
                <a:ea typeface="Arial"/>
                <a:cs typeface="Arial"/>
                <a:sym typeface="Arial"/>
              </a:rPr>
              <a:t>Storage: </a:t>
            </a:r>
            <a:r>
              <a:rPr lang="en-US" sz="2000">
                <a:solidFill>
                  <a:srgbClr val="FACC00"/>
                </a:solidFill>
                <a:latin typeface="Arial"/>
                <a:ea typeface="Arial"/>
                <a:cs typeface="Arial"/>
                <a:sym typeface="Arial"/>
              </a:rPr>
              <a:t>AWS S3 (</a:t>
            </a:r>
            <a:r>
              <a:rPr lang="en-US" sz="2000">
                <a:solidFill>
                  <a:srgbClr val="FF0000"/>
                </a:solidFill>
                <a:latin typeface="Arial"/>
                <a:ea typeface="Arial"/>
                <a:cs typeface="Arial"/>
                <a:sym typeface="Arial"/>
              </a:rPr>
              <a:t>needs to be changed</a:t>
            </a:r>
            <a:r>
              <a:rPr lang="en-US" sz="2000">
                <a:solidFill>
                  <a:srgbClr val="FACC00"/>
                </a:solidFill>
                <a:latin typeface="Arial"/>
                <a:ea typeface="Arial"/>
                <a:cs typeface="Arial"/>
                <a:sym typeface="Arial"/>
              </a:rPr>
              <a:t>)</a:t>
            </a:r>
            <a:endParaRPr/>
          </a:p>
        </p:txBody>
      </p:sp>
      <p:sp>
        <p:nvSpPr>
          <p:cNvPr id="143" name="Google Shape;143;p3"/>
          <p:cNvSpPr txBox="1"/>
          <p:nvPr/>
        </p:nvSpPr>
        <p:spPr>
          <a:xfrm>
            <a:off x="346776" y="988925"/>
            <a:ext cx="8816400" cy="1023300"/>
          </a:xfrm>
          <a:prstGeom prst="rect">
            <a:avLst/>
          </a:prstGeom>
          <a:noFill/>
          <a:ln>
            <a:noFill/>
          </a:ln>
        </p:spPr>
        <p:txBody>
          <a:bodyPr spcFirstLastPara="1" wrap="square" lIns="91425" tIns="45700" rIns="91425" bIns="45700" anchor="b" anchorCtr="0">
            <a:normAutofit fontScale="77500"/>
          </a:bodyPr>
          <a:lstStyle/>
          <a:p>
            <a:pPr marL="0" marR="0" lvl="0" indent="0" algn="ctr" rtl="0">
              <a:lnSpc>
                <a:spcPct val="90000"/>
              </a:lnSpc>
              <a:spcBef>
                <a:spcPts val="0"/>
              </a:spcBef>
              <a:spcAft>
                <a:spcPts val="0"/>
              </a:spcAft>
              <a:buClr>
                <a:srgbClr val="2FB7D5"/>
              </a:buClr>
              <a:buSzPct val="100000"/>
              <a:buFont typeface="Play"/>
              <a:buNone/>
            </a:pPr>
            <a:r>
              <a:rPr lang="en-US" sz="6000">
                <a:solidFill>
                  <a:srgbClr val="2FB7D5"/>
                </a:solidFill>
                <a:latin typeface="Play"/>
                <a:ea typeface="Play"/>
                <a:cs typeface="Play"/>
                <a:sym typeface="Play"/>
              </a:rPr>
              <a:t>System Architecture Overview</a:t>
            </a:r>
            <a:endParaRPr/>
          </a:p>
        </p:txBody>
      </p:sp>
      <p:pic>
        <p:nvPicPr>
          <p:cNvPr id="144" name="Google Shape;144;p3"/>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4"/>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0" name="Google Shape;150;p4"/>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1" name="Google Shape;151;p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152" name="Google Shape;152;p4"/>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3" name="Google Shape;153;p4"/>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4" name="Google Shape;154;p4"/>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55" name="Google Shape;155;p4"/>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56" name="Google Shape;156;p4"/>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7" name="Google Shape;157;p4"/>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158" name="Google Shape;158;p4"/>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9" name="Google Shape;159;p4"/>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0" name="Google Shape;160;p4"/>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1" name="Google Shape;161;p4"/>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162" name="Google Shape;162;p4"/>
          <p:cNvSpPr txBox="1"/>
          <p:nvPr/>
        </p:nvSpPr>
        <p:spPr>
          <a:xfrm>
            <a:off x="554854" y="2282685"/>
            <a:ext cx="10501836" cy="3412218"/>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rgbClr val="FACC00"/>
              </a:buClr>
              <a:buSzPts val="2000"/>
              <a:buFont typeface="Arial"/>
              <a:buChar char="•"/>
            </a:pPr>
            <a:r>
              <a:rPr lang="en-US" sz="2000">
                <a:solidFill>
                  <a:srgbClr val="FACC00"/>
                </a:solidFill>
                <a:latin typeface="Arial"/>
                <a:ea typeface="Arial"/>
                <a:cs typeface="Arial"/>
                <a:sym typeface="Arial"/>
              </a:rPr>
              <a:t>Frontend: React, TS, CSS</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Backend: Python/Flask</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AI/OCR: Google Vision API, Gemini, pandas, scikit-learn, XGBoost, manTraNet</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Storage: S3 Bucket, GCS Bucket</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Security: IAM, Secret Manager</a:t>
            </a:r>
            <a:endParaRPr sz="2000">
              <a:solidFill>
                <a:srgbClr val="FACC00"/>
              </a:solidFill>
              <a:latin typeface="Arial"/>
              <a:ea typeface="Arial"/>
              <a:cs typeface="Arial"/>
              <a:sym typeface="Arial"/>
            </a:endParaRPr>
          </a:p>
          <a:p>
            <a:pPr marL="457200" marR="0" lvl="0" indent="0" algn="l" rtl="0">
              <a:lnSpc>
                <a:spcPct val="90000"/>
              </a:lnSpc>
              <a:spcBef>
                <a:spcPts val="1000"/>
              </a:spcBef>
              <a:spcAft>
                <a:spcPts val="0"/>
              </a:spcAft>
              <a:buNone/>
            </a:pPr>
            <a:endParaRPr sz="2000">
              <a:solidFill>
                <a:srgbClr val="FACC00"/>
              </a:solidFill>
            </a:endParaRPr>
          </a:p>
        </p:txBody>
      </p:sp>
      <p:sp>
        <p:nvSpPr>
          <p:cNvPr id="163" name="Google Shape;163;p4"/>
          <p:cNvSpPr txBox="1"/>
          <p:nvPr/>
        </p:nvSpPr>
        <p:spPr>
          <a:xfrm>
            <a:off x="346765" y="988928"/>
            <a:ext cx="8214954" cy="1023237"/>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Technology Stack</a:t>
            </a:r>
            <a:endParaRPr/>
          </a:p>
        </p:txBody>
      </p:sp>
      <p:pic>
        <p:nvPicPr>
          <p:cNvPr id="164" name="Google Shape;164;p4"/>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8"/>
        <p:cNvGrpSpPr/>
        <p:nvPr/>
      </p:nvGrpSpPr>
      <p:grpSpPr>
        <a:xfrm>
          <a:off x="0" y="0"/>
          <a:ext cx="0" cy="0"/>
          <a:chOff x="0" y="0"/>
          <a:chExt cx="0" cy="0"/>
        </a:xfrm>
      </p:grpSpPr>
      <p:sp>
        <p:nvSpPr>
          <p:cNvPr id="169" name="Google Shape;169;p5"/>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0" name="Google Shape;170;p5"/>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1" name="Google Shape;171;p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172" name="Google Shape;172;p5"/>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3" name="Google Shape;173;p5"/>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4" name="Google Shape;174;p5"/>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75" name="Google Shape;175;p5"/>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76" name="Google Shape;176;p5"/>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7" name="Google Shape;177;p5"/>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178" name="Google Shape;178;p5"/>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9" name="Google Shape;179;p5"/>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0" name="Google Shape;180;p5"/>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1" name="Google Shape;181;p5"/>
          <p:cNvSpPr txBox="1">
            <a:spLocks noGrp="1"/>
          </p:cNvSpPr>
          <p:nvPr>
            <p:ph type="subTitle" idx="1"/>
          </p:nvPr>
        </p:nvSpPr>
        <p:spPr>
          <a:xfrm>
            <a:off x="1489452"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91E40"/>
              </a:buClr>
              <a:buSzPts val="2400"/>
              <a:buNone/>
            </a:pPr>
            <a:r>
              <a:rPr lang="en-US">
                <a:solidFill>
                  <a:srgbClr val="091E40"/>
                </a:solidFill>
              </a:rPr>
              <a:t>Subtitle</a:t>
            </a:r>
            <a:endParaRPr/>
          </a:p>
        </p:txBody>
      </p:sp>
      <p:sp>
        <p:nvSpPr>
          <p:cNvPr id="182" name="Google Shape;182;p5"/>
          <p:cNvSpPr txBox="1"/>
          <p:nvPr/>
        </p:nvSpPr>
        <p:spPr>
          <a:xfrm>
            <a:off x="554854" y="2282685"/>
            <a:ext cx="10501836" cy="3412218"/>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rgbClr val="FACC00"/>
              </a:buClr>
              <a:buSzPts val="2000"/>
              <a:buFont typeface="Arial"/>
              <a:buChar char="•"/>
            </a:pPr>
            <a:r>
              <a:rPr lang="en-US" sz="2000">
                <a:solidFill>
                  <a:srgbClr val="FACC00"/>
                </a:solidFill>
                <a:latin typeface="Arial"/>
                <a:ea typeface="Arial"/>
                <a:cs typeface="Arial"/>
                <a:sym typeface="Arial"/>
              </a:rPr>
              <a:t>Accept uploads → </a:t>
            </a:r>
            <a:r>
              <a:rPr lang="en-US" sz="2000">
                <a:solidFill>
                  <a:srgbClr val="FACC00"/>
                </a:solidFill>
              </a:rPr>
              <a:t>ML Pipeline</a:t>
            </a:r>
            <a:r>
              <a:rPr lang="en-US" sz="2000">
                <a:solidFill>
                  <a:srgbClr val="FACC00"/>
                </a:solidFill>
                <a:latin typeface="Arial"/>
                <a:ea typeface="Arial"/>
                <a:cs typeface="Arial"/>
                <a:sym typeface="Arial"/>
              </a:rPr>
              <a:t> → JSON response back to frontend.</a:t>
            </a:r>
            <a:endParaRPr/>
          </a:p>
          <a:p>
            <a:pPr marL="342900" marR="0" lvl="0" indent="-215900" algn="l" rtl="0">
              <a:lnSpc>
                <a:spcPct val="90000"/>
              </a:lnSpc>
              <a:spcBef>
                <a:spcPts val="1000"/>
              </a:spcBef>
              <a:spcAft>
                <a:spcPts val="0"/>
              </a:spcAft>
              <a:buClr>
                <a:schemeClr val="dk1"/>
              </a:buClr>
              <a:buSzPts val="2000"/>
              <a:buFont typeface="Arial"/>
              <a:buNone/>
            </a:pPr>
            <a:endParaRPr sz="2000">
              <a:solidFill>
                <a:srgbClr val="FACC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000"/>
              <a:buFont typeface="Arial"/>
              <a:buNone/>
            </a:pPr>
            <a:endParaRPr sz="2000">
              <a:solidFill>
                <a:srgbClr val="FACC00"/>
              </a:solidFill>
              <a:latin typeface="Arial"/>
              <a:ea typeface="Arial"/>
              <a:cs typeface="Arial"/>
              <a:sym typeface="Arial"/>
            </a:endParaRPr>
          </a:p>
          <a:p>
            <a:pPr marL="342900" marR="0" lvl="0" indent="-215900" algn="l" rtl="0">
              <a:lnSpc>
                <a:spcPct val="90000"/>
              </a:lnSpc>
              <a:spcBef>
                <a:spcPts val="1000"/>
              </a:spcBef>
              <a:spcAft>
                <a:spcPts val="0"/>
              </a:spcAft>
              <a:buClr>
                <a:schemeClr val="dk1"/>
              </a:buClr>
              <a:buSzPts val="2000"/>
              <a:buFont typeface="Arial"/>
              <a:buNone/>
            </a:pPr>
            <a:endParaRPr sz="2000">
              <a:solidFill>
                <a:srgbClr val="FACC00"/>
              </a:solidFill>
              <a:latin typeface="Arial"/>
              <a:ea typeface="Arial"/>
              <a:cs typeface="Arial"/>
              <a:sym typeface="Arial"/>
            </a:endParaRPr>
          </a:p>
        </p:txBody>
      </p:sp>
      <p:sp>
        <p:nvSpPr>
          <p:cNvPr id="183" name="Google Shape;183;p5"/>
          <p:cNvSpPr txBox="1"/>
          <p:nvPr/>
        </p:nvSpPr>
        <p:spPr>
          <a:xfrm>
            <a:off x="346776" y="988925"/>
            <a:ext cx="8770500" cy="1023300"/>
          </a:xfrm>
          <a:prstGeom prst="rect">
            <a:avLst/>
          </a:prstGeom>
          <a:noFill/>
          <a:ln>
            <a:noFill/>
          </a:ln>
        </p:spPr>
        <p:txBody>
          <a:bodyPr spcFirstLastPara="1" wrap="square" lIns="91425" tIns="45700" rIns="91425" bIns="45700" anchor="b" anchorCtr="0">
            <a:normAutofit fontScale="92500"/>
          </a:bodyPr>
          <a:lstStyle/>
          <a:p>
            <a:pPr marL="0" marR="0" lvl="0" indent="0" algn="ctr" rtl="0">
              <a:lnSpc>
                <a:spcPct val="90000"/>
              </a:lnSpc>
              <a:spcBef>
                <a:spcPts val="0"/>
              </a:spcBef>
              <a:spcAft>
                <a:spcPts val="0"/>
              </a:spcAft>
              <a:buClr>
                <a:srgbClr val="2FB7D5"/>
              </a:buClr>
              <a:buSzPct val="100000"/>
              <a:buFont typeface="Play"/>
              <a:buNone/>
            </a:pPr>
            <a:r>
              <a:rPr lang="en-US" sz="6000">
                <a:solidFill>
                  <a:srgbClr val="2FB7D5"/>
                </a:solidFill>
                <a:latin typeface="Play"/>
                <a:ea typeface="Play"/>
                <a:cs typeface="Play"/>
                <a:sym typeface="Play"/>
              </a:rPr>
              <a:t>Backend Processing Logic</a:t>
            </a:r>
            <a:endParaRPr/>
          </a:p>
        </p:txBody>
      </p:sp>
      <p:pic>
        <p:nvPicPr>
          <p:cNvPr id="184" name="Google Shape;184;p5"/>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8"/>
        <p:cNvGrpSpPr/>
        <p:nvPr/>
      </p:nvGrpSpPr>
      <p:grpSpPr>
        <a:xfrm>
          <a:off x="0" y="0"/>
          <a:ext cx="0" cy="0"/>
          <a:chOff x="0" y="0"/>
          <a:chExt cx="0" cy="0"/>
        </a:xfrm>
      </p:grpSpPr>
      <p:sp>
        <p:nvSpPr>
          <p:cNvPr id="189" name="Google Shape;189;p6"/>
          <p:cNvSpPr/>
          <p:nvPr/>
        </p:nvSpPr>
        <p:spPr>
          <a:xfrm>
            <a:off x="-13855" y="888316"/>
            <a:ext cx="12217006" cy="5869671"/>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0" name="Google Shape;190;p6"/>
          <p:cNvSpPr/>
          <p:nvPr/>
        </p:nvSpPr>
        <p:spPr>
          <a:xfrm>
            <a:off x="9217152" y="-10012"/>
            <a:ext cx="2985998" cy="1818041"/>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1" name="Google Shape;191;p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192" name="Google Shape;192;p6"/>
          <p:cNvSpPr/>
          <p:nvPr/>
        </p:nvSpPr>
        <p:spPr>
          <a:xfrm>
            <a:off x="-2705" y="0"/>
            <a:ext cx="12194706" cy="878305"/>
          </a:xfrm>
          <a:prstGeom prst="rect">
            <a:avLst/>
          </a:prstGeom>
          <a:solidFill>
            <a:srgbClr val="D8D8D8">
              <a:alpha val="5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3" name="Google Shape;193;p6"/>
          <p:cNvSpPr/>
          <p:nvPr/>
        </p:nvSpPr>
        <p:spPr>
          <a:xfrm>
            <a:off x="0" y="0"/>
            <a:ext cx="3187148" cy="14803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4" name="Google Shape;194;p6"/>
          <p:cNvSpPr/>
          <p:nvPr/>
        </p:nvSpPr>
        <p:spPr>
          <a:xfrm>
            <a:off x="9390955" y="-10012"/>
            <a:ext cx="1977082" cy="1659506"/>
          </a:xfrm>
          <a:prstGeom prst="rect">
            <a:avLst/>
          </a:prstGeom>
          <a:solidFill>
            <a:srgbClr val="091F40"/>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95" name="Google Shape;195;p6"/>
          <p:cNvSpPr/>
          <p:nvPr/>
        </p:nvSpPr>
        <p:spPr>
          <a:xfrm rot="10800000" flipH="1">
            <a:off x="9390144" y="1522733"/>
            <a:ext cx="1977082" cy="136188"/>
          </a:xfrm>
          <a:prstGeom prst="rect">
            <a:avLst/>
          </a:prstGeom>
          <a:solidFill>
            <a:srgbClr val="B6862C"/>
          </a:solidFill>
          <a:ln>
            <a:noFill/>
          </a:ln>
          <a:effectLst>
            <a:outerShdw blurRad="405163" dist="79453" dir="2700000" algn="tl"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196" name="Google Shape;196;p6"/>
          <p:cNvSpPr/>
          <p:nvPr/>
        </p:nvSpPr>
        <p:spPr>
          <a:xfrm>
            <a:off x="-13856" y="729780"/>
            <a:ext cx="5221476" cy="300508"/>
          </a:xfrm>
          <a:prstGeom prst="rect">
            <a:avLst/>
          </a:prstGeom>
          <a:solidFill>
            <a:srgbClr val="D8D8D8">
              <a:alpha val="6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7" name="Google Shape;197;p6"/>
          <p:cNvSpPr txBox="1"/>
          <p:nvPr/>
        </p:nvSpPr>
        <p:spPr>
          <a:xfrm>
            <a:off x="577158" y="415718"/>
            <a:ext cx="437884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198" name="Google Shape;198;p6"/>
          <p:cNvSpPr/>
          <p:nvPr/>
        </p:nvSpPr>
        <p:spPr>
          <a:xfrm>
            <a:off x="1967143" y="6239581"/>
            <a:ext cx="10224857" cy="618418"/>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9" name="Google Shape;199;p6"/>
          <p:cNvSpPr/>
          <p:nvPr/>
        </p:nvSpPr>
        <p:spPr>
          <a:xfrm>
            <a:off x="3780264" y="6757988"/>
            <a:ext cx="8422886" cy="119672"/>
          </a:xfrm>
          <a:prstGeom prst="rect">
            <a:avLst/>
          </a:prstGeom>
          <a:solidFill>
            <a:schemeClr val="lt1">
              <a:alpha val="5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0" name="Google Shape;200;p6"/>
          <p:cNvSpPr/>
          <p:nvPr/>
        </p:nvSpPr>
        <p:spPr>
          <a:xfrm>
            <a:off x="-13856" y="6577152"/>
            <a:ext cx="4969856" cy="300508"/>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1" name="Google Shape;201;p6"/>
          <p:cNvSpPr txBox="1"/>
          <p:nvPr/>
        </p:nvSpPr>
        <p:spPr>
          <a:xfrm>
            <a:off x="577154" y="2506010"/>
            <a:ext cx="10501800" cy="2106000"/>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rgbClr val="FACC00"/>
              </a:buClr>
              <a:buSzPts val="2000"/>
              <a:buFont typeface="Arial"/>
              <a:buChar char="•"/>
            </a:pPr>
            <a:r>
              <a:rPr lang="en-US" sz="2000">
                <a:solidFill>
                  <a:srgbClr val="FACC00"/>
                </a:solidFill>
                <a:latin typeface="Arial"/>
                <a:ea typeface="Arial"/>
                <a:cs typeface="Arial"/>
                <a:sym typeface="Arial"/>
              </a:rPr>
              <a:t>OCR for paystubs, W-2s, statements</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Fraud consistency checks</a:t>
            </a:r>
            <a:endParaRPr sz="2000">
              <a:solidFill>
                <a:srgbClr val="FACC00"/>
              </a:solidFill>
              <a:latin typeface="Arial"/>
              <a:ea typeface="Arial"/>
              <a:cs typeface="Arial"/>
              <a:sym typeface="Arial"/>
            </a:endParaRPr>
          </a:p>
          <a:p>
            <a:pPr marL="342900" marR="0" lvl="0" indent="-342900" algn="l" rtl="0">
              <a:lnSpc>
                <a:spcPct val="90000"/>
              </a:lnSpc>
              <a:spcBef>
                <a:spcPts val="1000"/>
              </a:spcBef>
              <a:spcAft>
                <a:spcPts val="0"/>
              </a:spcAft>
              <a:buClr>
                <a:srgbClr val="FACC00"/>
              </a:buClr>
              <a:buSzPts val="2000"/>
              <a:buChar char="•"/>
            </a:pPr>
            <a:r>
              <a:rPr lang="en-US" sz="2000">
                <a:solidFill>
                  <a:srgbClr val="FACC00"/>
                </a:solidFill>
              </a:rPr>
              <a:t>Loan Default probability</a:t>
            </a:r>
            <a:endParaRPr sz="2000">
              <a:solidFill>
                <a:srgbClr val="FACC00"/>
              </a:solidFill>
            </a:endParaRPr>
          </a:p>
          <a:p>
            <a:pPr marL="342900" marR="0" lvl="0" indent="-342900" algn="l" rtl="0">
              <a:lnSpc>
                <a:spcPct val="90000"/>
              </a:lnSpc>
              <a:spcBef>
                <a:spcPts val="1000"/>
              </a:spcBef>
              <a:spcAft>
                <a:spcPts val="0"/>
              </a:spcAft>
              <a:buClr>
                <a:srgbClr val="FACC00"/>
              </a:buClr>
              <a:buSzPts val="2000"/>
              <a:buChar char="•"/>
            </a:pPr>
            <a:r>
              <a:rPr lang="en-US" sz="2000">
                <a:solidFill>
                  <a:srgbClr val="FACC00"/>
                </a:solidFill>
              </a:rPr>
              <a:t>Risk Assessment</a:t>
            </a:r>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latin typeface="Arial"/>
                <a:ea typeface="Arial"/>
                <a:cs typeface="Arial"/>
                <a:sym typeface="Arial"/>
              </a:rPr>
              <a:t>Ground-truth dataset</a:t>
            </a:r>
            <a:endParaRPr/>
          </a:p>
        </p:txBody>
      </p:sp>
      <p:sp>
        <p:nvSpPr>
          <p:cNvPr id="202" name="Google Shape;202;p6"/>
          <p:cNvSpPr txBox="1"/>
          <p:nvPr/>
        </p:nvSpPr>
        <p:spPr>
          <a:xfrm>
            <a:off x="346765" y="988928"/>
            <a:ext cx="8214954" cy="1023237"/>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ML Pipeline Features</a:t>
            </a:r>
            <a:endParaRPr/>
          </a:p>
        </p:txBody>
      </p:sp>
      <p:pic>
        <p:nvPicPr>
          <p:cNvPr id="203" name="Google Shape;203;p6"/>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7"/>
        <p:cNvGrpSpPr/>
        <p:nvPr/>
      </p:nvGrpSpPr>
      <p:grpSpPr>
        <a:xfrm>
          <a:off x="0" y="0"/>
          <a:ext cx="0" cy="0"/>
          <a:chOff x="0" y="0"/>
          <a:chExt cx="0" cy="0"/>
        </a:xfrm>
      </p:grpSpPr>
      <p:sp>
        <p:nvSpPr>
          <p:cNvPr id="208" name="Google Shape;208;g3acf25fca65_3_6"/>
          <p:cNvSpPr/>
          <p:nvPr/>
        </p:nvSpPr>
        <p:spPr>
          <a:xfrm>
            <a:off x="-13855" y="888316"/>
            <a:ext cx="12216900" cy="5869800"/>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9" name="Google Shape;209;g3acf25fca65_3_6"/>
          <p:cNvSpPr/>
          <p:nvPr/>
        </p:nvSpPr>
        <p:spPr>
          <a:xfrm>
            <a:off x="9217152" y="-10012"/>
            <a:ext cx="2985900" cy="18180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0" name="Google Shape;210;g3acf25fca65_3_6"/>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211" name="Google Shape;211;g3acf25fca65_3_6"/>
          <p:cNvSpPr/>
          <p:nvPr/>
        </p:nvSpPr>
        <p:spPr>
          <a:xfrm>
            <a:off x="-2705" y="0"/>
            <a:ext cx="12194700" cy="878400"/>
          </a:xfrm>
          <a:prstGeom prst="rect">
            <a:avLst/>
          </a:prstGeom>
          <a:solidFill>
            <a:srgbClr val="D8D8D8">
              <a:alpha val="5569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g3acf25fca65_3_6"/>
          <p:cNvSpPr/>
          <p:nvPr/>
        </p:nvSpPr>
        <p:spPr>
          <a:xfrm>
            <a:off x="0" y="0"/>
            <a:ext cx="3187200" cy="147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3" name="Google Shape;213;g3acf25fca65_3_6"/>
          <p:cNvSpPr/>
          <p:nvPr/>
        </p:nvSpPr>
        <p:spPr>
          <a:xfrm>
            <a:off x="9390955" y="-10012"/>
            <a:ext cx="1977000" cy="1659600"/>
          </a:xfrm>
          <a:prstGeom prst="rect">
            <a:avLst/>
          </a:prstGeom>
          <a:solidFill>
            <a:srgbClr val="091F40"/>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14" name="Google Shape;214;g3acf25fca65_3_6"/>
          <p:cNvSpPr/>
          <p:nvPr/>
        </p:nvSpPr>
        <p:spPr>
          <a:xfrm rot="10800000" flipH="1">
            <a:off x="9390144" y="1522721"/>
            <a:ext cx="1977000" cy="136200"/>
          </a:xfrm>
          <a:prstGeom prst="rect">
            <a:avLst/>
          </a:prstGeom>
          <a:solidFill>
            <a:srgbClr val="B6862C"/>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15" name="Google Shape;215;g3acf25fca65_3_6"/>
          <p:cNvSpPr/>
          <p:nvPr/>
        </p:nvSpPr>
        <p:spPr>
          <a:xfrm>
            <a:off x="-13856" y="729780"/>
            <a:ext cx="5221500" cy="3006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6" name="Google Shape;216;g3acf25fca65_3_6"/>
          <p:cNvSpPr txBox="1"/>
          <p:nvPr/>
        </p:nvSpPr>
        <p:spPr>
          <a:xfrm>
            <a:off x="577158" y="415718"/>
            <a:ext cx="4378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217" name="Google Shape;217;g3acf25fca65_3_6"/>
          <p:cNvSpPr/>
          <p:nvPr/>
        </p:nvSpPr>
        <p:spPr>
          <a:xfrm>
            <a:off x="1967143" y="6239581"/>
            <a:ext cx="10224857" cy="619456"/>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8" name="Google Shape;218;g3acf25fca65_3_6"/>
          <p:cNvSpPr/>
          <p:nvPr/>
        </p:nvSpPr>
        <p:spPr>
          <a:xfrm>
            <a:off x="3780264" y="6757988"/>
            <a:ext cx="8422800" cy="119700"/>
          </a:xfrm>
          <a:prstGeom prst="rect">
            <a:avLst/>
          </a:prstGeom>
          <a:solidFill>
            <a:schemeClr val="lt1">
              <a:alpha val="549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9" name="Google Shape;219;g3acf25fca65_3_6"/>
          <p:cNvSpPr/>
          <p:nvPr/>
        </p:nvSpPr>
        <p:spPr>
          <a:xfrm>
            <a:off x="-13856" y="6577152"/>
            <a:ext cx="4969800" cy="300600"/>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0" name="Google Shape;220;g3acf25fca65_3_6"/>
          <p:cNvSpPr txBox="1"/>
          <p:nvPr/>
        </p:nvSpPr>
        <p:spPr>
          <a:xfrm>
            <a:off x="554854" y="2282685"/>
            <a:ext cx="10501800" cy="2106000"/>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0"/>
              </a:spcBef>
              <a:spcAft>
                <a:spcPts val="0"/>
              </a:spcAft>
              <a:buClr>
                <a:srgbClr val="FACC00"/>
              </a:buClr>
              <a:buSzPts val="2000"/>
              <a:buFont typeface="Arial"/>
              <a:buChar char="•"/>
            </a:pPr>
            <a:r>
              <a:rPr lang="en-US" sz="2000">
                <a:solidFill>
                  <a:srgbClr val="FACC00"/>
                </a:solidFill>
                <a:latin typeface="Arial"/>
                <a:ea typeface="Arial"/>
                <a:cs typeface="Arial"/>
                <a:sym typeface="Arial"/>
              </a:rPr>
              <a:t>OCR for application document (e.g. </a:t>
            </a:r>
            <a:r>
              <a:rPr lang="en-US" sz="2000">
                <a:solidFill>
                  <a:srgbClr val="FACC00"/>
                </a:solidFill>
              </a:rPr>
              <a:t>pay stubs</a:t>
            </a:r>
            <a:r>
              <a:rPr lang="en-US" sz="2000">
                <a:solidFill>
                  <a:srgbClr val="FACC00"/>
                </a:solidFill>
                <a:latin typeface="Arial"/>
                <a:ea typeface="Arial"/>
                <a:cs typeface="Arial"/>
                <a:sym typeface="Arial"/>
              </a:rPr>
              <a:t>, W-2s, bank statements)</a:t>
            </a:r>
            <a:endParaRPr sz="2000">
              <a:solidFill>
                <a:srgbClr val="FACC00"/>
              </a:solidFill>
              <a:latin typeface="Arial"/>
              <a:ea typeface="Arial"/>
              <a:cs typeface="Arial"/>
              <a:sym typeface="Arial"/>
            </a:endParaRPr>
          </a:p>
          <a:p>
            <a:pPr marL="342900" marR="0" lvl="0" indent="-342900" algn="l" rtl="0">
              <a:lnSpc>
                <a:spcPct val="90000"/>
              </a:lnSpc>
              <a:spcBef>
                <a:spcPts val="0"/>
              </a:spcBef>
              <a:spcAft>
                <a:spcPts val="0"/>
              </a:spcAft>
              <a:buClr>
                <a:srgbClr val="FACC00"/>
              </a:buClr>
              <a:buSzPts val="2000"/>
              <a:buChar char="•"/>
            </a:pPr>
            <a:r>
              <a:rPr lang="en-US" sz="2000">
                <a:solidFill>
                  <a:srgbClr val="FACC00"/>
                </a:solidFill>
              </a:rPr>
              <a:t>Extract features from text used by loan officers and risk model</a:t>
            </a:r>
            <a:endParaRPr sz="2000">
              <a:solidFill>
                <a:srgbClr val="FACC00"/>
              </a:solidFill>
            </a:endParaRPr>
          </a:p>
          <a:p>
            <a:pPr marL="342900" marR="0" lvl="0" indent="-342900" algn="l" rtl="0">
              <a:lnSpc>
                <a:spcPct val="90000"/>
              </a:lnSpc>
              <a:spcBef>
                <a:spcPts val="0"/>
              </a:spcBef>
              <a:spcAft>
                <a:spcPts val="0"/>
              </a:spcAft>
              <a:buClr>
                <a:srgbClr val="FACC00"/>
              </a:buClr>
              <a:buSzPts val="2000"/>
              <a:buChar char="•"/>
            </a:pPr>
            <a:r>
              <a:rPr lang="en-US" sz="2000">
                <a:solidFill>
                  <a:srgbClr val="FACC00"/>
                </a:solidFill>
              </a:rPr>
              <a:t>Cross validate fields extracted across documents</a:t>
            </a:r>
            <a:endParaRPr sz="2000">
              <a:solidFill>
                <a:srgbClr val="FACC00"/>
              </a:solidFill>
              <a:latin typeface="Arial"/>
              <a:ea typeface="Arial"/>
              <a:cs typeface="Arial"/>
              <a:sym typeface="Arial"/>
            </a:endParaRPr>
          </a:p>
          <a:p>
            <a:pPr marL="457200" marR="0" lvl="0" indent="0" algn="l" rtl="0">
              <a:lnSpc>
                <a:spcPct val="90000"/>
              </a:lnSpc>
              <a:spcBef>
                <a:spcPts val="1000"/>
              </a:spcBef>
              <a:spcAft>
                <a:spcPts val="0"/>
              </a:spcAft>
              <a:buNone/>
            </a:pPr>
            <a:endParaRPr/>
          </a:p>
        </p:txBody>
      </p:sp>
      <p:sp>
        <p:nvSpPr>
          <p:cNvPr id="221" name="Google Shape;221;g3acf25fca65_3_6"/>
          <p:cNvSpPr txBox="1"/>
          <p:nvPr/>
        </p:nvSpPr>
        <p:spPr>
          <a:xfrm>
            <a:off x="346775" y="988925"/>
            <a:ext cx="8604000" cy="1023300"/>
          </a:xfrm>
          <a:prstGeom prst="rect">
            <a:avLst/>
          </a:prstGeom>
          <a:noFill/>
          <a:ln>
            <a:noFill/>
          </a:ln>
        </p:spPr>
        <p:txBody>
          <a:bodyPr spcFirstLastPara="1" wrap="square" lIns="91425" tIns="45700" rIns="91425" bIns="45700" anchor="b" anchorCtr="0">
            <a:normAutofit fontScale="85000"/>
          </a:bodyPr>
          <a:lstStyle/>
          <a:p>
            <a:pPr marL="0" marR="0" lvl="0" indent="0" algn="ctr" rtl="0">
              <a:lnSpc>
                <a:spcPct val="90000"/>
              </a:lnSpc>
              <a:spcBef>
                <a:spcPts val="0"/>
              </a:spcBef>
              <a:spcAft>
                <a:spcPts val="0"/>
              </a:spcAft>
              <a:buClr>
                <a:srgbClr val="2FB7D5"/>
              </a:buClr>
              <a:buSzPct val="100000"/>
              <a:buFont typeface="Play"/>
              <a:buNone/>
            </a:pPr>
            <a:r>
              <a:rPr lang="en-US" sz="6000">
                <a:solidFill>
                  <a:srgbClr val="2FB7D5"/>
                </a:solidFill>
                <a:latin typeface="Play"/>
                <a:ea typeface="Play"/>
                <a:cs typeface="Play"/>
                <a:sym typeface="Play"/>
              </a:rPr>
              <a:t>OCR &amp; Cross Validation(ML)</a:t>
            </a:r>
            <a:endParaRPr/>
          </a:p>
        </p:txBody>
      </p:sp>
      <p:pic>
        <p:nvPicPr>
          <p:cNvPr id="222" name="Google Shape;222;g3acf25fca65_3_6"/>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6"/>
        <p:cNvGrpSpPr/>
        <p:nvPr/>
      </p:nvGrpSpPr>
      <p:grpSpPr>
        <a:xfrm>
          <a:off x="0" y="0"/>
          <a:ext cx="0" cy="0"/>
          <a:chOff x="0" y="0"/>
          <a:chExt cx="0" cy="0"/>
        </a:xfrm>
      </p:grpSpPr>
      <p:sp>
        <p:nvSpPr>
          <p:cNvPr id="227" name="Google Shape;227;g3acf25fca65_3_25"/>
          <p:cNvSpPr/>
          <p:nvPr/>
        </p:nvSpPr>
        <p:spPr>
          <a:xfrm>
            <a:off x="-13855" y="888316"/>
            <a:ext cx="12216900" cy="5869800"/>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8" name="Google Shape;228;g3acf25fca65_3_25"/>
          <p:cNvSpPr/>
          <p:nvPr/>
        </p:nvSpPr>
        <p:spPr>
          <a:xfrm>
            <a:off x="9217152" y="-10012"/>
            <a:ext cx="2985900" cy="18180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9" name="Google Shape;229;g3acf25fca65_3_25"/>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230" name="Google Shape;230;g3acf25fca65_3_25"/>
          <p:cNvSpPr/>
          <p:nvPr/>
        </p:nvSpPr>
        <p:spPr>
          <a:xfrm>
            <a:off x="-2705" y="0"/>
            <a:ext cx="12194700" cy="878400"/>
          </a:xfrm>
          <a:prstGeom prst="rect">
            <a:avLst/>
          </a:prstGeom>
          <a:solidFill>
            <a:srgbClr val="D8D8D8">
              <a:alpha val="5569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1" name="Google Shape;231;g3acf25fca65_3_25"/>
          <p:cNvSpPr/>
          <p:nvPr/>
        </p:nvSpPr>
        <p:spPr>
          <a:xfrm>
            <a:off x="0" y="0"/>
            <a:ext cx="3187200" cy="147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g3acf25fca65_3_25"/>
          <p:cNvSpPr/>
          <p:nvPr/>
        </p:nvSpPr>
        <p:spPr>
          <a:xfrm>
            <a:off x="9390955" y="-10012"/>
            <a:ext cx="1977000" cy="1659600"/>
          </a:xfrm>
          <a:prstGeom prst="rect">
            <a:avLst/>
          </a:prstGeom>
          <a:solidFill>
            <a:srgbClr val="091F40"/>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33" name="Google Shape;233;g3acf25fca65_3_25"/>
          <p:cNvSpPr/>
          <p:nvPr/>
        </p:nvSpPr>
        <p:spPr>
          <a:xfrm rot="10800000" flipH="1">
            <a:off x="9390144" y="1522721"/>
            <a:ext cx="1977000" cy="136200"/>
          </a:xfrm>
          <a:prstGeom prst="rect">
            <a:avLst/>
          </a:prstGeom>
          <a:solidFill>
            <a:srgbClr val="B6862C"/>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34" name="Google Shape;234;g3acf25fca65_3_25"/>
          <p:cNvSpPr/>
          <p:nvPr/>
        </p:nvSpPr>
        <p:spPr>
          <a:xfrm>
            <a:off x="-13856" y="729780"/>
            <a:ext cx="5221500" cy="3006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5" name="Google Shape;235;g3acf25fca65_3_25"/>
          <p:cNvSpPr txBox="1"/>
          <p:nvPr/>
        </p:nvSpPr>
        <p:spPr>
          <a:xfrm>
            <a:off x="577158" y="415718"/>
            <a:ext cx="4378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236" name="Google Shape;236;g3acf25fca65_3_25"/>
          <p:cNvSpPr/>
          <p:nvPr/>
        </p:nvSpPr>
        <p:spPr>
          <a:xfrm>
            <a:off x="1967143" y="6239581"/>
            <a:ext cx="10224857" cy="619456"/>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7" name="Google Shape;237;g3acf25fca65_3_25"/>
          <p:cNvSpPr/>
          <p:nvPr/>
        </p:nvSpPr>
        <p:spPr>
          <a:xfrm>
            <a:off x="3780264" y="6757988"/>
            <a:ext cx="8422800" cy="119700"/>
          </a:xfrm>
          <a:prstGeom prst="rect">
            <a:avLst/>
          </a:prstGeom>
          <a:solidFill>
            <a:schemeClr val="lt1">
              <a:alpha val="549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8" name="Google Shape;238;g3acf25fca65_3_25"/>
          <p:cNvSpPr/>
          <p:nvPr/>
        </p:nvSpPr>
        <p:spPr>
          <a:xfrm>
            <a:off x="-13856" y="6577152"/>
            <a:ext cx="4969800" cy="300600"/>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9" name="Google Shape;239;g3acf25fca65_3_25"/>
          <p:cNvSpPr txBox="1"/>
          <p:nvPr/>
        </p:nvSpPr>
        <p:spPr>
          <a:xfrm>
            <a:off x="554850" y="2282675"/>
            <a:ext cx="10501800" cy="2717400"/>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rPr>
              <a:t>Image Manipulation Analysis: Detects pixel-level tampering using deep-learning anomaly tracing.</a:t>
            </a:r>
            <a:endParaRPr sz="2000">
              <a:solidFill>
                <a:srgbClr val="FACC00"/>
              </a:solidFill>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rPr>
              <a:t>Page-Level Suspicion Scoring: Generates a numeric fraud likelihood score for each document based on visual inconsistency patterns.</a:t>
            </a:r>
            <a:endParaRPr sz="2000">
              <a:solidFill>
                <a:srgbClr val="FACC00"/>
              </a:solidFill>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rPr>
              <a:t>Tamper Localization Heatmaps: Highlights specific regions where manipulation is suspected, enabling targeted human review.</a:t>
            </a:r>
            <a:endParaRPr sz="2000">
              <a:solidFill>
                <a:srgbClr val="FACC00"/>
              </a:solidFill>
            </a:endParaRPr>
          </a:p>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rPr>
              <a:t>Low-Data, High-Impact Baseline: Works effectively without labeled fake samples by relying on universal manipulation artifacts rather than predefined templates.</a:t>
            </a:r>
            <a:endParaRPr sz="2000">
              <a:solidFill>
                <a:srgbClr val="FACC00"/>
              </a:solidFill>
            </a:endParaRPr>
          </a:p>
        </p:txBody>
      </p:sp>
      <p:sp>
        <p:nvSpPr>
          <p:cNvPr id="240" name="Google Shape;240;g3acf25fca65_3_25"/>
          <p:cNvSpPr txBox="1"/>
          <p:nvPr/>
        </p:nvSpPr>
        <p:spPr>
          <a:xfrm>
            <a:off x="346765" y="988928"/>
            <a:ext cx="8214900" cy="1023300"/>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Fraud Detection(ML)</a:t>
            </a:r>
            <a:endParaRPr/>
          </a:p>
        </p:txBody>
      </p:sp>
      <p:pic>
        <p:nvPicPr>
          <p:cNvPr id="241" name="Google Shape;241;g3acf25fca65_3_25"/>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5"/>
        <p:cNvGrpSpPr/>
        <p:nvPr/>
      </p:nvGrpSpPr>
      <p:grpSpPr>
        <a:xfrm>
          <a:off x="0" y="0"/>
          <a:ext cx="0" cy="0"/>
          <a:chOff x="0" y="0"/>
          <a:chExt cx="0" cy="0"/>
        </a:xfrm>
      </p:grpSpPr>
      <p:sp>
        <p:nvSpPr>
          <p:cNvPr id="246" name="Google Shape;246;g3acf25fca65_3_44"/>
          <p:cNvSpPr/>
          <p:nvPr/>
        </p:nvSpPr>
        <p:spPr>
          <a:xfrm>
            <a:off x="-13855" y="888316"/>
            <a:ext cx="12216900" cy="5869800"/>
          </a:xfrm>
          <a:prstGeom prst="rect">
            <a:avLst/>
          </a:prstGeom>
          <a:gradFill>
            <a:gsLst>
              <a:gs pos="0">
                <a:srgbClr val="081E3F"/>
              </a:gs>
              <a:gs pos="100000">
                <a:schemeClr val="dk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7" name="Google Shape;247;g3acf25fca65_3_44"/>
          <p:cNvSpPr/>
          <p:nvPr/>
        </p:nvSpPr>
        <p:spPr>
          <a:xfrm>
            <a:off x="9217152" y="-10012"/>
            <a:ext cx="2985900" cy="18180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8" name="Google Shape;248;g3acf25fca65_3_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Play"/>
              <a:buNone/>
            </a:pPr>
            <a:r>
              <a:rPr lang="en-US"/>
              <a:t> </a:t>
            </a:r>
            <a:endParaRPr/>
          </a:p>
        </p:txBody>
      </p:sp>
      <p:sp>
        <p:nvSpPr>
          <p:cNvPr id="249" name="Google Shape;249;g3acf25fca65_3_44"/>
          <p:cNvSpPr/>
          <p:nvPr/>
        </p:nvSpPr>
        <p:spPr>
          <a:xfrm>
            <a:off x="-2705" y="0"/>
            <a:ext cx="12194700" cy="878400"/>
          </a:xfrm>
          <a:prstGeom prst="rect">
            <a:avLst/>
          </a:prstGeom>
          <a:solidFill>
            <a:srgbClr val="D8D8D8">
              <a:alpha val="5569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0" name="Google Shape;250;g3acf25fca65_3_44"/>
          <p:cNvSpPr/>
          <p:nvPr/>
        </p:nvSpPr>
        <p:spPr>
          <a:xfrm>
            <a:off x="0" y="0"/>
            <a:ext cx="3187200" cy="147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1" name="Google Shape;251;g3acf25fca65_3_44"/>
          <p:cNvSpPr/>
          <p:nvPr/>
        </p:nvSpPr>
        <p:spPr>
          <a:xfrm>
            <a:off x="9390955" y="-10012"/>
            <a:ext cx="1977000" cy="1659600"/>
          </a:xfrm>
          <a:prstGeom prst="rect">
            <a:avLst/>
          </a:prstGeom>
          <a:solidFill>
            <a:srgbClr val="091F40"/>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52" name="Google Shape;252;g3acf25fca65_3_44"/>
          <p:cNvSpPr/>
          <p:nvPr/>
        </p:nvSpPr>
        <p:spPr>
          <a:xfrm rot="10800000" flipH="1">
            <a:off x="9390144" y="1522721"/>
            <a:ext cx="1977000" cy="136200"/>
          </a:xfrm>
          <a:prstGeom prst="rect">
            <a:avLst/>
          </a:prstGeom>
          <a:solidFill>
            <a:srgbClr val="B6862C"/>
          </a:solidFill>
          <a:ln>
            <a:noFill/>
          </a:ln>
          <a:effectLst>
            <a:outerShdw blurRad="405163" dist="79453" dir="2700000" algn="tl" rotWithShape="0">
              <a:srgbClr val="000000">
                <a:alpha val="2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8D8D8"/>
              </a:solidFill>
              <a:latin typeface="Arial"/>
              <a:ea typeface="Arial"/>
              <a:cs typeface="Arial"/>
              <a:sym typeface="Arial"/>
            </a:endParaRPr>
          </a:p>
        </p:txBody>
      </p:sp>
      <p:sp>
        <p:nvSpPr>
          <p:cNvPr id="253" name="Google Shape;253;g3acf25fca65_3_44"/>
          <p:cNvSpPr/>
          <p:nvPr/>
        </p:nvSpPr>
        <p:spPr>
          <a:xfrm>
            <a:off x="-13856" y="729780"/>
            <a:ext cx="5221500" cy="300600"/>
          </a:xfrm>
          <a:prstGeom prst="rect">
            <a:avLst/>
          </a:prstGeom>
          <a:solidFill>
            <a:srgbClr val="D8D8D8">
              <a:alpha val="658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4" name="Google Shape;254;g3acf25fca65_3_44"/>
          <p:cNvSpPr txBox="1"/>
          <p:nvPr/>
        </p:nvSpPr>
        <p:spPr>
          <a:xfrm>
            <a:off x="577158" y="415718"/>
            <a:ext cx="43788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81E3F"/>
                </a:solidFill>
                <a:latin typeface="Arial"/>
                <a:ea typeface="Arial"/>
                <a:cs typeface="Arial"/>
                <a:sym typeface="Arial"/>
              </a:rPr>
              <a:t>FLORIDA INTERNATIONAL UNIVERSITY</a:t>
            </a:r>
            <a:endParaRPr/>
          </a:p>
        </p:txBody>
      </p:sp>
      <p:sp>
        <p:nvSpPr>
          <p:cNvPr id="255" name="Google Shape;255;g3acf25fca65_3_44"/>
          <p:cNvSpPr/>
          <p:nvPr/>
        </p:nvSpPr>
        <p:spPr>
          <a:xfrm>
            <a:off x="1967143" y="6239581"/>
            <a:ext cx="10224857" cy="619456"/>
          </a:xfrm>
          <a:custGeom>
            <a:avLst/>
            <a:gdLst/>
            <a:ahLst/>
            <a:cxnLst/>
            <a:rect l="l" t="t" r="r" b="b"/>
            <a:pathLst>
              <a:path w="10224857" h="942139" extrusionOk="0">
                <a:moveTo>
                  <a:pt x="0" y="210818"/>
                </a:moveTo>
                <a:lnTo>
                  <a:pt x="10224857" y="210818"/>
                </a:lnTo>
                <a:lnTo>
                  <a:pt x="10224857" y="942139"/>
                </a:lnTo>
                <a:lnTo>
                  <a:pt x="0" y="942139"/>
                </a:lnTo>
                <a:close/>
                <a:moveTo>
                  <a:pt x="7233" y="0"/>
                </a:moveTo>
                <a:lnTo>
                  <a:pt x="5524419" y="0"/>
                </a:lnTo>
                <a:lnTo>
                  <a:pt x="5524419" y="210817"/>
                </a:lnTo>
                <a:lnTo>
                  <a:pt x="7233" y="210817"/>
                </a:lnTo>
                <a:close/>
              </a:path>
            </a:pathLst>
          </a:custGeom>
          <a:solidFill>
            <a:srgbClr val="D8D8D8">
              <a:alpha val="3215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6" name="Google Shape;256;g3acf25fca65_3_44"/>
          <p:cNvSpPr/>
          <p:nvPr/>
        </p:nvSpPr>
        <p:spPr>
          <a:xfrm>
            <a:off x="3780264" y="6757988"/>
            <a:ext cx="8422800" cy="119700"/>
          </a:xfrm>
          <a:prstGeom prst="rect">
            <a:avLst/>
          </a:prstGeom>
          <a:solidFill>
            <a:schemeClr val="lt1">
              <a:alpha val="549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7" name="Google Shape;257;g3acf25fca65_3_44"/>
          <p:cNvSpPr/>
          <p:nvPr/>
        </p:nvSpPr>
        <p:spPr>
          <a:xfrm>
            <a:off x="-13856" y="6577152"/>
            <a:ext cx="4969800" cy="300600"/>
          </a:xfrm>
          <a:prstGeom prst="rect">
            <a:avLst/>
          </a:prstGeom>
          <a:solidFill>
            <a:srgbClr val="B6862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8" name="Google Shape;258;g3acf25fca65_3_44"/>
          <p:cNvSpPr txBox="1"/>
          <p:nvPr/>
        </p:nvSpPr>
        <p:spPr>
          <a:xfrm>
            <a:off x="554854" y="2282685"/>
            <a:ext cx="10501800" cy="2106000"/>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1000"/>
              </a:spcBef>
              <a:spcAft>
                <a:spcPts val="0"/>
              </a:spcAft>
              <a:buClr>
                <a:srgbClr val="FACC00"/>
              </a:buClr>
              <a:buSzPts val="2000"/>
              <a:buFont typeface="Arial"/>
              <a:buChar char="•"/>
            </a:pPr>
            <a:r>
              <a:rPr lang="en-US" sz="2000">
                <a:solidFill>
                  <a:srgbClr val="FACC00"/>
                </a:solidFill>
              </a:rPr>
              <a:t>Leverage information extracted from application documents (OCR)</a:t>
            </a:r>
            <a:endParaRPr sz="2000">
              <a:solidFill>
                <a:srgbClr val="FACC00"/>
              </a:solidFill>
            </a:endParaRPr>
          </a:p>
          <a:p>
            <a:pPr marL="342900" marR="0" lvl="0" indent="-342900" algn="l" rtl="0">
              <a:lnSpc>
                <a:spcPct val="90000"/>
              </a:lnSpc>
              <a:spcBef>
                <a:spcPts val="1000"/>
              </a:spcBef>
              <a:spcAft>
                <a:spcPts val="0"/>
              </a:spcAft>
              <a:buClr>
                <a:srgbClr val="FACC00"/>
              </a:buClr>
              <a:buSzPts val="2000"/>
              <a:buChar char="•"/>
            </a:pPr>
            <a:r>
              <a:rPr lang="en-US" sz="2000">
                <a:solidFill>
                  <a:srgbClr val="FACC00"/>
                </a:solidFill>
              </a:rPr>
              <a:t>Loan Default Model offering probability of default</a:t>
            </a:r>
            <a:endParaRPr sz="2000">
              <a:solidFill>
                <a:srgbClr val="FACC00"/>
              </a:solidFill>
            </a:endParaRPr>
          </a:p>
          <a:p>
            <a:pPr marL="342900" marR="0" lvl="0" indent="-342900" algn="l" rtl="0">
              <a:lnSpc>
                <a:spcPct val="90000"/>
              </a:lnSpc>
              <a:spcBef>
                <a:spcPts val="1000"/>
              </a:spcBef>
              <a:spcAft>
                <a:spcPts val="0"/>
              </a:spcAft>
              <a:buClr>
                <a:srgbClr val="FACC00"/>
              </a:buClr>
              <a:buSzPts val="2000"/>
              <a:buChar char="•"/>
            </a:pPr>
            <a:r>
              <a:rPr lang="en-US" sz="2000">
                <a:solidFill>
                  <a:srgbClr val="FACC00"/>
                </a:solidFill>
              </a:rPr>
              <a:t>Provide Value at Risk (VaR) give loan amount and probability of default</a:t>
            </a:r>
            <a:endParaRPr sz="2000">
              <a:solidFill>
                <a:srgbClr val="FACC00"/>
              </a:solidFill>
            </a:endParaRPr>
          </a:p>
        </p:txBody>
      </p:sp>
      <p:sp>
        <p:nvSpPr>
          <p:cNvPr id="259" name="Google Shape;259;g3acf25fca65_3_44"/>
          <p:cNvSpPr txBox="1"/>
          <p:nvPr/>
        </p:nvSpPr>
        <p:spPr>
          <a:xfrm>
            <a:off x="346765" y="988928"/>
            <a:ext cx="8214900" cy="1023300"/>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B7D5"/>
              </a:buClr>
              <a:buSzPts val="6000"/>
              <a:buFont typeface="Play"/>
              <a:buNone/>
            </a:pPr>
            <a:r>
              <a:rPr lang="en-US" sz="6000">
                <a:solidFill>
                  <a:srgbClr val="2FB7D5"/>
                </a:solidFill>
                <a:latin typeface="Play"/>
                <a:ea typeface="Play"/>
                <a:cs typeface="Play"/>
                <a:sym typeface="Play"/>
              </a:rPr>
              <a:t>Quantifying Risk(ML)</a:t>
            </a:r>
            <a:endParaRPr/>
          </a:p>
        </p:txBody>
      </p:sp>
      <p:pic>
        <p:nvPicPr>
          <p:cNvPr id="260" name="Google Shape;260;g3acf25fca65_3_44"/>
          <p:cNvPicPr preferRelativeResize="0"/>
          <p:nvPr/>
        </p:nvPicPr>
        <p:blipFill>
          <a:blip r:embed="rId4">
            <a:alphaModFix/>
          </a:blip>
          <a:stretch>
            <a:fillRect/>
          </a:stretch>
        </p:blipFill>
        <p:spPr>
          <a:xfrm>
            <a:off x="9390150" y="482757"/>
            <a:ext cx="1977075" cy="1121093"/>
          </a:xfrm>
          <a:prstGeom prst="rect">
            <a:avLst/>
          </a:prstGeom>
          <a:solidFill>
            <a:schemeClr val="lt2"/>
          </a:solid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802</Words>
  <Application>Microsoft Macintosh PowerPoint</Application>
  <PresentationFormat>Widescreen</PresentationFormat>
  <Paragraphs>123</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Play</vt:lpstr>
      <vt:lpstr>Office Theme</vt:lpstr>
      <vt:lpstr> </vt:lpstr>
      <vt:lpstr> </vt:lpstr>
      <vt:lpstr>PowerPoint Presentation</vt:lpstr>
      <vt:lpstr> </vt:lpstr>
      <vt:lpstr> </vt:lpstr>
      <vt:lpstr> </vt:lpstr>
      <vt:lpstr> </vt:lpstr>
      <vt:lpstr> </vt:lpstr>
      <vt:lpstr> </vt:lpstr>
      <vt:lpstr> </vt:lpstr>
      <vt:lpstr> </vt:lpstr>
      <vt:lpstr> </vt:lpstr>
      <vt:lpstr> </vt:lpstr>
      <vt:lpstr>PowerPoint Presentation</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Ernesto Blanco</dc:creator>
  <cp:lastModifiedBy>Luis Jimenez Guerra</cp:lastModifiedBy>
  <cp:revision>1</cp:revision>
  <dcterms:created xsi:type="dcterms:W3CDTF">2025-12-02T14:23:18Z</dcterms:created>
  <dcterms:modified xsi:type="dcterms:W3CDTF">2025-12-15T00:49:52Z</dcterms:modified>
</cp:coreProperties>
</file>