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9"/>
  </p:notesMasterIdLst>
  <p:sldIdLst>
    <p:sldId id="256" r:id="rId5"/>
    <p:sldId id="260" r:id="rId6"/>
    <p:sldId id="277" r:id="rId7"/>
    <p:sldId id="27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uardo 1" initials="E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90901A-D4E6-4C7D-B70F-CBD39455079A}" v="2" dt="2023-01-19T14:52:06.783"/>
  </p1510:revLst>
</p1510:revInfo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52"/>
    <p:restoredTop sz="94664"/>
  </p:normalViewPr>
  <p:slideViewPr>
    <p:cSldViewPr snapToGrid="0">
      <p:cViewPr varScale="1">
        <p:scale>
          <a:sx n="149" d="100"/>
          <a:sy n="149" d="100"/>
        </p:scale>
        <p:origin x="19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BE8FB8-435D-2347-BE0C-8C8605F7E0B6}" type="datetimeFigureOut">
              <a:rPr lang="en-US" smtClean="0"/>
              <a:t>12/14/25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B7D53D-4AF1-3446-B142-98B7F29EE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705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26C96-2D46-9C4B-AE46-859B792ABC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59280" y="1041400"/>
            <a:ext cx="9072880" cy="2387600"/>
          </a:xfrm>
        </p:spPr>
        <p:txBody>
          <a:bodyPr anchor="b"/>
          <a:lstStyle>
            <a:lvl1pPr algn="l">
              <a:defRPr sz="6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E1DDBC-27B7-EE49-AF57-DEA041F418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59280" y="3521075"/>
            <a:ext cx="9072880" cy="1655762"/>
          </a:xfrm>
        </p:spPr>
        <p:txBody>
          <a:bodyPr/>
          <a:lstStyle>
            <a:lvl1pPr marL="0" indent="0" algn="l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68913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6B74D571-5D0A-1C4A-8AEF-1EC65E11EB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56BB26-8D17-FF41-8233-095B59A9C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18652" y="1681163"/>
            <a:ext cx="4582160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71640" y="1681163"/>
            <a:ext cx="458374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F88939-A5E5-534A-8777-76D8C439A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FC646-D706-F744-8D74-285615B3AD1C}" type="datetimeFigureOut">
              <a:rPr lang="en-US" smtClean="0"/>
              <a:t>12/14/25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4D3F7B-B0B5-EE48-ADBA-3DA485EF3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8E4565-FC2C-B444-8F57-8F7547ABAC2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920240" y="2671762"/>
            <a:ext cx="4582160" cy="298735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9C816B-C660-9C4B-8BB9-ED115ACA4448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accent1"/>
                </a:solidFill>
              </a:rPr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1E401C8-8FFC-A04D-A35D-59169EAE3D3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771640" y="2671762"/>
            <a:ext cx="4582160" cy="298735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4085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sitting, water, man, black&#10;&#10;Description automatically generated">
            <a:extLst>
              <a:ext uri="{FF2B5EF4-FFF2-40B4-BE49-F238E27FC236}">
                <a16:creationId xmlns:a16="http://schemas.microsoft.com/office/drawing/2014/main" id="{5C761069-666A-9F4F-AAE5-C820E56AA2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365125"/>
            <a:ext cx="9433560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433560" cy="39554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pPr/>
              <a:t>12/14/25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710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itting, water, man, black&#10;&#10;Description automatically generated">
            <a:extLst>
              <a:ext uri="{FF2B5EF4-FFF2-40B4-BE49-F238E27FC236}">
                <a16:creationId xmlns:a16="http://schemas.microsoft.com/office/drawing/2014/main" id="{D65D4768-7035-6E47-8FDF-2C1C622E73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4CAFE-77C6-2B47-A011-297FF70AFF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20240" y="1825625"/>
            <a:ext cx="4582160" cy="383349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E78DEC-E24D-5E4F-929A-926B6CED49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pPr/>
              <a:t>12/14/25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8C3D4-F607-1F4C-89FB-51FC6CDE4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6EE7176-8C0B-1F43-9A31-283CA5592829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accent1"/>
                </a:solidFill>
              </a:rPr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4EF6F23-0457-734A-8122-E94EE569E45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771640" y="1825625"/>
            <a:ext cx="4582160" cy="383349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96621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itting, water, man, black&#10;&#10;Description automatically generated">
            <a:extLst>
              <a:ext uri="{FF2B5EF4-FFF2-40B4-BE49-F238E27FC236}">
                <a16:creationId xmlns:a16="http://schemas.microsoft.com/office/drawing/2014/main" id="{93491192-B8BA-BE43-9DB4-C892BF178B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56BB26-8D17-FF41-8233-095B59A9C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18652" y="1681163"/>
            <a:ext cx="4582160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71640" y="1681163"/>
            <a:ext cx="458374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F88939-A5E5-534A-8777-76D8C439A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pPr/>
              <a:t>12/14/25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4D3F7B-B0B5-EE48-ADBA-3DA485EF3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8E4565-FC2C-B444-8F57-8F7547ABAC2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920240" y="2671762"/>
            <a:ext cx="4582160" cy="298735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9C816B-C660-9C4B-8BB9-ED115ACA4448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accent1"/>
                </a:solidFill>
              </a:rPr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1E401C8-8FFC-A04D-A35D-59169EAE3D3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771640" y="2671762"/>
            <a:ext cx="4582160" cy="298735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71793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991" y="365124"/>
            <a:ext cx="9433560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991" y="1825624"/>
            <a:ext cx="9433560" cy="39554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991" y="6356349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12/14/25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60815" y="6356349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F605C5-BD40-734A-AB47-1AB540BD6027}"/>
              </a:ext>
            </a:extLst>
          </p:cNvPr>
          <p:cNvSpPr/>
          <p:nvPr userDrawn="1"/>
        </p:nvSpPr>
        <p:spPr>
          <a:xfrm>
            <a:off x="10392032" y="0"/>
            <a:ext cx="1507525" cy="10379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Text&#10;&#10;Description automatically generated">
            <a:extLst>
              <a:ext uri="{FF2B5EF4-FFF2-40B4-BE49-F238E27FC236}">
                <a16:creationId xmlns:a16="http://schemas.microsoft.com/office/drawing/2014/main" id="{47083391-1808-D443-ABF7-DAF37B5260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6188"/>
          <a:stretch/>
        </p:blipFill>
        <p:spPr>
          <a:xfrm>
            <a:off x="10392032" y="253171"/>
            <a:ext cx="1507525" cy="60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2625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8CB83A58-32AA-6D43-AF43-70D9862A3FC1}"/>
              </a:ext>
            </a:extLst>
          </p:cNvPr>
          <p:cNvGrpSpPr/>
          <p:nvPr userDrawn="1"/>
        </p:nvGrpSpPr>
        <p:grpSpPr>
          <a:xfrm>
            <a:off x="0" y="0"/>
            <a:ext cx="4315900" cy="6858000"/>
            <a:chOff x="-1" y="0"/>
            <a:chExt cx="4315900" cy="6858000"/>
          </a:xfrm>
        </p:grpSpPr>
        <p:pic>
          <p:nvPicPr>
            <p:cNvPr id="17" name="Picture 16" descr="A close up of a logo&#10;&#10;Description automatically generated">
              <a:extLst>
                <a:ext uri="{FF2B5EF4-FFF2-40B4-BE49-F238E27FC236}">
                  <a16:creationId xmlns:a16="http://schemas.microsoft.com/office/drawing/2014/main" id="{D6E02BDA-92F0-4F43-82C6-9571E6B4515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87308" b="16582"/>
            <a:stretch/>
          </p:blipFill>
          <p:spPr>
            <a:xfrm>
              <a:off x="2768453" y="0"/>
              <a:ext cx="1547446" cy="6858000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D19BB77-1F1D-F144-8A0F-B3A34033D6D3}"/>
                </a:ext>
              </a:extLst>
            </p:cNvPr>
            <p:cNvSpPr/>
            <p:nvPr userDrawn="1"/>
          </p:nvSpPr>
          <p:spPr>
            <a:xfrm>
              <a:off x="-1" y="0"/>
              <a:ext cx="4260814" cy="6858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60815" y="6356349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61DBE08-73EE-E248-9A94-3E3F3A4D9B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15900" y="0"/>
            <a:ext cx="7876099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723" y="365124"/>
            <a:ext cx="3925956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10EFE22-2DB5-264B-A504-D61E5816F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723" y="1835564"/>
            <a:ext cx="3925956" cy="39554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9" name="Picture 18" descr="Text&#10;&#10;Description automatically generated">
            <a:extLst>
              <a:ext uri="{FF2B5EF4-FFF2-40B4-BE49-F238E27FC236}">
                <a16:creationId xmlns:a16="http://schemas.microsoft.com/office/drawing/2014/main" id="{2D5B1C5A-E9E3-6647-9073-279D660A5B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46188"/>
          <a:stretch/>
        </p:blipFill>
        <p:spPr>
          <a:xfrm>
            <a:off x="0" y="6115707"/>
            <a:ext cx="1507525" cy="60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424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DCE9CF7A-515E-0D48-BE36-C23E531341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599" y="6115707"/>
            <a:ext cx="1173599" cy="543525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60815" y="6356349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61DBE08-73EE-E248-9A94-3E3F3A4D9B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15900" y="0"/>
            <a:ext cx="7876099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723" y="365124"/>
            <a:ext cx="3925956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10EFE22-2DB5-264B-A504-D61E5816F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723" y="1835564"/>
            <a:ext cx="3925956" cy="39554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49269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46341E84-75CD-CD43-9654-3AA6270883F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75615" y="365123"/>
            <a:ext cx="3684172" cy="285872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991" y="6356349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12/14/25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60815" y="6356349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61DBE08-73EE-E248-9A94-3E3F3A4D9B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6129" y="365124"/>
            <a:ext cx="3684172" cy="5854699"/>
          </a:xfrm>
        </p:spPr>
        <p:txBody>
          <a:bodyPr/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9E4BE10-1281-DB42-9B65-DDC940EAC297}"/>
              </a:ext>
            </a:extLst>
          </p:cNvPr>
          <p:cNvGrpSpPr/>
          <p:nvPr userDrawn="1"/>
        </p:nvGrpSpPr>
        <p:grpSpPr>
          <a:xfrm>
            <a:off x="-1" y="0"/>
            <a:ext cx="4315900" cy="6858000"/>
            <a:chOff x="-1" y="0"/>
            <a:chExt cx="4315900" cy="6858000"/>
          </a:xfrm>
        </p:grpSpPr>
        <p:pic>
          <p:nvPicPr>
            <p:cNvPr id="17" name="Picture 16" descr="A close up of a logo&#10;&#10;Description automatically generated">
              <a:extLst>
                <a:ext uri="{FF2B5EF4-FFF2-40B4-BE49-F238E27FC236}">
                  <a16:creationId xmlns:a16="http://schemas.microsoft.com/office/drawing/2014/main" id="{331C5BDA-B522-0C42-A260-D5BAC16F222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87308" b="16582"/>
            <a:stretch/>
          </p:blipFill>
          <p:spPr>
            <a:xfrm>
              <a:off x="2768453" y="0"/>
              <a:ext cx="1547446" cy="6858000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41F0323-CFF1-F345-B1E7-23C2AEA17CF1}"/>
                </a:ext>
              </a:extLst>
            </p:cNvPr>
            <p:cNvSpPr/>
            <p:nvPr userDrawn="1"/>
          </p:nvSpPr>
          <p:spPr>
            <a:xfrm>
              <a:off x="-1" y="0"/>
              <a:ext cx="4260814" cy="6858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723" y="365124"/>
            <a:ext cx="3925956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10EFE22-2DB5-264B-A504-D61E5816F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723" y="1835565"/>
            <a:ext cx="3925956" cy="40259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Picture Placeholder 10">
            <a:extLst>
              <a:ext uri="{FF2B5EF4-FFF2-40B4-BE49-F238E27FC236}">
                <a16:creationId xmlns:a16="http://schemas.microsoft.com/office/drawing/2014/main" id="{F1B06B6D-CF17-C64C-9625-FDC0FD465AB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375615" y="3348649"/>
            <a:ext cx="3684172" cy="2858723"/>
          </a:xfrm>
        </p:spPr>
        <p:txBody>
          <a:bodyPr/>
          <a:lstStyle/>
          <a:p>
            <a:endParaRPr lang="en-US"/>
          </a:p>
        </p:txBody>
      </p:sp>
      <p:pic>
        <p:nvPicPr>
          <p:cNvPr id="19" name="Picture 18" descr="Text&#10;&#10;Description automatically generated">
            <a:extLst>
              <a:ext uri="{FF2B5EF4-FFF2-40B4-BE49-F238E27FC236}">
                <a16:creationId xmlns:a16="http://schemas.microsoft.com/office/drawing/2014/main" id="{B6058F95-76D6-794B-BB76-B499C8DF42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46188"/>
          <a:stretch/>
        </p:blipFill>
        <p:spPr>
          <a:xfrm>
            <a:off x="0" y="6115707"/>
            <a:ext cx="1507525" cy="60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0319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61DBE08-73EE-E248-9A94-3E3F3A4D9B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2" y="0"/>
            <a:ext cx="12192001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991" y="6356349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12/14/25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60815" y="6356349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882D828-8B60-B64D-8195-E5AD6028C4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8438" y="4229389"/>
            <a:ext cx="7751670" cy="904790"/>
          </a:xfrm>
        </p:spPr>
        <p:txBody>
          <a:bodyPr anchor="b"/>
          <a:lstStyle>
            <a:lvl1pPr algn="l">
              <a:defRPr sz="44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7BEBCA61-7A9D-944B-BBF6-A7D21A2196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8438" y="5291490"/>
            <a:ext cx="7751670" cy="627396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95453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bird&#10;&#10;Description automatically generated">
            <a:extLst>
              <a:ext uri="{FF2B5EF4-FFF2-40B4-BE49-F238E27FC236}">
                <a16:creationId xmlns:a16="http://schemas.microsoft.com/office/drawing/2014/main" id="{C044CC65-39BB-9241-8761-4877F830C2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365125"/>
            <a:ext cx="9433560" cy="1325563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433560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12/14/25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190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ird&#10;&#10;Description automatically generated">
            <a:extLst>
              <a:ext uri="{FF2B5EF4-FFF2-40B4-BE49-F238E27FC236}">
                <a16:creationId xmlns:a16="http://schemas.microsoft.com/office/drawing/2014/main" id="{3DD46B9C-C849-2547-9330-BEEFD7C818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4CAFE-77C6-2B47-A011-297FF70AFF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20240" y="1825625"/>
            <a:ext cx="4582160" cy="383349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E78DEC-E24D-5E4F-929A-926B6CED49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12/14/25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8C3D4-F607-1F4C-89FB-51FC6CDE4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6EE7176-8C0B-1F43-9A31-283CA5592829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4EF6F23-0457-734A-8122-E94EE569E45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771640" y="1825625"/>
            <a:ext cx="4582160" cy="383349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50746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ird&#10;&#10;Description automatically generated">
            <a:extLst>
              <a:ext uri="{FF2B5EF4-FFF2-40B4-BE49-F238E27FC236}">
                <a16:creationId xmlns:a16="http://schemas.microsoft.com/office/drawing/2014/main" id="{9E88F586-00C7-2745-B91C-6D19355905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56BB26-8D17-FF41-8233-095B59A9C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18652" y="1681163"/>
            <a:ext cx="458216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71640" y="1681163"/>
            <a:ext cx="458374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F88939-A5E5-534A-8777-76D8C439A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FC646-D706-F744-8D74-285615B3AD1C}" type="datetimeFigureOut">
              <a:rPr lang="en-US" smtClean="0"/>
              <a:t>12/14/25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4D3F7B-B0B5-EE48-ADBA-3DA485EF3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8E4565-FC2C-B444-8F57-8F7547ABAC2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920240" y="2671762"/>
            <a:ext cx="4582160" cy="29873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9C816B-C660-9C4B-8BB9-ED115ACA4448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1E401C8-8FFC-A04D-A35D-59169EAE3D3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771640" y="2671762"/>
            <a:ext cx="4582160" cy="29873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8328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yellow, food, table&#10;&#10;Description automatically generated">
            <a:extLst>
              <a:ext uri="{FF2B5EF4-FFF2-40B4-BE49-F238E27FC236}">
                <a16:creationId xmlns:a16="http://schemas.microsoft.com/office/drawing/2014/main" id="{FAF6D7D9-EAC0-F141-95A0-936F67BC7F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365125"/>
            <a:ext cx="943356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433560" cy="39554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pPr/>
              <a:t>12/14/25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36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yellow, food, table&#10;&#10;Description automatically generated">
            <a:extLst>
              <a:ext uri="{FF2B5EF4-FFF2-40B4-BE49-F238E27FC236}">
                <a16:creationId xmlns:a16="http://schemas.microsoft.com/office/drawing/2014/main" id="{C7169667-9940-4141-961C-FEF890E1A3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4CAFE-77C6-2B47-A011-297FF70AFF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20240" y="1825625"/>
            <a:ext cx="4582160" cy="38334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E78DEC-E24D-5E4F-929A-926B6CED49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3117" y="6356349"/>
            <a:ext cx="2611120" cy="365125"/>
          </a:xfr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pPr/>
              <a:t>12/14/25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8C3D4-F607-1F4C-89FB-51FC6CDE4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56817" y="6356349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6EE7176-8C0B-1F43-9A31-283CA5592829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4EF6F23-0457-734A-8122-E94EE569E45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771640" y="1825625"/>
            <a:ext cx="4582160" cy="38334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5297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yellow, food, table&#10;&#10;Description automatically generated">
            <a:extLst>
              <a:ext uri="{FF2B5EF4-FFF2-40B4-BE49-F238E27FC236}">
                <a16:creationId xmlns:a16="http://schemas.microsoft.com/office/drawing/2014/main" id="{53716C7D-BA51-CA40-9587-2BD03F49D8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56BB26-8D17-FF41-8233-095B59A9C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18652" y="1681163"/>
            <a:ext cx="458216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71640" y="1681163"/>
            <a:ext cx="458374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F88939-A5E5-534A-8777-76D8C439A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pPr/>
              <a:t>12/14/25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4D3F7B-B0B5-EE48-ADBA-3DA485EF3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8E4565-FC2C-B444-8F57-8F7547ABAC2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920240" y="2671762"/>
            <a:ext cx="4582160" cy="29873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9C816B-C660-9C4B-8BB9-ED115ACA4448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1E401C8-8FFC-A04D-A35D-59169EAE3D3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771640" y="2671762"/>
            <a:ext cx="4582160" cy="29873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7942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49C9D60-39E6-8244-84DF-498C5CE1EB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365125"/>
            <a:ext cx="9433560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433560" cy="39554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12/14/25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924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5CD972FF-A8A9-AF46-9264-2AAA41AFA1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4CAFE-77C6-2B47-A011-297FF70AFF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20240" y="1825625"/>
            <a:ext cx="4582160" cy="383349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E78DEC-E24D-5E4F-929A-926B6CED49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12/14/25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8C3D4-F607-1F4C-89FB-51FC6CDE4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6EE7176-8C0B-1F43-9A31-283CA5592829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accent1"/>
                </a:solidFill>
              </a:rPr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4EF6F23-0457-734A-8122-E94EE569E45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771640" y="1825625"/>
            <a:ext cx="4582160" cy="383349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38488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bird&#10;&#10;Description automatically generated">
            <a:extLst>
              <a:ext uri="{FF2B5EF4-FFF2-40B4-BE49-F238E27FC236}">
                <a16:creationId xmlns:a16="http://schemas.microsoft.com/office/drawing/2014/main" id="{8020C92E-C985-D34F-9868-C8F180676184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D973CB-EE63-BD43-B7FE-EDAD0D6A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14FBC-539F-4F48-BDAA-9479CFFC1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7E73E-CAC3-5141-B961-FA29463391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t>12/14/25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9E9F37-99D7-6345-A7DB-AAE499C25A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FB9828-C94F-9347-8523-91B4636C6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88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7" r:id="rId14"/>
    <p:sldLayoutId id="2147483668" r:id="rId15"/>
    <p:sldLayoutId id="2147483671" r:id="rId16"/>
    <p:sldLayoutId id="2147483669" r:id="rId17"/>
    <p:sldLayoutId id="2147483670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803C8-CF51-AE4E-8945-7CA22578B9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/>
              <a:t>Project Shortcomings and Future Improvements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A2FD73-4108-A149-AFB5-8087DB842A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59280" y="3521075"/>
            <a:ext cx="9072880" cy="2858704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US" b="1" dirty="0"/>
              <a:t>Florida International University</a:t>
            </a:r>
          </a:p>
          <a:p>
            <a:pPr algn="ctr"/>
            <a:r>
              <a:rPr lang="en-US" b="1" dirty="0"/>
              <a:t>CIS4951 Capstone II - Fall 2025</a:t>
            </a:r>
          </a:p>
          <a:p>
            <a:pPr algn="ctr"/>
            <a:r>
              <a:rPr lang="en-US" b="1" dirty="0"/>
              <a:t>Loan Validation Tool</a:t>
            </a:r>
          </a:p>
          <a:p>
            <a:pPr algn="ctr"/>
            <a:r>
              <a:rPr lang="en-US" sz="1900" dirty="0"/>
              <a:t>Luis D Jimenez</a:t>
            </a:r>
          </a:p>
          <a:p>
            <a:pPr algn="ctr"/>
            <a:r>
              <a:rPr lang="en-US" sz="1900" dirty="0"/>
              <a:t>Ernesto Blanco </a:t>
            </a:r>
          </a:p>
          <a:p>
            <a:pPr algn="ctr"/>
            <a:r>
              <a:rPr lang="en-US" sz="1900" dirty="0"/>
              <a:t>Christoph McPhee</a:t>
            </a:r>
          </a:p>
          <a:p>
            <a:pPr algn="ctr"/>
            <a:r>
              <a:rPr lang="en-US" sz="1900" dirty="0"/>
              <a:t>Carlos Hernandez</a:t>
            </a:r>
          </a:p>
          <a:p>
            <a:pPr algn="ctr"/>
            <a:r>
              <a:rPr lang="en-US" sz="1900" dirty="0"/>
              <a:t>Miguel Restrepo</a:t>
            </a:r>
          </a:p>
        </p:txBody>
      </p:sp>
    </p:spTree>
    <p:extLst>
      <p:ext uri="{BB962C8B-B14F-4D97-AF65-F5344CB8AC3E}">
        <p14:creationId xmlns:p14="http://schemas.microsoft.com/office/powerpoint/2010/main" val="509943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F7FE1D-0E67-244F-9AFD-5239EE035350}"/>
              </a:ext>
            </a:extLst>
          </p:cNvPr>
          <p:cNvSpPr/>
          <p:nvPr/>
        </p:nvSpPr>
        <p:spPr>
          <a:xfrm>
            <a:off x="1542197" y="687794"/>
            <a:ext cx="4283250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FD7435-BC45-8D45-8FB0-BD0555511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Shortcomings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2B2C9A3-8DD2-7D42-B81F-041A3D0BAF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440113"/>
            <a:ext cx="9433560" cy="488733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/>
              <a:t>Document Fraud Detection via PDF Structure</a:t>
            </a:r>
          </a:p>
          <a:p>
            <a:pPr lvl="1">
              <a:lnSpc>
                <a:spcPct val="150000"/>
              </a:lnSpc>
            </a:pPr>
            <a:r>
              <a:rPr lang="en-US" sz="1400" dirty="0"/>
              <a:t>Current fraud detection relies primarily on textual OCR output, and validation of extracted fields across documents for any given applicant, not full PDF structural analysis.</a:t>
            </a:r>
          </a:p>
          <a:p>
            <a:pPr lvl="1">
              <a:lnSpc>
                <a:spcPct val="150000"/>
              </a:lnSpc>
            </a:pPr>
            <a:r>
              <a:rPr lang="en-US" sz="1400" dirty="0"/>
              <a:t>Limited use of layout metadata (font consistency, object layering, compression artifacts).</a:t>
            </a:r>
          </a:p>
          <a:p>
            <a:pPr lvl="1">
              <a:lnSpc>
                <a:spcPct val="150000"/>
              </a:lnSpc>
            </a:pPr>
            <a:r>
              <a:rPr lang="en-US" sz="1400" dirty="0"/>
              <a:t>Advanced fraud patterns such as reconstructed PDFs, copy-paste tampering, and synthetic document regeneration are not fully detectable.</a:t>
            </a:r>
            <a:endParaRPr lang="en-US" sz="1400" b="1" dirty="0"/>
          </a:p>
          <a:p>
            <a:pPr>
              <a:lnSpc>
                <a:spcPct val="150000"/>
              </a:lnSpc>
            </a:pPr>
            <a:r>
              <a:rPr lang="en-US" sz="1400" b="1" dirty="0"/>
              <a:t>Synchronization of web app with ML database</a:t>
            </a:r>
          </a:p>
          <a:p>
            <a:pPr lvl="1">
              <a:lnSpc>
                <a:spcPct val="150000"/>
              </a:lnSpc>
            </a:pPr>
            <a:r>
              <a:rPr lang="en-US" sz="1400" dirty="0"/>
              <a:t>The web application currently runs locally using mock data; to enable full end-to-end testing, it must be connected to the ML database in Google Cloud Storage and integrated with the existing ML pipeline APIs to process new applicant documents.</a:t>
            </a:r>
            <a:br>
              <a:rPr lang="en-US" sz="1400" dirty="0"/>
            </a:br>
            <a:endParaRPr lang="en-US" sz="1400" dirty="0"/>
          </a:p>
          <a:p>
            <a:pPr>
              <a:lnSpc>
                <a:spcPct val="150000"/>
              </a:lnSpc>
            </a:pPr>
            <a:r>
              <a:rPr lang="en-US" sz="1400" b="1" dirty="0"/>
              <a:t>Impact:</a:t>
            </a:r>
          </a:p>
          <a:p>
            <a:pPr lvl="1">
              <a:lnSpc>
                <a:spcPct val="150000"/>
              </a:lnSpc>
            </a:pPr>
            <a:r>
              <a:rPr lang="en-US" sz="1400" dirty="0"/>
              <a:t>Some sophisticated document forgeries may pass validation if visual content appears legitimate but underlying structure is manipulated.</a:t>
            </a:r>
          </a:p>
          <a:p>
            <a:pPr>
              <a:lnSpc>
                <a:spcPct val="150000"/>
              </a:lnSpc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981774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9143B-9659-924B-5A82-119068A33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2C913AF-1EF3-D1A0-A621-693E080E2F4B}"/>
              </a:ext>
            </a:extLst>
          </p:cNvPr>
          <p:cNvSpPr/>
          <p:nvPr/>
        </p:nvSpPr>
        <p:spPr>
          <a:xfrm>
            <a:off x="1542196" y="687794"/>
            <a:ext cx="5279017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E6D823-A486-E731-AB6A-29A82F40B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Future Improvements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615C38C-2AB1-FC83-D48E-954A641881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605541"/>
            <a:ext cx="9433560" cy="4887334"/>
          </a:xfrm>
        </p:spPr>
        <p:txBody>
          <a:bodyPr>
            <a:noAutofit/>
          </a:bodyPr>
          <a:lstStyle/>
          <a:p>
            <a:r>
              <a:rPr lang="en-US" sz="1400" b="1" dirty="0"/>
              <a:t>Fully Automated ML Pipeline</a:t>
            </a:r>
            <a:endParaRPr lang="en-US" sz="1400" dirty="0"/>
          </a:p>
          <a:p>
            <a:pPr lvl="1"/>
            <a:r>
              <a:rPr lang="en-US" sz="1400" dirty="0"/>
              <a:t>End-to-end automation from:</a:t>
            </a:r>
          </a:p>
          <a:p>
            <a:pPr lvl="1"/>
            <a:r>
              <a:rPr lang="en-US" sz="1400" dirty="0"/>
              <a:t>Document ingestion → OCR → feature extraction → cross validation→ fraud detection→ default risks core.</a:t>
            </a:r>
          </a:p>
          <a:p>
            <a:pPr lvl="1"/>
            <a:r>
              <a:rPr lang="en-US" sz="1400" dirty="0"/>
              <a:t>Automated data versioning, model retraining, and performance monitoring.</a:t>
            </a:r>
          </a:p>
          <a:p>
            <a:pPr lvl="1"/>
            <a:r>
              <a:rPr lang="en-US" sz="1400" dirty="0"/>
              <a:t>CI/CD integration for ML models (</a:t>
            </a:r>
            <a:r>
              <a:rPr lang="en-US" sz="1400" dirty="0" err="1"/>
              <a:t>MLOps</a:t>
            </a:r>
            <a:r>
              <a:rPr lang="en-US" sz="1400" dirty="0"/>
              <a:t> best practices).</a:t>
            </a:r>
          </a:p>
          <a:p>
            <a:pPr marL="0" indent="0">
              <a:buNone/>
            </a:pPr>
            <a:br>
              <a:rPr lang="en-US" sz="1400" dirty="0"/>
            </a:br>
            <a:endParaRPr lang="en-US" sz="1400" dirty="0"/>
          </a:p>
          <a:p>
            <a:r>
              <a:rPr lang="en-US" sz="1400" b="1" dirty="0"/>
              <a:t>Full Web Application Deployment</a:t>
            </a:r>
            <a:endParaRPr lang="en-US" sz="1400" dirty="0"/>
          </a:p>
          <a:p>
            <a:pPr lvl="1"/>
            <a:r>
              <a:rPr lang="en-US" sz="1400" dirty="0"/>
              <a:t>Deploy the web application as a production-grade service:</a:t>
            </a:r>
          </a:p>
          <a:p>
            <a:pPr lvl="1"/>
            <a:r>
              <a:rPr lang="en-US" sz="1400" dirty="0"/>
              <a:t>Frontend fully connected to the ML inference API.</a:t>
            </a:r>
          </a:p>
          <a:p>
            <a:pPr lvl="1"/>
            <a:r>
              <a:rPr lang="en-US" sz="1400" dirty="0"/>
              <a:t>Backend integrated with a persistent ML database (features, predictions, audit logs).</a:t>
            </a:r>
          </a:p>
          <a:p>
            <a:pPr lvl="1"/>
            <a:r>
              <a:rPr lang="en-US" sz="1400" dirty="0"/>
              <a:t>Enable real-time scoring, historical traceability, and explainability access for users.</a:t>
            </a:r>
          </a:p>
          <a:p>
            <a:pPr lvl="1"/>
            <a:r>
              <a:rPr lang="en-US" sz="1400" dirty="0"/>
              <a:t>Improve scalability, reliability, and security for real-world usage.</a:t>
            </a:r>
            <a:br>
              <a:rPr lang="en-US" sz="1400" dirty="0"/>
            </a:br>
            <a:endParaRPr lang="en-US" sz="1400" dirty="0"/>
          </a:p>
          <a:p>
            <a:r>
              <a:rPr lang="en-US" sz="1400" b="1" dirty="0"/>
              <a:t>Outcome:</a:t>
            </a:r>
            <a:endParaRPr lang="en-US" sz="1400" dirty="0"/>
          </a:p>
          <a:p>
            <a:pPr lvl="1"/>
            <a:r>
              <a:rPr lang="en-US" sz="1400" dirty="0"/>
              <a:t>A robust, scalable, and production-ready system capable of continuous learning and enterprise deployment.</a:t>
            </a:r>
          </a:p>
        </p:txBody>
      </p:sp>
    </p:spTree>
    <p:extLst>
      <p:ext uri="{BB962C8B-B14F-4D97-AF65-F5344CB8AC3E}">
        <p14:creationId xmlns:p14="http://schemas.microsoft.com/office/powerpoint/2010/main" val="2800021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icture containing tree, outdoor, city, resort&#10;&#10;Description automatically generated">
            <a:extLst>
              <a:ext uri="{FF2B5EF4-FFF2-40B4-BE49-F238E27FC236}">
                <a16:creationId xmlns:a16="http://schemas.microsoft.com/office/drawing/2014/main" id="{DD86D749-4715-514E-9B08-7829327FECD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7839" b="7839"/>
          <a:stretch>
            <a:fillRect/>
          </a:stretch>
        </p:blipFill>
        <p:spPr>
          <a:xfrm>
            <a:off x="-1" y="0"/>
            <a:ext cx="12192001" cy="6858000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7BC579A-F834-284D-B17E-CC168C21FC02}"/>
              </a:ext>
            </a:extLst>
          </p:cNvPr>
          <p:cNvSpPr/>
          <p:nvPr/>
        </p:nvSpPr>
        <p:spPr>
          <a:xfrm>
            <a:off x="0" y="4677105"/>
            <a:ext cx="8135007" cy="1776248"/>
          </a:xfrm>
          <a:prstGeom prst="rect">
            <a:avLst/>
          </a:prstGeom>
          <a:solidFill>
            <a:schemeClr val="accent2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75F53D-4446-A940-9F29-E49FBE3CFC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668" y="4918842"/>
            <a:ext cx="7751670" cy="1292773"/>
          </a:xfrm>
        </p:spPr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8642991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BF305E6E409946AD1DA7014EE1833A" ma:contentTypeVersion="13" ma:contentTypeDescription="Create a new document." ma:contentTypeScope="" ma:versionID="3a48271d1e9109a7d4e1343fbe8b0944">
  <xsd:schema xmlns:xsd="http://www.w3.org/2001/XMLSchema" xmlns:xs="http://www.w3.org/2001/XMLSchema" xmlns:p="http://schemas.microsoft.com/office/2006/metadata/properties" xmlns:ns2="1f55ec82-a505-4936-99e5-d41b25147da0" xmlns:ns3="f1f308d3-4c92-402a-ab04-f7497706f561" xmlns:ns4="037f3154-205b-4b03-832b-30bfd3483c4e" targetNamespace="http://schemas.microsoft.com/office/2006/metadata/properties" ma:root="true" ma:fieldsID="e5c01db92141c572c53529b0522945a0" ns2:_="" ns3:_="" ns4:_="">
    <xsd:import namespace="1f55ec82-a505-4936-99e5-d41b25147da0"/>
    <xsd:import namespace="f1f308d3-4c92-402a-ab04-f7497706f561"/>
    <xsd:import namespace="037f3154-205b-4b03-832b-30bfd3483c4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55ec82-a505-4936-99e5-d41b25147da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391af29b-e898-46cd-ad54-75745d14b3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f308d3-4c92-402a-ab04-f7497706f56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7f3154-205b-4b03-832b-30bfd3483c4e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76497b92-814c-4c9d-aedf-954169f1025b}" ma:internalName="TaxCatchAll" ma:showField="CatchAllData" ma:web="037f3154-205b-4b03-832b-30bfd3483c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37f3154-205b-4b03-832b-30bfd3483c4e" xsi:nil="true"/>
    <lcf76f155ced4ddcb4097134ff3c332f xmlns="1f55ec82-a505-4936-99e5-d41b25147da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968316C-8F1C-47B3-B8EF-A7FF01D67EC4}">
  <ds:schemaRefs>
    <ds:schemaRef ds:uri="037f3154-205b-4b03-832b-30bfd3483c4e"/>
    <ds:schemaRef ds:uri="1f55ec82-a505-4936-99e5-d41b25147da0"/>
    <ds:schemaRef ds:uri="f1f308d3-4c92-402a-ab04-f7497706f56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7899C4F-194D-47FC-918D-4EED357B8EAD}">
  <ds:schemaRefs>
    <ds:schemaRef ds:uri="037f3154-205b-4b03-832b-30bfd3483c4e"/>
    <ds:schemaRef ds:uri="1f55ec82-a505-4936-99e5-d41b25147da0"/>
    <ds:schemaRef ds:uri="f1f308d3-4c92-402a-ab04-f7497706f56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302</Words>
  <Application>Microsoft Macintosh PowerPoint</Application>
  <PresentationFormat>Widescreen</PresentationFormat>
  <Paragraphs>34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Project Shortcomings and Future Improvements</vt:lpstr>
      <vt:lpstr>Shortcomings</vt:lpstr>
      <vt:lpstr>Future Improvements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Luis Jimenez Guerra</cp:lastModifiedBy>
  <cp:revision>3</cp:revision>
  <dcterms:created xsi:type="dcterms:W3CDTF">2019-06-25T19:12:02Z</dcterms:created>
  <dcterms:modified xsi:type="dcterms:W3CDTF">2025-12-14T22:56:02Z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0x010100CCBF305E6E409946AD1DA7014EE1833A</vt:lpwstr>
  </property>
  <property fmtid="{D5CDD505-2E9C-101B-9397-08002B2CF9AE}" pid="3" name="MediaServiceImageTags">
    <vt:lpwstr/>
  </property>
</Properties>
</file>