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4"/>
  </p:sldMasterIdLst>
  <p:notesMasterIdLst>
    <p:notesMasterId r:id="rId14"/>
  </p:notesMasterIdLst>
  <p:handoutMasterIdLst>
    <p:handoutMasterId r:id="rId15"/>
  </p:handoutMasterIdLst>
  <p:sldIdLst>
    <p:sldId id="410" r:id="rId5"/>
    <p:sldId id="383" r:id="rId6"/>
    <p:sldId id="391" r:id="rId7"/>
    <p:sldId id="408" r:id="rId8"/>
    <p:sldId id="404" r:id="rId9"/>
    <p:sldId id="411" r:id="rId10"/>
    <p:sldId id="412" r:id="rId11"/>
    <p:sldId id="413" r:id="rId12"/>
    <p:sldId id="39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A107856-5554-42FB-B03E-39F5DBC370B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27" autoAdjust="0"/>
  </p:normalViewPr>
  <p:slideViewPr>
    <p:cSldViewPr snapToGrid="0">
      <p:cViewPr varScale="1">
        <p:scale>
          <a:sx n="100" d="100"/>
          <a:sy n="100" d="100"/>
        </p:scale>
        <p:origin x="96" y="3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58" d="100"/>
          <a:sy n="58" d="100"/>
        </p:scale>
        <p:origin x="3240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F6756E-81DA-9FAC-70D8-556F658BDD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EDD12-BCD5-485B-BCBC-34BB01D7923C}" type="datetimeFigureOut">
              <a:rPr lang="en-US" smtClean="0"/>
              <a:t>7/26/2025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71D415-D05A-7067-CCD3-457153D96C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230DF-5933-439D-898F-38E9AC9BA6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97095E3-54D2-CFD2-4F49-7536FC8641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8" name="Header Placeholder 7">
            <a:extLst>
              <a:ext uri="{FF2B5EF4-FFF2-40B4-BE49-F238E27FC236}">
                <a16:creationId xmlns:a16="http://schemas.microsoft.com/office/drawing/2014/main" id="{521EE01A-C0B5-5ECF-96DD-768F86AA15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228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E7A52F-9D89-7442-A8E9-48D1527B5F6B}" type="datetimeFigureOut">
              <a:rPr lang="en-US" smtClean="0"/>
              <a:t>7/26/2025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C7E07-3C67-C64C-8DA0-0404F630397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528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453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416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276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183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596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23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327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F555767-B3D8-BD57-1D42-7F6E1E668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BC972B6D-098C-52F6-E990-52623B368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F0D3EE3-9A8C-531D-1EEE-1AFAB9F3B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A2BE192C-1768-890B-EC1B-5ED6E1F82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1409" y="4661717"/>
            <a:ext cx="7936230" cy="138076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70935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584005"/>
            <a:ext cx="2825115" cy="3999060"/>
          </a:xfrm>
        </p:spPr>
        <p:txBody>
          <a:bodyPr lIns="0" tIns="27432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457200" indent="0">
              <a:spcBef>
                <a:spcPts val="1800"/>
              </a:spcBef>
              <a:buNone/>
              <a:defRPr sz="2000"/>
            </a:lvl2pPr>
            <a:lvl3pPr marL="914400" indent="0">
              <a:spcBef>
                <a:spcPts val="1800"/>
              </a:spcBef>
              <a:buNone/>
              <a:defRPr sz="2000"/>
            </a:lvl3pPr>
            <a:lvl4pPr marL="1371600" indent="0">
              <a:spcBef>
                <a:spcPts val="1800"/>
              </a:spcBef>
              <a:buNone/>
              <a:defRPr sz="2000"/>
            </a:lvl4pPr>
            <a:lvl5pPr marL="1828800" indent="0">
              <a:spcBef>
                <a:spcPts val="1800"/>
              </a:spcBef>
              <a:buNone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70934" y="584005"/>
            <a:ext cx="7926705" cy="3999060"/>
          </a:xfrm>
        </p:spPr>
        <p:txBody>
          <a:bodyPr lIns="0">
            <a:normAutofit/>
          </a:bodyPr>
          <a:lstStyle>
            <a:lvl1pPr marL="0" indent="0">
              <a:spcBef>
                <a:spcPts val="1800"/>
              </a:spcBef>
              <a:buNone/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4329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98408"/>
            <a:ext cx="10972800" cy="157431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5523" y="2676525"/>
            <a:ext cx="5746750" cy="3597470"/>
          </a:xfrm>
        </p:spPr>
        <p:txBody>
          <a:bodyPr lIns="0">
            <a:normAutofit/>
          </a:bodyPr>
          <a:lstStyle>
            <a:lvl1pPr marL="0" indent="0">
              <a:spcBef>
                <a:spcPts val="1800"/>
              </a:spcBef>
              <a:buNone/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620000" y="2676525"/>
            <a:ext cx="3947160" cy="3597470"/>
          </a:xfrm>
        </p:spPr>
        <p:txBody>
          <a:bodyPr lIns="0">
            <a:normAutofit/>
          </a:bodyPr>
          <a:lstStyle>
            <a:lvl1pPr marL="342900" indent="-342900">
              <a:spcBef>
                <a:spcPts val="1800"/>
              </a:spcBef>
              <a:buFont typeface="Arial" panose="020B0604020202020204" pitchFamily="34" charset="0"/>
              <a:buChar char="•"/>
              <a:defRPr sz="2000"/>
            </a:lvl1pPr>
            <a:lvl2pPr>
              <a:spcBef>
                <a:spcPts val="18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9744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02400"/>
            <a:ext cx="10972800" cy="157032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1506B022-475A-6647-98FF-D5C319A0C7C4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594360" y="2628629"/>
            <a:ext cx="10972800" cy="363674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10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flipH="1" flipV="1">
            <a:off x="6092752" y="0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4360" y="454955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B149C6-5AAC-B8E5-5411-EA38821F6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927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06C6F65-35CD-D64B-992A-0C1C1E003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7" name="AutoShape 24">
              <a:extLst>
                <a:ext uri="{FF2B5EF4-FFF2-40B4-BE49-F238E27FC236}">
                  <a16:creationId xmlns:a16="http://schemas.microsoft.com/office/drawing/2014/main" id="{CFD467E2-FF13-7E4F-BEF9-EA1A17665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A85A327-3157-B442-993A-6900F712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A459CB4-74AF-0544-AB1E-7CC6D10F8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5A20BFD-9142-D64A-A78A-61B75FCA0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80736DF-C890-DB47-AEAA-D3D92505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39F93F26-ED5C-E74E-BFBD-E3054DC1B9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89572"/>
            <a:ext cx="6787747" cy="159350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 spc="50" baseline="0"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186153BD-9D2B-47EB-3553-1D3F6663B2A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4359" y="2281918"/>
            <a:ext cx="6787747" cy="3708517"/>
          </a:xfrm>
        </p:spPr>
        <p:txBody>
          <a:bodyPr lIns="0" tIns="228600" rIns="0" bIns="0">
            <a:normAutofit/>
          </a:bodyPr>
          <a:lstStyle>
            <a:lvl1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  <a:defRPr lang="en-US" sz="2400" b="1" i="0" kern="1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indent="-283464">
              <a:spcBef>
                <a:spcPts val="6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3" name="Slide Number Placeholder 42">
            <a:extLst>
              <a:ext uri="{FF2B5EF4-FFF2-40B4-BE49-F238E27FC236}">
                <a16:creationId xmlns:a16="http://schemas.microsoft.com/office/drawing/2014/main" id="{D80CCC8F-9CF1-9621-04EB-DFA68FEE42D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42" name="Date Placeholder 41">
            <a:extLst>
              <a:ext uri="{FF2B5EF4-FFF2-40B4-BE49-F238E27FC236}">
                <a16:creationId xmlns:a16="http://schemas.microsoft.com/office/drawing/2014/main" id="{29CE2856-DB8F-5603-C085-74C70560FAC8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79826C1-7A52-DA25-F422-EE62DED7D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0552" cy="0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08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79D0555-EBDC-B53A-212D-A5921795FE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80543"/>
          </a:xfrm>
          <a:custGeom>
            <a:avLst/>
            <a:gdLst>
              <a:gd name="connsiteX0" fmla="*/ 6309360 w 12192000"/>
              <a:gd name="connsiteY0" fmla="*/ 3951843 h 6880543"/>
              <a:gd name="connsiteX1" fmla="*/ 6309360 w 12192000"/>
              <a:gd name="connsiteY1" fmla="*/ 4052427 h 6880543"/>
              <a:gd name="connsiteX2" fmla="*/ 8442960 w 12192000"/>
              <a:gd name="connsiteY2" fmla="*/ 4052427 h 6880543"/>
              <a:gd name="connsiteX3" fmla="*/ 8442960 w 12192000"/>
              <a:gd name="connsiteY3" fmla="*/ 3951843 h 6880543"/>
              <a:gd name="connsiteX4" fmla="*/ 0 w 12192000"/>
              <a:gd name="connsiteY4" fmla="*/ 0 h 6880543"/>
              <a:gd name="connsiteX5" fmla="*/ 12192000 w 12192000"/>
              <a:gd name="connsiteY5" fmla="*/ 0 h 6880543"/>
              <a:gd name="connsiteX6" fmla="*/ 12192000 w 12192000"/>
              <a:gd name="connsiteY6" fmla="*/ 6880543 h 6880543"/>
              <a:gd name="connsiteX7" fmla="*/ 0 w 12192000"/>
              <a:gd name="connsiteY7" fmla="*/ 6880543 h 688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80543">
                <a:moveTo>
                  <a:pt x="6309360" y="3951843"/>
                </a:moveTo>
                <a:lnTo>
                  <a:pt x="6309360" y="4052427"/>
                </a:lnTo>
                <a:lnTo>
                  <a:pt x="8442960" y="4052427"/>
                </a:lnTo>
                <a:lnTo>
                  <a:pt x="8442960" y="395184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80543"/>
                </a:lnTo>
                <a:lnTo>
                  <a:pt x="0" y="6880543"/>
                </a:lnTo>
                <a:close/>
              </a:path>
            </a:pathLst>
          </a:custGeom>
        </p:spPr>
        <p:txBody>
          <a:bodyPr wrap="square" tIns="182880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D492973-78E3-D34E-835E-CF2D451701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59" y="444933"/>
            <a:ext cx="5477479" cy="329184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60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6BA398-1ED2-1FCA-63B9-8915A8C7A5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09360" y="3951843"/>
            <a:ext cx="2133600" cy="1005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169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104">
          <p15:clr>
            <a:srgbClr val="FBAE40"/>
          </p15:clr>
        </p15:guide>
        <p15:guide id="3" pos="4344" userDrawn="1">
          <p15:clr>
            <a:srgbClr val="FBAE40"/>
          </p15:clr>
        </p15:guide>
        <p15:guide id="4" pos="4560" userDrawn="1">
          <p15:clr>
            <a:srgbClr val="FBAE40"/>
          </p15:clr>
        </p15:guide>
        <p15:guide id="8" orient="horz" pos="184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99835" y="43052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9973BC6-F6E5-0B3B-C8AB-0AC4020D4E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1113"/>
            <a:ext cx="5791200" cy="6880226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99835" y="456860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9169ED6-4B82-6844-119F-AC15CDF2D3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914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57F1500-1A16-D1EF-4F0C-030852B29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2D07A0BE-3890-193E-9439-F294E61A7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C05217ED-C258-E6CE-BA7F-28A6EA41B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F3E11A1F-14DD-BA35-D7D7-4D4ADEAA3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F14541B0-973F-7E21-1019-D2FB83C8C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467E05B6-B7CB-1E4F-96BA-4B8CFE8B63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02875"/>
            <a:ext cx="10873740" cy="168020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6FE0DC0-B0D7-F4D6-8038-177AD7A8C21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57600" y="2282008"/>
            <a:ext cx="7810500" cy="3699328"/>
          </a:xfrm>
        </p:spPr>
        <p:txBody>
          <a:bodyPr lIns="0" tIns="228600" rIns="0" bIns="0">
            <a:normAutofit/>
          </a:bodyPr>
          <a:lstStyle>
            <a:lvl1pPr marL="283464" indent="-283464">
              <a:spcBef>
                <a:spcPts val="1800"/>
              </a:spcBef>
              <a:buFont typeface="Arial" panose="020B0604020202020204" pitchFamily="34" charset="0"/>
              <a:buChar char="•"/>
              <a:defRPr sz="2000"/>
            </a:lvl1pPr>
            <a:lvl2pPr indent="-283464">
              <a:spcBef>
                <a:spcPts val="18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D58739-4346-5104-B1AC-89ED035912A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272B8D-F380-9F1A-C8E6-BDD2352B1763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2964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304">
          <p15:clr>
            <a:srgbClr val="FBAE40"/>
          </p15:clr>
        </p15:guide>
        <p15:guide id="4" pos="5736">
          <p15:clr>
            <a:srgbClr val="FBAE40"/>
          </p15:clr>
        </p15:guide>
        <p15:guide id="5" pos="1944">
          <p15:clr>
            <a:srgbClr val="FBAE40"/>
          </p15:clr>
        </p15:guide>
        <p15:guide id="6" pos="4008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5352">
          <p15:clr>
            <a:srgbClr val="FBAE40"/>
          </p15:clr>
        </p15:guide>
        <p15:guide id="11" pos="364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9905" y="454955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02710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78129"/>
            <a:ext cx="9778365" cy="149459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14DA3C5-63E4-BAFB-1D68-47F71EEEE53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676525"/>
            <a:ext cx="4490827" cy="3597470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9436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D11386D-847E-8CF5-E56A-42E80A65A08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881898" y="2676525"/>
            <a:ext cx="4490827" cy="3597470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4864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056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2E558A9-6DD6-E21D-3A8F-6707E1DD1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12" name="AutoShape 24">
              <a:extLst>
                <a:ext uri="{FF2B5EF4-FFF2-40B4-BE49-F238E27FC236}">
                  <a16:creationId xmlns:a16="http://schemas.microsoft.com/office/drawing/2014/main" id="{3FC994E4-318C-1E66-B4E4-8F8FD08E0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17C00E6B-F625-6D6C-8364-9DD9F3C36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C6197B87-4F65-7981-9463-84830CD36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86AA517C-7217-D864-B7E7-40984A288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524013C6-491C-CAA2-5BD6-7C7359671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8885" y="3499667"/>
            <a:ext cx="4939666" cy="254281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47460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457201"/>
            <a:ext cx="5198269" cy="2305050"/>
          </a:xfrm>
        </p:spPr>
        <p:txBody>
          <a:bodyPr lIns="0" tIns="274320">
            <a:normAutofit/>
          </a:bodyPr>
          <a:lstStyle>
            <a:lvl1pPr marL="457200" indent="-457200">
              <a:spcBef>
                <a:spcPts val="1800"/>
              </a:spcBef>
              <a:buFont typeface="+mj-lt"/>
              <a:buAutoNum type="arabicPeriod"/>
              <a:defRPr sz="2000"/>
            </a:lvl1pPr>
            <a:lvl2pPr marL="914400" indent="-457200">
              <a:spcBef>
                <a:spcPts val="1800"/>
              </a:spcBef>
              <a:buFont typeface="+mj-lt"/>
              <a:buAutoNum type="alphaLcPeriod"/>
              <a:defRPr sz="2000"/>
            </a:lvl2pPr>
            <a:lvl3pPr marL="1371600" indent="-457200">
              <a:spcBef>
                <a:spcPts val="1800"/>
              </a:spcBef>
              <a:buFont typeface="+mj-lt"/>
              <a:buAutoNum type="arabicParenR"/>
              <a:defRPr sz="2000"/>
            </a:lvl3pPr>
            <a:lvl4pPr marL="1371600" indent="0">
              <a:spcBef>
                <a:spcPts val="1800"/>
              </a:spcBef>
              <a:buFont typeface="+mj-lt"/>
              <a:buNone/>
              <a:defRPr sz="2000"/>
            </a:lvl4pPr>
            <a:lvl5pPr marL="2286000" indent="-457200">
              <a:spcBef>
                <a:spcPts val="1800"/>
              </a:spcBef>
              <a:buFont typeface="+mj-lt"/>
              <a:buAutoNum type="arabicPeriod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endParaRPr lang="en-US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AC171DA-232D-44C1-6B93-40BACB298F4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810595"/>
            <a:ext cx="5198269" cy="3319513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4864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4606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310" y="278129"/>
            <a:ext cx="5063490" cy="235402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EF4505D-6803-3813-7738-04996342781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94360" y="3279579"/>
            <a:ext cx="5044440" cy="2994415"/>
          </a:xfrm>
        </p:spPr>
        <p:txBody>
          <a:bodyPr lIns="0" tIns="22860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indent="-283464">
              <a:spcBef>
                <a:spcPts val="18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997459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658637A-5D36-6127-19BC-C203E23FA4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118225" cy="68580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9319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ED84C6-50E6-6C43-8031-AFF6268E0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360" y="1825625"/>
            <a:ext cx="103822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D41FC0AE-253D-D242-9C88-017078F8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365125"/>
            <a:ext cx="10401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EF47083A-6D76-4B4D-87CA-E08E212F78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33648" y="6332220"/>
            <a:ext cx="131318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0" i="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>
              <a:latin typeface="+mn-lt"/>
            </a:endParaRP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C8ADA0DF-3751-9A48-8A21-59F01C782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4360" y="6332220"/>
            <a:ext cx="52324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1" i="0">
                <a:solidFill>
                  <a:schemeClr val="bg1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892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698" r:id="rId2"/>
    <p:sldLayoutId id="2147483710" r:id="rId3"/>
    <p:sldLayoutId id="2147483700" r:id="rId4"/>
    <p:sldLayoutId id="2147483701" r:id="rId5"/>
    <p:sldLayoutId id="2147483659" r:id="rId6"/>
    <p:sldLayoutId id="2147483709" r:id="rId7"/>
    <p:sldLayoutId id="2147483708" r:id="rId8"/>
    <p:sldLayoutId id="2147483707" r:id="rId9"/>
    <p:sldLayoutId id="2147483706" r:id="rId10"/>
    <p:sldLayoutId id="2147483705" r:id="rId11"/>
    <p:sldLayoutId id="2147483704" r:id="rId12"/>
    <p:sldLayoutId id="2147483703" r:id="rId1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b="1" i="0" kern="1200" spc="100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83464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40">
          <p15:clr>
            <a:srgbClr val="547EBF"/>
          </p15:clr>
        </p15:guide>
        <p15:guide id="4" orient="horz" pos="240">
          <p15:clr>
            <a:srgbClr val="547EBF"/>
          </p15:clr>
        </p15:guide>
        <p15:guide id="5" pos="7440">
          <p15:clr>
            <a:srgbClr val="547EBF"/>
          </p15:clr>
        </p15:guide>
        <p15:guide id="6" orient="horz" pos="4080">
          <p15:clr>
            <a:srgbClr val="547EBF"/>
          </p15:clr>
        </p15:guide>
        <p15:guide id="7" pos="600" userDrawn="1">
          <p15:clr>
            <a:srgbClr val="547EBF"/>
          </p15:clr>
        </p15:guide>
        <p15:guide id="8" pos="3720">
          <p15:clr>
            <a:srgbClr val="547EBF"/>
          </p15:clr>
        </p15:guide>
        <p15:guide id="9" pos="2112">
          <p15:clr>
            <a:srgbClr val="547EBF"/>
          </p15:clr>
        </p15:guide>
        <p15:guide id="10" pos="1848">
          <p15:clr>
            <a:srgbClr val="547EBF"/>
          </p15:clr>
        </p15:guide>
        <p15:guide id="11" pos="5568">
          <p15:clr>
            <a:srgbClr val="547EBF"/>
          </p15:clr>
        </p15:guide>
        <p15:guide id="12" pos="5832">
          <p15:clr>
            <a:srgbClr val="547EBF"/>
          </p15:clr>
        </p15:guide>
        <p15:guide id="13" pos="4968">
          <p15:clr>
            <a:srgbClr val="9FCC3B"/>
          </p15:clr>
        </p15:guide>
        <p15:guide id="14" pos="5208">
          <p15:clr>
            <a:srgbClr val="9FCC3B"/>
          </p15:clr>
        </p15:guide>
        <p15:guide id="15" pos="2712">
          <p15:clr>
            <a:srgbClr val="9FCC3B"/>
          </p15:clr>
        </p15:guide>
        <p15:guide id="16" pos="2472">
          <p15:clr>
            <a:srgbClr val="9FCC3B"/>
          </p15:clr>
        </p15:guide>
        <p15:guide id="17" pos="39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6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1D9D6-2977-ABCD-FDF8-51AFA5064E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8730" y="0"/>
            <a:ext cx="8574540" cy="2194988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Capstone II</a:t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Senior Design Project: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9FD07F-4DA1-0DCF-985E-A72ADD7F3187}"/>
              </a:ext>
            </a:extLst>
          </p:cNvPr>
          <p:cNvSpPr txBox="1">
            <a:spLocks/>
          </p:cNvSpPr>
          <p:nvPr/>
        </p:nvSpPr>
        <p:spPr>
          <a:xfrm>
            <a:off x="4515287" y="2555192"/>
            <a:ext cx="5486400" cy="122916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000" b="1" i="0" kern="1200" spc="1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800" b="0" dirty="0">
                <a:solidFill>
                  <a:schemeClr val="tx2">
                    <a:lumMod val="75000"/>
                  </a:schemeClr>
                </a:solidFill>
              </a:rPr>
              <a:t>Tutoring Lab Scheduling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C5388F-41A4-4B94-B228-A6E37880FF96}"/>
              </a:ext>
            </a:extLst>
          </p:cNvPr>
          <p:cNvSpPr txBox="1">
            <a:spLocks/>
          </p:cNvSpPr>
          <p:nvPr/>
        </p:nvSpPr>
        <p:spPr>
          <a:xfrm>
            <a:off x="5198950" y="2883421"/>
            <a:ext cx="5486400" cy="219498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000" b="1" i="0" kern="1200" spc="1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500" b="0" dirty="0">
                <a:solidFill>
                  <a:schemeClr val="tx2">
                    <a:lumMod val="75000"/>
                  </a:schemeClr>
                </a:solidFill>
              </a:rPr>
              <a:t>By: Alex Bethencourt, Melissa Tablada, Lian Perez, Daniel Linares, Janera Stringer</a:t>
            </a:r>
          </a:p>
        </p:txBody>
      </p:sp>
      <p:pic>
        <p:nvPicPr>
          <p:cNvPr id="8" name="Picture 7" descr="A cartoon of a panther&#10;&#10;AI-generated content may be incorrect.">
            <a:extLst>
              <a:ext uri="{FF2B5EF4-FFF2-40B4-BE49-F238E27FC236}">
                <a16:creationId xmlns:a16="http://schemas.microsoft.com/office/drawing/2014/main" id="{32B4E6B2-3C1B-E1C7-3B30-F5F7A64FF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180" y="120766"/>
            <a:ext cx="1757660" cy="22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304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0BF65-C84B-45C3-72CA-AFDA68851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89572"/>
            <a:ext cx="6787747" cy="1593507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The Problem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8EBC2C-6DD7-5003-38EB-40753046FE8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3725" y="2281238"/>
            <a:ext cx="6788150" cy="3709987"/>
          </a:xfrm>
        </p:spPr>
        <p:txBody>
          <a:bodyPr tIns="457200"/>
          <a:lstStyle/>
          <a:p>
            <a:r>
              <a:rPr lang="en-US" dirty="0"/>
              <a:t>Difficulty tracking appointments</a:t>
            </a:r>
          </a:p>
          <a:p>
            <a:r>
              <a:rPr lang="en-US" dirty="0"/>
              <a:t>Inefficient</a:t>
            </a:r>
          </a:p>
          <a:p>
            <a:r>
              <a:rPr lang="en-US" dirty="0"/>
              <a:t>Tedious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 descr="193,400+ Inefficient Stock Photos, Pictures &amp; Royalty-Free Images - iStock  | Inefficient process, Inefficient icon, Inefficient work">
            <a:extLst>
              <a:ext uri="{FF2B5EF4-FFF2-40B4-BE49-F238E27FC236}">
                <a16:creationId xmlns:a16="http://schemas.microsoft.com/office/drawing/2014/main" id="{80EB8C16-DBB2-F1B2-06D2-668D85E17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088" y="569"/>
            <a:ext cx="2588217" cy="2588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eedback: Time drags in Europe as underpowered clocks slow down | New  Scientist">
            <a:extLst>
              <a:ext uri="{FF2B5EF4-FFF2-40B4-BE49-F238E27FC236}">
                <a16:creationId xmlns:a16="http://schemas.microsoft.com/office/drawing/2014/main" id="{18A3E7F0-A573-9369-7F96-3B7C329CA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576" y="3532160"/>
            <a:ext cx="3688597" cy="2459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685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5D3755-C3E2-975E-DE68-CDECC4B52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02875"/>
            <a:ext cx="10873740" cy="1680205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The Solution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70BD87D-F7DA-961B-4024-A354DC87D16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68354" y="2303816"/>
            <a:ext cx="7810500" cy="370046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2200"/>
              </a:spcBef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Centralized database</a:t>
            </a:r>
          </a:p>
          <a:p>
            <a:pPr>
              <a:lnSpc>
                <a:spcPct val="80000"/>
              </a:lnSpc>
              <a:spcBef>
                <a:spcPts val="2200"/>
              </a:spcBef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Email system</a:t>
            </a:r>
          </a:p>
          <a:p>
            <a:pPr>
              <a:lnSpc>
                <a:spcPct val="80000"/>
              </a:lnSpc>
              <a:spcBef>
                <a:spcPts val="2200"/>
              </a:spcBef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Simple record management and storage</a:t>
            </a:r>
          </a:p>
          <a:p>
            <a:pPr>
              <a:lnSpc>
                <a:spcPct val="80000"/>
              </a:lnSpc>
              <a:spcBef>
                <a:spcPts val="2200"/>
              </a:spcBef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User friendly for both students and tutors</a:t>
            </a:r>
          </a:p>
          <a:p>
            <a:pPr>
              <a:lnSpc>
                <a:spcPct val="80000"/>
              </a:lnSpc>
              <a:spcBef>
                <a:spcPts val="2200"/>
              </a:spcBef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A personalized report for the entire semester</a:t>
            </a:r>
          </a:p>
          <a:p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78CEA4F-D72A-C069-6A51-328B103CA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7E473402-19FD-A5B0-5CB6-E5F3926D3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879D1CAD-2EA2-9376-7B64-0C3AC590F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16F8906-918C-BE0B-A4AB-6A1D48150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pic>
        <p:nvPicPr>
          <p:cNvPr id="6" name="Picture 5" descr="A blue cylinder with black lines&#10;&#10;AI-generated content may be incorrect.">
            <a:extLst>
              <a:ext uri="{FF2B5EF4-FFF2-40B4-BE49-F238E27FC236}">
                <a16:creationId xmlns:a16="http://schemas.microsoft.com/office/drawing/2014/main" id="{FDC3478B-EF22-31E1-10AA-D0F3FD988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163" y="102875"/>
            <a:ext cx="2318223" cy="23182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9927C08-0D6C-0099-23C6-4313FAA2D5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0331" y="2791906"/>
            <a:ext cx="4509318" cy="2318223"/>
          </a:xfrm>
          <a:prstGeom prst="rect">
            <a:avLst/>
          </a:prstGeom>
        </p:spPr>
      </p:pic>
      <p:pic>
        <p:nvPicPr>
          <p:cNvPr id="13" name="Picture 12" descr="A blue oval with black text&#10;&#10;AI-generated content may be incorrect.">
            <a:extLst>
              <a:ext uri="{FF2B5EF4-FFF2-40B4-BE49-F238E27FC236}">
                <a16:creationId xmlns:a16="http://schemas.microsoft.com/office/drawing/2014/main" id="{2F4B1743-7C71-83AF-85A4-713D2F6A51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227" y="-106908"/>
            <a:ext cx="2528006" cy="252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312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346ED-721D-85EE-2F1B-A31D0912D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278129"/>
            <a:ext cx="9778365" cy="1494596"/>
          </a:xfrm>
        </p:spPr>
        <p:txBody>
          <a:bodyPr/>
          <a:lstStyle/>
          <a:p>
            <a:r>
              <a:rPr lang="en-US" dirty="0"/>
              <a:t>Key Features (Student)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097449-5B72-ADA0-3B2D-1CBC160D6B9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4360" y="2676525"/>
            <a:ext cx="4490827" cy="3597470"/>
          </a:xfrm>
        </p:spPr>
        <p:txBody>
          <a:bodyPr>
            <a:normAutofit lnSpcReduction="10000"/>
          </a:bodyPr>
          <a:lstStyle/>
          <a:p>
            <a: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Students can easily schedule appointments with a tutor of their choice.</a:t>
            </a:r>
          </a:p>
          <a:p>
            <a:pPr lvl="1">
              <a:lnSpc>
                <a:spcPct val="80000"/>
              </a:lnSpc>
              <a:spcBef>
                <a:spcPts val="2200"/>
              </a:spcBef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Students have the choice to choose a time comfortable for them</a:t>
            </a:r>
          </a:p>
          <a:p>
            <a:pPr lvl="1">
              <a:lnSpc>
                <a:spcPct val="80000"/>
              </a:lnSpc>
              <a:spcBef>
                <a:spcPts val="2200"/>
              </a:spcBef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Students input what courses they need help with</a:t>
            </a:r>
          </a:p>
          <a:p>
            <a:pPr lvl="1">
              <a:lnSpc>
                <a:spcPct val="80000"/>
              </a:lnSpc>
              <a:spcBef>
                <a:spcPts val="2200"/>
              </a:spcBef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Students can choose to meet in person or online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FC7B50-71A6-D8BE-C032-5EB4CF5706D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881898" y="2676525"/>
            <a:ext cx="4490827" cy="3597470"/>
          </a:xfrm>
        </p:spPr>
        <p:txBody>
          <a:bodyPr>
            <a:normAutofit fontScale="92500"/>
          </a:bodyPr>
          <a:lstStyle/>
          <a:p>
            <a: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Students can also view their total amount of tutoring hours.</a:t>
            </a:r>
          </a:p>
          <a:p>
            <a:pPr lvl="1">
              <a:lnSpc>
                <a:spcPct val="80000"/>
              </a:lnSpc>
              <a:spcBef>
                <a:spcPts val="2200"/>
              </a:spcBef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Requires student to input their panther ID and email registered in the DB</a:t>
            </a:r>
          </a:p>
          <a:p>
            <a:pPr lvl="1">
              <a:lnSpc>
                <a:spcPct val="80000"/>
              </a:lnSpc>
              <a:spcBef>
                <a:spcPts val="2200"/>
              </a:spcBef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Shows the student a list of all their appointments and their status’s</a:t>
            </a:r>
          </a:p>
          <a:p>
            <a:pPr lvl="1">
              <a:lnSpc>
                <a:spcPct val="80000"/>
              </a:lnSpc>
              <a:spcBef>
                <a:spcPts val="2200"/>
              </a:spcBef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Students can also cancel upcoming appointments if they wish.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78DCC5-8BFB-0F61-D441-D6C8FE9C73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9247" y="144983"/>
            <a:ext cx="1600664" cy="20796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A817ED-1209-88BE-3EAC-9ADEE10D69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3192" y="1025427"/>
            <a:ext cx="2459919" cy="141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484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59DC4-8B30-98A0-5BAB-C78BA4A4A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98408"/>
            <a:ext cx="10972800" cy="1574317"/>
          </a:xfrm>
        </p:spPr>
        <p:txBody>
          <a:bodyPr/>
          <a:lstStyle/>
          <a:p>
            <a:r>
              <a:rPr lang="en-US" dirty="0"/>
              <a:t>Key Features (Professors/Tutors)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6FB3A-B62C-3DAB-4FD1-B4EBDD650A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5523" y="2676525"/>
            <a:ext cx="5746750" cy="3597470"/>
          </a:xfrm>
        </p:spPr>
        <p:txBody>
          <a:bodyPr>
            <a:normAutofit fontScale="92500" lnSpcReduction="10000"/>
          </a:bodyPr>
          <a:lstStyle/>
          <a:p>
            <a: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Professors can create accounts for themselves and trusted tutors</a:t>
            </a:r>
          </a:p>
          <a:p>
            <a: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Account passwords are encrypted within the database</a:t>
            </a:r>
          </a:p>
          <a:p>
            <a: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These accounts are used to log in as an admin</a:t>
            </a:r>
          </a:p>
          <a:p>
            <a: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As an admin, you can view and manage the appointments for students</a:t>
            </a:r>
          </a:p>
          <a:p>
            <a: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Mark appointments as complete to add a tutor hour to the student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E198AA-251D-4446-30C4-8F2FA7F6A72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20000" y="2676525"/>
            <a:ext cx="3947160" cy="3597470"/>
          </a:xfrm>
        </p:spPr>
        <p:txBody>
          <a:bodyPr/>
          <a:lstStyle/>
          <a:p>
            <a:pPr marL="0" indent="0">
              <a:lnSpc>
                <a:spcPct val="70000"/>
              </a:lnSpc>
              <a:spcBef>
                <a:spcPts val="2200"/>
              </a:spcBef>
              <a:buNone/>
            </a:pPr>
            <a:r>
              <a:rPr lang="en-US" sz="2200" b="1" dirty="0">
                <a:solidFill>
                  <a:schemeClr val="tx2">
                    <a:lumMod val="75000"/>
                  </a:schemeClr>
                </a:solidFill>
              </a:rPr>
              <a:t>More features</a:t>
            </a:r>
          </a:p>
          <a:p>
            <a:pPr marL="283464" indent="-283464">
              <a:lnSpc>
                <a:spcPct val="70000"/>
              </a:lnSpc>
              <a:spcBef>
                <a:spcPts val="2200"/>
              </a:spcBef>
            </a:pPr>
            <a:r>
              <a:rPr lang="en-US" sz="2200" dirty="0">
                <a:solidFill>
                  <a:schemeClr val="tx2">
                    <a:lumMod val="75000"/>
                  </a:schemeClr>
                </a:solidFill>
              </a:rPr>
              <a:t>Management page for adding courses and other information</a:t>
            </a:r>
          </a:p>
          <a:p>
            <a:pPr marL="283464" indent="-283464">
              <a:lnSpc>
                <a:spcPct val="70000"/>
              </a:lnSpc>
              <a:spcBef>
                <a:spcPts val="2200"/>
              </a:spcBef>
            </a:pPr>
            <a:r>
              <a:rPr lang="en-US" sz="2200" dirty="0">
                <a:solidFill>
                  <a:schemeClr val="tx2">
                    <a:lumMod val="75000"/>
                  </a:schemeClr>
                </a:solidFill>
              </a:rPr>
              <a:t>Generate reports with statistics for the semester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B2B2EA-1DFE-246C-51F0-346E32720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426" y="4861727"/>
            <a:ext cx="2074864" cy="16203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28A5F10-37EC-A26A-0733-8F1BFC449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7976" y="601860"/>
            <a:ext cx="1929311" cy="18102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8E5AE00-588E-797D-DE80-DFF90569D4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5602" y="4876289"/>
            <a:ext cx="3369209" cy="157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768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82C03-CA8B-DF49-99A7-0860E0D99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02875"/>
            <a:ext cx="10873740" cy="1680205"/>
          </a:xfrm>
        </p:spPr>
        <p:txBody>
          <a:bodyPr anchor="b">
            <a:normAutofit/>
          </a:bodyPr>
          <a:lstStyle/>
          <a:p>
            <a:r>
              <a:rPr lang="en-US" dirty="0"/>
              <a:t>Database Design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689650-241B-CF14-979B-552DECC5C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6992" y="1783080"/>
            <a:ext cx="6882470" cy="3699328"/>
          </a:xfrm>
          <a:prstGeom prst="rect">
            <a:avLst/>
          </a:prstGeom>
          <a:noFill/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EB6D6DA-42C7-FBA3-0A23-E92B2AE6AD5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68354" y="2303816"/>
            <a:ext cx="4292268" cy="243751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2200"/>
              </a:spcBef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Centralized database</a:t>
            </a:r>
          </a:p>
          <a:p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Simple design</a:t>
            </a:r>
          </a:p>
          <a:p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Efficient</a:t>
            </a:r>
          </a:p>
          <a:p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Easy to remove/add records</a:t>
            </a:r>
          </a:p>
        </p:txBody>
      </p:sp>
    </p:spTree>
    <p:extLst>
      <p:ext uri="{BB962C8B-B14F-4D97-AF65-F5344CB8AC3E}">
        <p14:creationId xmlns:p14="http://schemas.microsoft.com/office/powerpoint/2010/main" val="2166514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8F7F223A-6D19-C710-C7B6-8319FAFF2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278129"/>
            <a:ext cx="9778365" cy="1494596"/>
          </a:xfrm>
        </p:spPr>
        <p:txBody>
          <a:bodyPr/>
          <a:lstStyle/>
          <a:p>
            <a:r>
              <a:rPr lang="en-US" dirty="0"/>
              <a:t>Software/Tools Used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9C7E1-1517-4151-5BC1-E4F56926F41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4360" y="2676525"/>
            <a:ext cx="4490827" cy="3597470"/>
          </a:xfrm>
        </p:spPr>
        <p:txBody>
          <a:bodyPr>
            <a:normAutofit lnSpcReduction="10000"/>
          </a:bodyPr>
          <a:lstStyle/>
          <a:p>
            <a:pPr marL="283464" indent="-283464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XAMPP (for local testing)</a:t>
            </a:r>
          </a:p>
          <a:p>
            <a:pPr marL="283464" indent="-283464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PHP + </a:t>
            </a:r>
            <a:r>
              <a:rPr lang="en-US" sz="2400" b="1" dirty="0" err="1">
                <a:solidFill>
                  <a:schemeClr val="tx2">
                    <a:lumMod val="75000"/>
                  </a:schemeClr>
                </a:solidFill>
              </a:rPr>
              <a:t>PHPMailer</a:t>
            </a:r>
            <a:endParaRPr lang="en-US" sz="2400" b="1" dirty="0">
              <a:solidFill>
                <a:schemeClr val="tx2">
                  <a:lumMod val="75000"/>
                </a:schemeClr>
              </a:solidFill>
            </a:endParaRPr>
          </a:p>
          <a:p>
            <a:pPr marL="283464" indent="-283464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SQL </a:t>
            </a:r>
          </a:p>
          <a:p>
            <a:pPr marL="283464" indent="-283464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Apache</a:t>
            </a:r>
          </a:p>
          <a:p>
            <a:pPr marL="283464" indent="-283464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phpMyAdmin</a:t>
            </a:r>
          </a:p>
          <a:p>
            <a:pPr marL="283464" indent="-283464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HTML/CSS</a:t>
            </a:r>
          </a:p>
          <a:p>
            <a:pPr marL="283464" indent="-283464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JavaScript</a:t>
            </a:r>
          </a:p>
          <a:p>
            <a:pPr marL="283464" indent="-283464"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tx2">
                  <a:lumMod val="75000"/>
                </a:schemeClr>
              </a:solidFill>
            </a:endParaRPr>
          </a:p>
          <a:p>
            <a:pPr marL="283464" indent="-283464"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6" descr="A blue cylinder with black lines&#10;&#10;AI-generated content may be incorrect.">
            <a:extLst>
              <a:ext uri="{FF2B5EF4-FFF2-40B4-BE49-F238E27FC236}">
                <a16:creationId xmlns:a16="http://schemas.microsoft.com/office/drawing/2014/main" id="{ED81838D-A865-A5CF-FF79-147DE3450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932" y="278129"/>
            <a:ext cx="1619794" cy="1619794"/>
          </a:xfrm>
          <a:prstGeom prst="rect">
            <a:avLst/>
          </a:prstGeom>
        </p:spPr>
      </p:pic>
      <p:pic>
        <p:nvPicPr>
          <p:cNvPr id="11" name="Picture 10" descr="A blue oval with black text&#10;&#10;AI-generated content may be incorrect.">
            <a:extLst>
              <a:ext uri="{FF2B5EF4-FFF2-40B4-BE49-F238E27FC236}">
                <a16:creationId xmlns:a16="http://schemas.microsoft.com/office/drawing/2014/main" id="{2A22C458-71F2-7417-6B28-149DDFB74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328" y="924015"/>
            <a:ext cx="1619794" cy="161979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1AA995C-80AF-9321-67F8-966CD0D605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932" y="2543809"/>
            <a:ext cx="1619794" cy="161979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5C975AE-D0FF-2096-9708-CDA9CF6559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9497" y="2676525"/>
            <a:ext cx="1619794" cy="1619794"/>
          </a:xfrm>
          <a:prstGeom prst="rect">
            <a:avLst/>
          </a:prstGeom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40F44692-1B5D-8491-1F6B-61FCE59EB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045" y="4552950"/>
            <a:ext cx="3224284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7277809C-2842-2F56-B16D-A2CFE42BF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264" y="2481256"/>
            <a:ext cx="1619794" cy="161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>
            <a:extLst>
              <a:ext uri="{FF2B5EF4-FFF2-40B4-BE49-F238E27FC236}">
                <a16:creationId xmlns:a16="http://schemas.microsoft.com/office/drawing/2014/main" id="{36A4E330-5101-ED47-6683-22A37985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225" y="4581524"/>
            <a:ext cx="45720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>
            <a:extLst>
              <a:ext uri="{FF2B5EF4-FFF2-40B4-BE49-F238E27FC236}">
                <a16:creationId xmlns:a16="http://schemas.microsoft.com/office/drawing/2014/main" id="{A271FF14-4C59-600E-5BBE-FFB30E8311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9739" y="3109005"/>
            <a:ext cx="907323" cy="90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402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47CB9-396B-314E-25AD-0A4D5A124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pic>
        <p:nvPicPr>
          <p:cNvPr id="12" name="Content Placeholder 11" descr="A stack of books with different colors&#10;&#10;AI-generated content may be incorrect.">
            <a:extLst>
              <a:ext uri="{FF2B5EF4-FFF2-40B4-BE49-F238E27FC236}">
                <a16:creationId xmlns:a16="http://schemas.microsoft.com/office/drawing/2014/main" id="{C209AAED-B941-6304-A56F-D7F433B5C8CC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048" y="278129"/>
            <a:ext cx="3353091" cy="3353091"/>
          </a:xfr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902F2DA8-C0F0-7B27-2210-A5AAE0E801BB}"/>
              </a:ext>
            </a:extLst>
          </p:cNvPr>
          <p:cNvSpPr txBox="1">
            <a:spLocks/>
          </p:cNvSpPr>
          <p:nvPr/>
        </p:nvSpPr>
        <p:spPr>
          <a:xfrm>
            <a:off x="594359" y="2412461"/>
            <a:ext cx="4967593" cy="312156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83464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8346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8346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8346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83464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2200"/>
              </a:spcBef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User-friendly design</a:t>
            </a:r>
          </a:p>
          <a:p>
            <a:pPr>
              <a:lnSpc>
                <a:spcPct val="80000"/>
              </a:lnSpc>
              <a:spcBef>
                <a:spcPts val="2200"/>
              </a:spcBef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Easy to use for both students and instructors</a:t>
            </a:r>
          </a:p>
          <a:p>
            <a:pPr>
              <a:lnSpc>
                <a:spcPct val="80000"/>
              </a:lnSpc>
              <a:spcBef>
                <a:spcPts val="2200"/>
              </a:spcBef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Simple way to manage large amount of student appointments and records</a:t>
            </a:r>
          </a:p>
        </p:txBody>
      </p:sp>
    </p:spTree>
    <p:extLst>
      <p:ext uri="{BB962C8B-B14F-4D97-AF65-F5344CB8AC3E}">
        <p14:creationId xmlns:p14="http://schemas.microsoft.com/office/powerpoint/2010/main" val="3847762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0C1B7-6E4E-3DEE-50C0-1CA3B14303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360" y="411479"/>
            <a:ext cx="5486400" cy="329184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734F0-2DDD-AF70-F13D-F9E4C19294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4360" y="4549552"/>
            <a:ext cx="5486400" cy="1645920"/>
          </a:xfrm>
        </p:spPr>
        <p:txBody>
          <a:bodyPr/>
          <a:lstStyle/>
          <a:p>
            <a:r>
              <a:rPr lang="en-US" dirty="0"/>
              <a:t>Project by: Alex Bethencourt, Melissa Tablada, Daniel Linares, Lian Perez, and Janera Stringer</a:t>
            </a:r>
          </a:p>
        </p:txBody>
      </p:sp>
    </p:spTree>
    <p:extLst>
      <p:ext uri="{BB962C8B-B14F-4D97-AF65-F5344CB8AC3E}">
        <p14:creationId xmlns:p14="http://schemas.microsoft.com/office/powerpoint/2010/main" val="426113241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Swiss">
      <a:dk1>
        <a:srgbClr val="000000"/>
      </a:dk1>
      <a:lt1>
        <a:srgbClr val="FFFFFF"/>
      </a:lt1>
      <a:dk2>
        <a:srgbClr val="E4E4E4"/>
      </a:dk2>
      <a:lt2>
        <a:srgbClr val="7CA655"/>
      </a:lt2>
      <a:accent1>
        <a:srgbClr val="A9D4DB"/>
      </a:accent1>
      <a:accent2>
        <a:srgbClr val="FBE284"/>
      </a:accent2>
      <a:accent3>
        <a:srgbClr val="4495A2"/>
      </a:accent3>
      <a:accent4>
        <a:srgbClr val="AA5881"/>
      </a:accent4>
      <a:accent5>
        <a:srgbClr val="E06742"/>
      </a:accent5>
      <a:accent6>
        <a:srgbClr val="F9D448"/>
      </a:accent6>
      <a:hlink>
        <a:srgbClr val="4495A2"/>
      </a:hlink>
      <a:folHlink>
        <a:srgbClr val="AA5881"/>
      </a:folHlink>
    </a:clrScheme>
    <a:fontScheme name="Custom 175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78853419_Win32_SL_V5" id="{958D2C9E-948D-4354-BF9D-DF8AE3C2B240}" vid="{22D4A967-05D2-4D72-8594-54CFF34148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4B194E-8B30-4377-8C59-ECFB902D2A26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C21FFAC0-05A2-416A-B06C-C248395482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2DB9E12-8AC3-4138-BF4D-720A5525AB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1063</TotalTime>
  <Words>305</Words>
  <Application>Microsoft Office PowerPoint</Application>
  <PresentationFormat>Widescreen</PresentationFormat>
  <Paragraphs>56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Franklin Gothic Book</vt:lpstr>
      <vt:lpstr>Franklin Gothic Demi</vt:lpstr>
      <vt:lpstr>Custom</vt:lpstr>
      <vt:lpstr>Capstone II Senior Design Project:</vt:lpstr>
      <vt:lpstr>The Problem</vt:lpstr>
      <vt:lpstr>The Solution</vt:lpstr>
      <vt:lpstr>Key Features (Student)</vt:lpstr>
      <vt:lpstr>Key Features (Professors/Tutors)</vt:lpstr>
      <vt:lpstr>Database Design</vt:lpstr>
      <vt:lpstr>Software/Tools Used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Aleja.Bethencourt001</dc:creator>
  <cp:lastModifiedBy>Aleja.Bethencourt001</cp:lastModifiedBy>
  <cp:revision>1</cp:revision>
  <dcterms:created xsi:type="dcterms:W3CDTF">2025-07-27T03:59:12Z</dcterms:created>
  <dcterms:modified xsi:type="dcterms:W3CDTF">2025-07-27T21:42:17Z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