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12192000"/>
  <p:notesSz cx="6858000" cy="9144000"/>
  <p:embeddedFontLst>
    <p:embeddedFont>
      <p:font typeface="Roboto Mono"/>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0" roundtripDataSignature="AMtx7mgB1dS2njJsMTSgPe/sFBU8qZx3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RobotoMono-bold.fntdata"/><Relationship Id="rId16" Type="http://schemas.openxmlformats.org/officeDocument/2006/relationships/font" Target="fonts/RobotoMono-regular.fntdata"/><Relationship Id="rId5" Type="http://schemas.openxmlformats.org/officeDocument/2006/relationships/slide" Target="slides/slide1.xml"/><Relationship Id="rId19" Type="http://schemas.openxmlformats.org/officeDocument/2006/relationships/font" Target="fonts/RobotoMono-boldItalic.fntdata"/><Relationship Id="rId6" Type="http://schemas.openxmlformats.org/officeDocument/2006/relationships/slide" Target="slides/slide2.xml"/><Relationship Id="rId18" Type="http://schemas.openxmlformats.org/officeDocument/2006/relationships/font" Target="fonts/RobotoMono-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6381a80d9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36381a80d93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6381a80d9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g36381a80d93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71e18efa8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71e18efa8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71e18efa8a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71e18efa8a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71e18efa8a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71e18efa8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71e18efa8a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71e18efa8a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4.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hyperlink" Target="http://react.js" TargetMode="External"/><Relationship Id="rId4" Type="http://schemas.openxmlformats.org/officeDocument/2006/relationships/hyperlink" Target="http://node.j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6000"/>
              <a:buFont typeface="Arial"/>
              <a:buNone/>
            </a:pPr>
            <a:r>
              <a:rPr lang="en-US"/>
              <a:t>SmartStudyAI</a:t>
            </a:r>
            <a:endParaRPr/>
          </a:p>
        </p:txBody>
      </p:sp>
      <p:sp>
        <p:nvSpPr>
          <p:cNvPr id="182" name="Google Shape;182;p1"/>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Clr>
                <a:schemeClr val="lt1"/>
              </a:buClr>
              <a:buSzPts val="2400"/>
              <a:buNone/>
            </a:pPr>
            <a:r>
              <a:rPr lang="en-US"/>
              <a:t>Team Members: Jonathan Hernandez, Luis Gonzalez, David Peno, Anjani Mogallur, Kendrick Crespo</a:t>
            </a:r>
            <a:endParaRPr/>
          </a:p>
          <a:p>
            <a:pPr indent="0" lvl="0" marL="0" rtl="0" algn="l">
              <a:lnSpc>
                <a:spcPct val="90000"/>
              </a:lnSpc>
              <a:spcBef>
                <a:spcPts val="0"/>
              </a:spcBef>
              <a:spcAft>
                <a:spcPts val="0"/>
              </a:spcAft>
              <a:buClr>
                <a:schemeClr val="lt1"/>
              </a:buClr>
              <a:buSzPts val="2400"/>
              <a:buNone/>
            </a:pPr>
            <a:r>
              <a:t/>
            </a:r>
            <a:endParaRPr/>
          </a:p>
          <a:p>
            <a:pPr indent="0" lvl="0" marL="0" rtl="0" algn="l">
              <a:lnSpc>
                <a:spcPct val="90000"/>
              </a:lnSpc>
              <a:spcBef>
                <a:spcPts val="0"/>
              </a:spcBef>
              <a:spcAft>
                <a:spcPts val="0"/>
              </a:spcAft>
              <a:buClr>
                <a:schemeClr val="lt1"/>
              </a:buClr>
              <a:buSzPts val="2400"/>
              <a:buNone/>
            </a:pPr>
            <a:r>
              <a:rPr lang="en-US"/>
              <a:t>Product Owner: Jonathan Hernandez</a:t>
            </a:r>
            <a:endParaRPr/>
          </a:p>
          <a:p>
            <a:pPr indent="0" lvl="0" marL="0" rtl="0" algn="l">
              <a:lnSpc>
                <a:spcPct val="90000"/>
              </a:lnSpc>
              <a:spcBef>
                <a:spcPts val="0"/>
              </a:spcBef>
              <a:spcAft>
                <a:spcPts val="0"/>
              </a:spcAft>
              <a:buClr>
                <a:schemeClr val="lt1"/>
              </a:buClr>
              <a:buSzPts val="2400"/>
              <a:buNone/>
            </a:pPr>
            <a:r>
              <a:t/>
            </a:r>
            <a:endParaRPr/>
          </a:p>
          <a:p>
            <a:pPr indent="0" lvl="0" marL="0" rtl="0" algn="l">
              <a:lnSpc>
                <a:spcPct val="90000"/>
              </a:lnSpc>
              <a:spcBef>
                <a:spcPts val="0"/>
              </a:spcBef>
              <a:spcAft>
                <a:spcPts val="0"/>
              </a:spcAft>
              <a:buClr>
                <a:schemeClr val="lt1"/>
              </a:buClr>
              <a:buSzPts val="2400"/>
              <a:buNone/>
            </a:pPr>
            <a:r>
              <a:rPr lang="en-US"/>
              <a:t>Professor: Masoud Sadjadi</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36381a80d93_0_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Test Suites and Test Cases</a:t>
            </a:r>
            <a:endParaRPr/>
          </a:p>
        </p:txBody>
      </p:sp>
      <p:sp>
        <p:nvSpPr>
          <p:cNvPr id="245" name="Google Shape;245;g36381a80d93_0_8"/>
          <p:cNvSpPr txBox="1"/>
          <p:nvPr>
            <p:ph idx="1" type="body"/>
          </p:nvPr>
        </p:nvSpPr>
        <p:spPr>
          <a:xfrm>
            <a:off x="2540000" y="5380600"/>
            <a:ext cx="8184900" cy="8931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 The features of SmartStudyAI were tested with example documents including notes that were used for our actual courses</a:t>
            </a:r>
            <a:endParaRPr/>
          </a:p>
        </p:txBody>
      </p:sp>
      <p:pic>
        <p:nvPicPr>
          <p:cNvPr id="246" name="Google Shape;246;g36381a80d93_0_8" title="Screenshot 2025-07-27 155020.png"/>
          <p:cNvPicPr preferRelativeResize="0"/>
          <p:nvPr/>
        </p:nvPicPr>
        <p:blipFill>
          <a:blip r:embed="rId3">
            <a:alphaModFix/>
          </a:blip>
          <a:stretch>
            <a:fillRect/>
          </a:stretch>
        </p:blipFill>
        <p:spPr>
          <a:xfrm>
            <a:off x="2159225" y="1477375"/>
            <a:ext cx="9240876" cy="39032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6381a80d93_0_14"/>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Summary</a:t>
            </a:r>
            <a:endParaRPr/>
          </a:p>
        </p:txBody>
      </p:sp>
      <p:sp>
        <p:nvSpPr>
          <p:cNvPr id="252" name="Google Shape;252;g36381a80d93_0_14"/>
          <p:cNvSpPr txBox="1"/>
          <p:nvPr>
            <p:ph idx="1" type="body"/>
          </p:nvPr>
        </p:nvSpPr>
        <p:spPr>
          <a:xfrm>
            <a:off x="1918000" y="1825625"/>
            <a:ext cx="9043800" cy="43212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SmartStudyAI is a website that helps students study the notes from their classes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problem that SmartStudyAI solves is large documents that students have to study that have too much information to memorize</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system uses a full-stack architecture with a frontend implemented using </a:t>
            </a:r>
            <a:r>
              <a:rPr lang="en-US" u="sng">
                <a:solidFill>
                  <a:schemeClr val="hlink"/>
                </a:solidFill>
                <a:hlinkClick r:id="rId3"/>
              </a:rPr>
              <a:t>React.js</a:t>
            </a:r>
            <a:r>
              <a:rPr lang="en-US"/>
              <a:t>, a backend implemented using </a:t>
            </a:r>
            <a:r>
              <a:rPr lang="en-US" u="sng">
                <a:solidFill>
                  <a:schemeClr val="hlink"/>
                </a:solidFill>
                <a:hlinkClick r:id="rId4"/>
              </a:rPr>
              <a:t>Node.js</a:t>
            </a:r>
            <a:r>
              <a:rPr lang="en-US"/>
              <a:t>, and an AI </a:t>
            </a:r>
            <a:r>
              <a:rPr lang="en-US"/>
              <a:t>interface implemented using Ollama</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different features use prompt engineering to make prompts to the AI </a:t>
            </a:r>
            <a:r>
              <a:rPr lang="en-US"/>
              <a:t>service and JSON objects are returned that are used to display information to the user</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Multiple documents were used to test the features of SmartStudyAI</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SmartStudyAI</a:t>
            </a:r>
            <a:endParaRPr/>
          </a:p>
        </p:txBody>
      </p:sp>
      <p:sp>
        <p:nvSpPr>
          <p:cNvPr id="188" name="Google Shape;188;p2"/>
          <p:cNvSpPr txBox="1"/>
          <p:nvPr>
            <p:ph idx="1" type="body"/>
          </p:nvPr>
        </p:nvSpPr>
        <p:spPr>
          <a:xfrm>
            <a:off x="2029775" y="1623300"/>
            <a:ext cx="9718500" cy="25899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None/>
            </a:pPr>
            <a:r>
              <a:rPr lang="en-US"/>
              <a:t>SmartStudyAI is a website that helps the users study their notes by having an intelligent AI service be integrated into the project in order to perform several operations on the document that the user uploads such as generating a summary, making questions to quiz the user on the notes, extracting important terms and using them in flashcards, and making a concept graph using important concepts.</a:t>
            </a:r>
            <a:endParaRPr/>
          </a:p>
          <a:p>
            <a:pPr indent="-101600" lvl="0" marL="228600" rtl="0" algn="l">
              <a:lnSpc>
                <a:spcPct val="90000"/>
              </a:lnSpc>
              <a:spcBef>
                <a:spcPts val="1000"/>
              </a:spcBef>
              <a:spcAft>
                <a:spcPts val="0"/>
              </a:spcAft>
              <a:buClr>
                <a:schemeClr val="lt1"/>
              </a:buClr>
              <a:buSzPts val="2000"/>
              <a:buNone/>
            </a:pPr>
            <a:r>
              <a:t/>
            </a:r>
            <a:endParaRPr/>
          </a:p>
        </p:txBody>
      </p:sp>
      <p:pic>
        <p:nvPicPr>
          <p:cNvPr id="189" name="Google Shape;189;p2" title="Screenshot 2025-07-29 124710.png"/>
          <p:cNvPicPr preferRelativeResize="0"/>
          <p:nvPr/>
        </p:nvPicPr>
        <p:blipFill>
          <a:blip r:embed="rId3">
            <a:alphaModFix/>
          </a:blip>
          <a:stretch>
            <a:fillRect/>
          </a:stretch>
        </p:blipFill>
        <p:spPr>
          <a:xfrm>
            <a:off x="3811975" y="3410850"/>
            <a:ext cx="5544799" cy="2589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Problem Definition</a:t>
            </a:r>
            <a:endParaRPr/>
          </a:p>
        </p:txBody>
      </p:sp>
      <p:sp>
        <p:nvSpPr>
          <p:cNvPr id="195" name="Google Shape;195;p3"/>
          <p:cNvSpPr txBox="1"/>
          <p:nvPr>
            <p:ph idx="1" type="body"/>
          </p:nvPr>
        </p:nvSpPr>
        <p:spPr>
          <a:xfrm>
            <a:off x="1917998" y="1825625"/>
            <a:ext cx="9525857" cy="3955415"/>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lt1"/>
              </a:buClr>
              <a:buSzPts val="2000"/>
              <a:buChar char="•"/>
            </a:pPr>
            <a:r>
              <a:rPr lang="en-US"/>
              <a:t>The problem that SmartStudyAI was made to solve is when the documents that students have to study are large and when they have too much information, it can be tedious to go through the entire notes only to find the important concepts. If the notes have too much information to study, SmartStudyAI can offers an intelligent way to find the important concepts and use them to help students study the useful information without having to memorize any unnecessary sections of the notes.</a:t>
            </a:r>
            <a:endParaRPr/>
          </a:p>
          <a:p>
            <a:pPr indent="-228600" lvl="0" marL="228600" rtl="0" algn="l">
              <a:lnSpc>
                <a:spcPct val="90000"/>
              </a:lnSpc>
              <a:spcBef>
                <a:spcPts val="1000"/>
              </a:spcBef>
              <a:spcAft>
                <a:spcPts val="0"/>
              </a:spcAft>
              <a:buClr>
                <a:schemeClr val="lt1"/>
              </a:buClr>
              <a:buSzPts val="2000"/>
              <a:buChar char="•"/>
            </a:pPr>
            <a:r>
              <a:rPr lang="en-US"/>
              <a:t>Our project solves this problem of summarizing large documents and once the user uploads the document, some of the useful features that help them study include:</a:t>
            </a:r>
            <a:endParaRPr/>
          </a:p>
          <a:p>
            <a:pPr indent="-228600" lvl="1" marL="685800" rtl="0" algn="l">
              <a:lnSpc>
                <a:spcPct val="90000"/>
              </a:lnSpc>
              <a:spcBef>
                <a:spcPts val="500"/>
              </a:spcBef>
              <a:spcAft>
                <a:spcPts val="0"/>
              </a:spcAft>
              <a:buClr>
                <a:schemeClr val="lt1"/>
              </a:buClr>
              <a:buSzPts val="1800"/>
              <a:buChar char="•"/>
            </a:pPr>
            <a:r>
              <a:rPr lang="en-US"/>
              <a:t>Making a summary of the text</a:t>
            </a:r>
            <a:endParaRPr/>
          </a:p>
          <a:p>
            <a:pPr indent="-228600" lvl="1" marL="685800" rtl="0" algn="l">
              <a:lnSpc>
                <a:spcPct val="90000"/>
              </a:lnSpc>
              <a:spcBef>
                <a:spcPts val="500"/>
              </a:spcBef>
              <a:spcAft>
                <a:spcPts val="0"/>
              </a:spcAft>
              <a:buClr>
                <a:schemeClr val="lt1"/>
              </a:buClr>
              <a:buSzPts val="1800"/>
              <a:buChar char="•"/>
            </a:pPr>
            <a:r>
              <a:rPr lang="en-US"/>
              <a:t>Quizzing the user by making questions and answers</a:t>
            </a:r>
            <a:endParaRPr/>
          </a:p>
          <a:p>
            <a:pPr indent="-228600" lvl="1" marL="685800" rtl="0" algn="l">
              <a:lnSpc>
                <a:spcPct val="90000"/>
              </a:lnSpc>
              <a:spcBef>
                <a:spcPts val="500"/>
              </a:spcBef>
              <a:spcAft>
                <a:spcPts val="0"/>
              </a:spcAft>
              <a:buClr>
                <a:schemeClr val="lt1"/>
              </a:buClr>
              <a:buSzPts val="1800"/>
              <a:buChar char="•"/>
            </a:pPr>
            <a:r>
              <a:rPr lang="en-US"/>
              <a:t>Create flashcards using important terms</a:t>
            </a:r>
            <a:endParaRPr/>
          </a:p>
          <a:p>
            <a:pPr indent="-228600" lvl="1" marL="685800" rtl="0" algn="l">
              <a:lnSpc>
                <a:spcPct val="90000"/>
              </a:lnSpc>
              <a:spcBef>
                <a:spcPts val="500"/>
              </a:spcBef>
              <a:spcAft>
                <a:spcPts val="0"/>
              </a:spcAft>
              <a:buClr>
                <a:schemeClr val="lt1"/>
              </a:buClr>
              <a:buSzPts val="1800"/>
              <a:buChar char="•"/>
            </a:pPr>
            <a:r>
              <a:rPr lang="en-US"/>
              <a:t>Generate a concept graphs that connects related concepts</a:t>
            </a:r>
            <a:endParaRPr/>
          </a:p>
          <a:p>
            <a:pPr indent="-101600" lvl="0" marL="228600" rtl="0" algn="l">
              <a:lnSpc>
                <a:spcPct val="90000"/>
              </a:lnSpc>
              <a:spcBef>
                <a:spcPts val="1000"/>
              </a:spcBef>
              <a:spcAft>
                <a:spcPts val="0"/>
              </a:spcAft>
              <a:buClr>
                <a:schemeClr val="lt1"/>
              </a:buClr>
              <a:buSzPts val="20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Management</a:t>
            </a:r>
            <a:endParaRPr/>
          </a:p>
        </p:txBody>
      </p:sp>
      <p:sp>
        <p:nvSpPr>
          <p:cNvPr id="201" name="Google Shape;201;p4"/>
          <p:cNvSpPr txBox="1"/>
          <p:nvPr>
            <p:ph idx="2" type="body"/>
          </p:nvPr>
        </p:nvSpPr>
        <p:spPr>
          <a:xfrm>
            <a:off x="1918000" y="1605075"/>
            <a:ext cx="9335700" cy="41760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t/>
            </a:r>
            <a:endParaRPr/>
          </a:p>
        </p:txBody>
      </p:sp>
      <p:pic>
        <p:nvPicPr>
          <p:cNvPr id="202" name="Google Shape;202;p4" title="Screenshot 2025-07-28 170549.png"/>
          <p:cNvPicPr preferRelativeResize="0"/>
          <p:nvPr/>
        </p:nvPicPr>
        <p:blipFill>
          <a:blip r:embed="rId3">
            <a:alphaModFix/>
          </a:blip>
          <a:stretch>
            <a:fillRect/>
          </a:stretch>
        </p:blipFill>
        <p:spPr>
          <a:xfrm>
            <a:off x="1918000" y="1605075"/>
            <a:ext cx="9718649" cy="4356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371e18efa8a_0_0"/>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System </a:t>
            </a:r>
            <a:r>
              <a:rPr lang="en-US"/>
              <a:t>Architecture</a:t>
            </a:r>
            <a:endParaRPr/>
          </a:p>
        </p:txBody>
      </p:sp>
      <p:sp>
        <p:nvSpPr>
          <p:cNvPr id="208" name="Google Shape;208;g371e18efa8a_0_0"/>
          <p:cNvSpPr txBox="1"/>
          <p:nvPr>
            <p:ph idx="1" type="body"/>
          </p:nvPr>
        </p:nvSpPr>
        <p:spPr>
          <a:xfrm>
            <a:off x="1920240" y="1825625"/>
            <a:ext cx="9718800" cy="3955500"/>
          </a:xfrm>
          <a:prstGeom prst="rect">
            <a:avLst/>
          </a:prstGeom>
        </p:spPr>
        <p:txBody>
          <a:bodyPr anchorCtr="0" anchor="t" bIns="45700" lIns="91425" spcFirstLastPara="1" rIns="91425" wrap="square" tIns="45700">
            <a:normAutofit lnSpcReduction="10000"/>
          </a:bodyPr>
          <a:lstStyle/>
          <a:p>
            <a:pPr indent="-355600" lvl="0" marL="457200" marR="0" rtl="0" algn="l">
              <a:lnSpc>
                <a:spcPct val="90000"/>
              </a:lnSpc>
              <a:spcBef>
                <a:spcPts val="1000"/>
              </a:spcBef>
              <a:spcAft>
                <a:spcPts val="0"/>
              </a:spcAft>
              <a:buSzPts val="2000"/>
              <a:buChar char="•"/>
            </a:pPr>
            <a:r>
              <a:rPr lang="en-US"/>
              <a:t>SmartStudyAI uses a clearly </a:t>
            </a:r>
            <a:r>
              <a:rPr lang="en-US"/>
              <a:t>separated</a:t>
            </a:r>
            <a:r>
              <a:rPr lang="en-US"/>
              <a:t> full-stack architecture, with a </a:t>
            </a:r>
            <a:r>
              <a:rPr lang="en-US">
                <a:solidFill>
                  <a:srgbClr val="188038"/>
                </a:solidFill>
                <a:latin typeface="Roboto Mono"/>
                <a:ea typeface="Roboto Mono"/>
                <a:cs typeface="Roboto Mono"/>
                <a:sym typeface="Roboto Mono"/>
              </a:rPr>
              <a:t>Node.js</a:t>
            </a:r>
            <a:r>
              <a:rPr lang="en-US"/>
              <a:t>-based backend and a </a:t>
            </a:r>
            <a:r>
              <a:rPr lang="en-US">
                <a:solidFill>
                  <a:srgbClr val="188038"/>
                </a:solidFill>
                <a:latin typeface="Roboto Mono"/>
                <a:ea typeface="Roboto Mono"/>
                <a:cs typeface="Roboto Mono"/>
                <a:sym typeface="Roboto Mono"/>
              </a:rPr>
              <a:t>React.js</a:t>
            </a:r>
            <a:r>
              <a:rPr lang="en-US"/>
              <a:t> frontend, connected using API routes, helping with easy </a:t>
            </a:r>
            <a:r>
              <a:rPr lang="en-US"/>
              <a:t>maintenance.</a:t>
            </a:r>
            <a:endParaRPr/>
          </a:p>
          <a:p>
            <a:pPr indent="-355600" lvl="0" marL="457200" rtl="0" algn="l">
              <a:spcBef>
                <a:spcPts val="1000"/>
              </a:spcBef>
              <a:spcAft>
                <a:spcPts val="0"/>
              </a:spcAft>
              <a:buSzPts val="2000"/>
              <a:buChar char="•"/>
            </a:pPr>
            <a:r>
              <a:rPr lang="en-US"/>
              <a:t>The backend is centered around </a:t>
            </a:r>
            <a:r>
              <a:rPr lang="en-US">
                <a:solidFill>
                  <a:srgbClr val="188038"/>
                </a:solidFill>
                <a:latin typeface="Roboto Mono"/>
                <a:ea typeface="Roboto Mono"/>
                <a:cs typeface="Roboto Mono"/>
                <a:sym typeface="Roboto Mono"/>
              </a:rPr>
              <a:t>server.js</a:t>
            </a:r>
            <a:r>
              <a:rPr lang="en-US"/>
              <a:t>, which initializes routing through the </a:t>
            </a:r>
            <a:r>
              <a:rPr lang="en-US">
                <a:solidFill>
                  <a:srgbClr val="188038"/>
                </a:solidFill>
                <a:latin typeface="Roboto Mono"/>
                <a:ea typeface="Roboto Mono"/>
                <a:cs typeface="Roboto Mono"/>
                <a:sym typeface="Roboto Mono"/>
              </a:rPr>
              <a:t>routes/</a:t>
            </a:r>
            <a:r>
              <a:rPr lang="en-US"/>
              <a:t> directory. Here, </a:t>
            </a:r>
            <a:r>
              <a:rPr lang="en-US">
                <a:solidFill>
                  <a:srgbClr val="188038"/>
                </a:solidFill>
                <a:latin typeface="Roboto Mono"/>
                <a:ea typeface="Roboto Mono"/>
                <a:cs typeface="Roboto Mono"/>
                <a:sym typeface="Roboto Mono"/>
              </a:rPr>
              <a:t>upload.js</a:t>
            </a:r>
            <a:r>
              <a:rPr lang="en-US"/>
              <a:t> handles file uploads, while </a:t>
            </a:r>
            <a:r>
              <a:rPr lang="en-US">
                <a:solidFill>
                  <a:srgbClr val="188038"/>
                </a:solidFill>
                <a:latin typeface="Roboto Mono"/>
                <a:ea typeface="Roboto Mono"/>
                <a:cs typeface="Roboto Mono"/>
                <a:sym typeface="Roboto Mono"/>
              </a:rPr>
              <a:t>ai.js</a:t>
            </a:r>
            <a:r>
              <a:rPr lang="en-US"/>
              <a:t> manages endpoints related to AI tasks like summarization, quiz generation, flashcard creation, and concept mapping. Uploaded files are saved in the </a:t>
            </a:r>
            <a:r>
              <a:rPr lang="en-US">
                <a:solidFill>
                  <a:srgbClr val="188038"/>
                </a:solidFill>
                <a:latin typeface="Roboto Mono"/>
                <a:ea typeface="Roboto Mono"/>
                <a:cs typeface="Roboto Mono"/>
                <a:sym typeface="Roboto Mono"/>
              </a:rPr>
              <a:t>/uploads</a:t>
            </a:r>
            <a:r>
              <a:rPr lang="en-US"/>
              <a:t> directory for temporary storage.</a:t>
            </a:r>
            <a:endParaRPr/>
          </a:p>
          <a:p>
            <a:pPr indent="-355600" lvl="0" marL="457200" rtl="0" algn="l">
              <a:spcBef>
                <a:spcPts val="1000"/>
              </a:spcBef>
              <a:spcAft>
                <a:spcPts val="1000"/>
              </a:spcAft>
              <a:buSzPts val="2000"/>
              <a:buChar char="•"/>
            </a:pPr>
            <a:r>
              <a:rPr lang="en-US"/>
              <a:t>The frontend, built with React.js and organized in the </a:t>
            </a:r>
            <a:r>
              <a:rPr lang="en-US">
                <a:solidFill>
                  <a:srgbClr val="188038"/>
                </a:solidFill>
                <a:latin typeface="Roboto Mono"/>
                <a:ea typeface="Roboto Mono"/>
                <a:cs typeface="Roboto Mono"/>
                <a:sym typeface="Roboto Mono"/>
              </a:rPr>
              <a:t>/Frontend</a:t>
            </a:r>
            <a:r>
              <a:rPr lang="en-US"/>
              <a:t> directory, includes all user-facing components and pages. The </a:t>
            </a:r>
            <a:r>
              <a:rPr lang="en-US">
                <a:solidFill>
                  <a:srgbClr val="188038"/>
                </a:solidFill>
                <a:latin typeface="Roboto Mono"/>
                <a:ea typeface="Roboto Mono"/>
                <a:cs typeface="Roboto Mono"/>
                <a:sym typeface="Roboto Mono"/>
              </a:rPr>
              <a:t>/components</a:t>
            </a:r>
            <a:r>
              <a:rPr lang="en-US"/>
              <a:t> folder contains reusable UI parts like flashcard displays or graph visualizers, while </a:t>
            </a:r>
            <a:r>
              <a:rPr lang="en-US">
                <a:solidFill>
                  <a:srgbClr val="188038"/>
                </a:solidFill>
                <a:latin typeface="Roboto Mono"/>
                <a:ea typeface="Roboto Mono"/>
                <a:cs typeface="Roboto Mono"/>
                <a:sym typeface="Roboto Mono"/>
              </a:rPr>
              <a:t>/pages</a:t>
            </a:r>
            <a:r>
              <a:rPr lang="en-US"/>
              <a:t> structures the app routes. API requests to the backend are abstracted through functions in </a:t>
            </a:r>
            <a:r>
              <a:rPr lang="en-US">
                <a:solidFill>
                  <a:srgbClr val="188038"/>
                </a:solidFill>
                <a:latin typeface="Roboto Mono"/>
                <a:ea typeface="Roboto Mono"/>
                <a:cs typeface="Roboto Mono"/>
                <a:sym typeface="Roboto Mono"/>
              </a:rPr>
              <a:t>src/services/</a:t>
            </a:r>
            <a:r>
              <a:rPr lang="en-US"/>
              <a:t>, and styles are maintained separately in </a:t>
            </a:r>
            <a:r>
              <a:rPr lang="en-US">
                <a:solidFill>
                  <a:srgbClr val="188038"/>
                </a:solidFill>
                <a:latin typeface="Roboto Mono"/>
                <a:ea typeface="Roboto Mono"/>
                <a:cs typeface="Roboto Mono"/>
                <a:sym typeface="Roboto Mono"/>
              </a:rPr>
              <a:t>src/styles/</a:t>
            </a:r>
            <a:r>
              <a:rPr lang="en-US"/>
              <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371e18efa8a_0_37"/>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System Workflow Overview</a:t>
            </a:r>
            <a:endParaRPr/>
          </a:p>
        </p:txBody>
      </p:sp>
      <p:sp>
        <p:nvSpPr>
          <p:cNvPr id="214" name="Google Shape;214;g371e18efa8a_0_37"/>
          <p:cNvSpPr txBox="1"/>
          <p:nvPr>
            <p:ph idx="1" type="body"/>
          </p:nvPr>
        </p:nvSpPr>
        <p:spPr>
          <a:xfrm>
            <a:off x="1920240" y="1825625"/>
            <a:ext cx="9718800" cy="3955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Users begin by uploading notes through the frontend interface. These files are stored in the backend, parsed based on type, and passed through a modular AI service that formats prompts and communicates with a language model. The model returns structured responses (summaries, quizzes, flashcards, or graphs), which are then sent back to the frontend for dynamic display. This clear separation between UI, backend logic, and AI services makes the system scalable, testable, and easy to maintain.</a:t>
            </a:r>
            <a:endParaRPr/>
          </a:p>
        </p:txBody>
      </p:sp>
      <p:sp>
        <p:nvSpPr>
          <p:cNvPr id="215" name="Google Shape;215;g371e18efa8a_0_37"/>
          <p:cNvSpPr/>
          <p:nvPr/>
        </p:nvSpPr>
        <p:spPr>
          <a:xfrm>
            <a:off x="2532775" y="4603300"/>
            <a:ext cx="1733700" cy="1242300"/>
          </a:xfrm>
          <a:prstGeom prst="roundRect">
            <a:avLst>
              <a:gd fmla="val 16667"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Upload File</a:t>
            </a:r>
            <a:endParaRPr/>
          </a:p>
        </p:txBody>
      </p:sp>
      <p:sp>
        <p:nvSpPr>
          <p:cNvPr id="216" name="Google Shape;216;g371e18efa8a_0_37"/>
          <p:cNvSpPr/>
          <p:nvPr/>
        </p:nvSpPr>
        <p:spPr>
          <a:xfrm>
            <a:off x="4771850" y="4603300"/>
            <a:ext cx="1733700" cy="1242300"/>
          </a:xfrm>
          <a:prstGeom prst="roundRect">
            <a:avLst>
              <a:gd fmla="val 16667"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B</a:t>
            </a:r>
            <a:r>
              <a:rPr lang="en-US"/>
              <a:t>ackend extracts and processes content</a:t>
            </a:r>
            <a:endParaRPr/>
          </a:p>
        </p:txBody>
      </p:sp>
      <p:sp>
        <p:nvSpPr>
          <p:cNvPr id="217" name="Google Shape;217;g371e18efa8a_0_37"/>
          <p:cNvSpPr/>
          <p:nvPr/>
        </p:nvSpPr>
        <p:spPr>
          <a:xfrm>
            <a:off x="7098300" y="4603300"/>
            <a:ext cx="1733700" cy="1242300"/>
          </a:xfrm>
          <a:prstGeom prst="roundRect">
            <a:avLst>
              <a:gd fmla="val 16667"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AI produces results</a:t>
            </a:r>
            <a:endParaRPr/>
          </a:p>
        </p:txBody>
      </p:sp>
      <p:sp>
        <p:nvSpPr>
          <p:cNvPr id="218" name="Google Shape;218;g371e18efa8a_0_37"/>
          <p:cNvSpPr/>
          <p:nvPr/>
        </p:nvSpPr>
        <p:spPr>
          <a:xfrm>
            <a:off x="9424750" y="4603300"/>
            <a:ext cx="1733700" cy="1242300"/>
          </a:xfrm>
          <a:prstGeom prst="roundRect">
            <a:avLst>
              <a:gd fmla="val 16667"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F</a:t>
            </a:r>
            <a:r>
              <a:rPr lang="en-US"/>
              <a:t>rontend renders outputs</a:t>
            </a:r>
            <a:endParaRPr/>
          </a:p>
        </p:txBody>
      </p:sp>
      <p:cxnSp>
        <p:nvCxnSpPr>
          <p:cNvPr id="219" name="Google Shape;219;g371e18efa8a_0_37"/>
          <p:cNvCxnSpPr>
            <a:stCxn id="215" idx="3"/>
            <a:endCxn id="216" idx="1"/>
          </p:cNvCxnSpPr>
          <p:nvPr/>
        </p:nvCxnSpPr>
        <p:spPr>
          <a:xfrm>
            <a:off x="4266475" y="5224450"/>
            <a:ext cx="505500" cy="0"/>
          </a:xfrm>
          <a:prstGeom prst="straightConnector1">
            <a:avLst/>
          </a:prstGeom>
          <a:noFill/>
          <a:ln cap="flat" cmpd="sng" w="28575">
            <a:solidFill>
              <a:schemeClr val="accent5"/>
            </a:solidFill>
            <a:prstDash val="solid"/>
            <a:round/>
            <a:headEnd len="med" w="med" type="none"/>
            <a:tailEnd len="med" w="med" type="triangle"/>
          </a:ln>
        </p:spPr>
      </p:cxnSp>
      <p:cxnSp>
        <p:nvCxnSpPr>
          <p:cNvPr id="220" name="Google Shape;220;g371e18efa8a_0_37"/>
          <p:cNvCxnSpPr>
            <a:stCxn id="216" idx="3"/>
            <a:endCxn id="217" idx="1"/>
          </p:cNvCxnSpPr>
          <p:nvPr/>
        </p:nvCxnSpPr>
        <p:spPr>
          <a:xfrm>
            <a:off x="6505550" y="5224450"/>
            <a:ext cx="592800" cy="0"/>
          </a:xfrm>
          <a:prstGeom prst="straightConnector1">
            <a:avLst/>
          </a:prstGeom>
          <a:noFill/>
          <a:ln cap="flat" cmpd="sng" w="28575">
            <a:solidFill>
              <a:schemeClr val="accent5"/>
            </a:solidFill>
            <a:prstDash val="solid"/>
            <a:round/>
            <a:headEnd len="med" w="med" type="none"/>
            <a:tailEnd len="med" w="med" type="triangle"/>
          </a:ln>
        </p:spPr>
      </p:cxnSp>
      <p:cxnSp>
        <p:nvCxnSpPr>
          <p:cNvPr id="221" name="Google Shape;221;g371e18efa8a_0_37"/>
          <p:cNvCxnSpPr>
            <a:stCxn id="217" idx="3"/>
            <a:endCxn id="218" idx="1"/>
          </p:cNvCxnSpPr>
          <p:nvPr/>
        </p:nvCxnSpPr>
        <p:spPr>
          <a:xfrm>
            <a:off x="8832000" y="5224450"/>
            <a:ext cx="592800" cy="0"/>
          </a:xfrm>
          <a:prstGeom prst="straightConnector1">
            <a:avLst/>
          </a:prstGeom>
          <a:noFill/>
          <a:ln cap="flat" cmpd="sng" w="28575">
            <a:solidFill>
              <a:schemeClr val="accent5"/>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g371e18efa8a_0_5"/>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AI Pipeline &amp; Architecture</a:t>
            </a:r>
            <a:endParaRPr/>
          </a:p>
        </p:txBody>
      </p:sp>
      <p:sp>
        <p:nvSpPr>
          <p:cNvPr id="227" name="Google Shape;227;g371e18efa8a_0_5"/>
          <p:cNvSpPr txBox="1"/>
          <p:nvPr>
            <p:ph idx="1" type="body"/>
          </p:nvPr>
        </p:nvSpPr>
        <p:spPr>
          <a:xfrm>
            <a:off x="1920240" y="1825625"/>
            <a:ext cx="9718800" cy="3955500"/>
          </a:xfrm>
          <a:prstGeom prst="rect">
            <a:avLst/>
          </a:prstGeom>
        </p:spPr>
        <p:txBody>
          <a:bodyPr anchorCtr="0" anchor="t" bIns="45700" lIns="91425" spcFirstLastPara="1" rIns="91425" wrap="square" tIns="45700">
            <a:normAutofit lnSpcReduction="10000"/>
          </a:bodyPr>
          <a:lstStyle/>
          <a:p>
            <a:pPr indent="-355600" lvl="0" marL="457200" rtl="0" algn="l">
              <a:lnSpc>
                <a:spcPct val="100000"/>
              </a:lnSpc>
              <a:spcBef>
                <a:spcPts val="1000"/>
              </a:spcBef>
              <a:spcAft>
                <a:spcPts val="0"/>
              </a:spcAft>
              <a:buSzPts val="2000"/>
              <a:buChar char="•"/>
            </a:pPr>
            <a:r>
              <a:rPr lang="en-US"/>
              <a:t>The AI processing logic is organized into a modular </a:t>
            </a:r>
            <a:r>
              <a:rPr lang="en-US">
                <a:solidFill>
                  <a:srgbClr val="188038"/>
                </a:solidFill>
                <a:latin typeface="Roboto Mono"/>
                <a:ea typeface="Roboto Mono"/>
                <a:cs typeface="Roboto Mono"/>
                <a:sym typeface="Roboto Mono"/>
              </a:rPr>
              <a:t>AIService.js</a:t>
            </a:r>
            <a:r>
              <a:rPr lang="en-US"/>
              <a:t> class which manages all document analysis tasks. The service takes a document ID, locates and reads the uploaded file from disk, and prepares it for interaction with the AI model. Supported file types include .txt, .pdf, and .docx, with appropriate text extraction logic built in for each.</a:t>
            </a:r>
            <a:endParaRPr/>
          </a:p>
          <a:p>
            <a:pPr indent="-355600" lvl="0" marL="457200" rtl="0" algn="l">
              <a:lnSpc>
                <a:spcPct val="100000"/>
              </a:lnSpc>
              <a:spcBef>
                <a:spcPts val="1000"/>
              </a:spcBef>
              <a:spcAft>
                <a:spcPts val="0"/>
              </a:spcAft>
              <a:buSzPts val="2000"/>
              <a:buChar char="•"/>
            </a:pPr>
            <a:r>
              <a:rPr lang="en-US"/>
              <a:t>Once the file is read, the content is trimmed to fit within the token limits of the language model. This trimmed content is inserted into a feature-specific prompt, ensuring that the AI receives both structure and context.</a:t>
            </a:r>
            <a:endParaRPr/>
          </a:p>
          <a:p>
            <a:pPr indent="-355600" lvl="0" marL="457200" rtl="0" algn="l">
              <a:lnSpc>
                <a:spcPct val="100000"/>
              </a:lnSpc>
              <a:spcBef>
                <a:spcPts val="1000"/>
              </a:spcBef>
              <a:spcAft>
                <a:spcPts val="1000"/>
              </a:spcAft>
              <a:buSzPts val="2000"/>
              <a:buChar char="•"/>
            </a:pPr>
            <a:r>
              <a:rPr lang="en-US"/>
              <a:t>The backend uses the </a:t>
            </a:r>
            <a:r>
              <a:rPr lang="en-US">
                <a:solidFill>
                  <a:srgbClr val="188038"/>
                </a:solidFill>
                <a:latin typeface="Roboto Mono"/>
                <a:ea typeface="Roboto Mono"/>
                <a:cs typeface="Roboto Mono"/>
                <a:sym typeface="Roboto Mono"/>
              </a:rPr>
              <a:t>callRealLLaMA()</a:t>
            </a:r>
            <a:r>
              <a:rPr lang="en-US"/>
              <a:t> method to send the prompt to the Gemma 3 model via Ollama’s interface. The call includes parameters such as temperature, prediction limit, and system role to ensure reproducibility and accuracy in educational responses.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371e18efa8a_0_24"/>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Prompt Handling &amp; Output Sanitization</a:t>
            </a:r>
            <a:endParaRPr/>
          </a:p>
        </p:txBody>
      </p:sp>
      <p:sp>
        <p:nvSpPr>
          <p:cNvPr id="233" name="Google Shape;233;g371e18efa8a_0_24"/>
          <p:cNvSpPr txBox="1"/>
          <p:nvPr>
            <p:ph idx="1" type="body"/>
          </p:nvPr>
        </p:nvSpPr>
        <p:spPr>
          <a:xfrm>
            <a:off x="1920250" y="1825625"/>
            <a:ext cx="9718800" cy="4421700"/>
          </a:xfrm>
          <a:prstGeom prst="rect">
            <a:avLst/>
          </a:prstGeom>
        </p:spPr>
        <p:txBody>
          <a:bodyPr anchorCtr="0" anchor="t" bIns="45700" lIns="91425" spcFirstLastPara="1" rIns="91425" wrap="square" tIns="45700">
            <a:normAutofit lnSpcReduction="20000"/>
          </a:bodyPr>
          <a:lstStyle/>
          <a:p>
            <a:pPr indent="-355600" lvl="0" marL="457200" rtl="0" algn="l">
              <a:lnSpc>
                <a:spcPct val="100000"/>
              </a:lnSpc>
              <a:spcBef>
                <a:spcPts val="0"/>
              </a:spcBef>
              <a:spcAft>
                <a:spcPts val="0"/>
              </a:spcAft>
              <a:buSzPts val="2000"/>
              <a:buChar char="•"/>
            </a:pPr>
            <a:r>
              <a:rPr lang="en-US"/>
              <a:t>Each feature has a unique prompt engineering strategy. For example, summarization prompts request “3–4 concise paragraphs”, quizzes instruct the model to return 5 question-answer pairs in JSON format, and for flashcards, a JSON array of 5–7 terms with definitions.</a:t>
            </a:r>
            <a:endParaRPr/>
          </a:p>
          <a:p>
            <a:pPr indent="-355600" lvl="0" marL="457200" rtl="0" algn="l">
              <a:spcBef>
                <a:spcPts val="1000"/>
              </a:spcBef>
              <a:spcAft>
                <a:spcPts val="0"/>
              </a:spcAft>
              <a:buSzPts val="2000"/>
              <a:buChar char="•"/>
            </a:pPr>
            <a:r>
              <a:rPr lang="en-US"/>
              <a:t>The system includes output cleanup mechanisms that detect markdown formatting, trailing code blocks, or improperly escaped characters. Regex is used to strip unnecessary syntax, and trimmed responses are passed through a layered JSON parsing strategy.</a:t>
            </a:r>
            <a:endParaRPr/>
          </a:p>
          <a:p>
            <a:pPr indent="-355600" lvl="0" marL="457200" marR="0" rtl="0" algn="l">
              <a:lnSpc>
                <a:spcPct val="90000"/>
              </a:lnSpc>
              <a:spcBef>
                <a:spcPts val="1000"/>
              </a:spcBef>
              <a:spcAft>
                <a:spcPts val="0"/>
              </a:spcAft>
              <a:buSzPts val="2000"/>
              <a:buChar char="•"/>
            </a:pPr>
            <a:r>
              <a:rPr lang="en-US"/>
              <a:t>In cases where structured parsing fails, especially for quizzes, the </a:t>
            </a:r>
            <a:r>
              <a:rPr lang="en-US">
                <a:solidFill>
                  <a:srgbClr val="188038"/>
                </a:solidFill>
                <a:latin typeface="Roboto Mono"/>
                <a:ea typeface="Roboto Mono"/>
                <a:cs typeface="Roboto Mono"/>
                <a:sym typeface="Roboto Mono"/>
              </a:rPr>
              <a:t>extractSimpleQuestions()</a:t>
            </a:r>
            <a:r>
              <a:rPr lang="en-US"/>
              <a:t> method uses pattern matching to recover question and answer pairs. It ensures fallback data is still meaningful and matches the expected schema for frontend display.</a:t>
            </a:r>
            <a:endParaRPr/>
          </a:p>
          <a:p>
            <a:pPr indent="-355600" lvl="0" marL="457200" marR="0" rtl="0" algn="l">
              <a:lnSpc>
                <a:spcPct val="90000"/>
              </a:lnSpc>
              <a:spcBef>
                <a:spcPts val="1000"/>
              </a:spcBef>
              <a:spcAft>
                <a:spcPts val="1000"/>
              </a:spcAft>
              <a:buSzPts val="2000"/>
              <a:buChar char="•"/>
            </a:pPr>
            <a:r>
              <a:rPr lang="en-US"/>
              <a:t>Similarly, concept graphs are parsed only after the response is validated for the presence of required keys (nodes, edges) and structural completeness. If brackets are unbalanced or expected fields are missing, </a:t>
            </a:r>
            <a:r>
              <a:rPr lang="en-US"/>
              <a:t>demo graph</a:t>
            </a:r>
            <a:r>
              <a:rPr lang="en-US"/>
              <a:t> data is returned to maintain system continuity and presentation the output.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Use Cases</a:t>
            </a:r>
            <a:endParaRPr/>
          </a:p>
        </p:txBody>
      </p:sp>
      <p:sp>
        <p:nvSpPr>
          <p:cNvPr id="239" name="Google Shape;239;p6"/>
          <p:cNvSpPr txBox="1"/>
          <p:nvPr>
            <p:ph idx="2" type="body"/>
          </p:nvPr>
        </p:nvSpPr>
        <p:spPr>
          <a:xfrm>
            <a:off x="1918000" y="1716600"/>
            <a:ext cx="8733900" cy="4064400"/>
          </a:xfrm>
          <a:prstGeom prst="rect">
            <a:avLst/>
          </a:prstGeom>
          <a:noFill/>
          <a:ln>
            <a:noFill/>
          </a:ln>
        </p:spPr>
        <p:txBody>
          <a:bodyPr anchorCtr="0" anchor="t" bIns="45700" lIns="91425" spcFirstLastPara="1" rIns="91425" wrap="square" tIns="45700">
            <a:normAutofit lnSpcReduction="10000"/>
          </a:bodyPr>
          <a:lstStyle/>
          <a:p>
            <a:pPr indent="-101600" lvl="0" marL="228600" rtl="0" algn="l">
              <a:lnSpc>
                <a:spcPct val="90000"/>
              </a:lnSpc>
              <a:spcBef>
                <a:spcPts val="0"/>
              </a:spcBef>
              <a:spcAft>
                <a:spcPts val="0"/>
              </a:spcAft>
              <a:buClr>
                <a:schemeClr val="lt1"/>
              </a:buClr>
              <a:buSzPts val="2000"/>
              <a:buNone/>
            </a:pPr>
            <a:r>
              <a:rPr lang="en-US"/>
              <a:t>Target Users: Students</a:t>
            </a:r>
            <a:endParaRPr/>
          </a:p>
          <a:p>
            <a:pPr indent="0" lvl="0" marL="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Use Cases:</a:t>
            </a:r>
            <a:endParaRPr/>
          </a:p>
          <a:p>
            <a:pPr indent="-101600" lvl="0" marL="228600" rtl="0" algn="l">
              <a:lnSpc>
                <a:spcPct val="90000"/>
              </a:lnSpc>
              <a:spcBef>
                <a:spcPts val="0"/>
              </a:spcBef>
              <a:spcAft>
                <a:spcPts val="0"/>
              </a:spcAft>
              <a:buClr>
                <a:schemeClr val="lt1"/>
              </a:buClr>
              <a:buSzPts val="2000"/>
              <a:buNone/>
            </a:pPr>
            <a:r>
              <a:t/>
            </a:r>
            <a:endParaRPr/>
          </a:p>
          <a:p>
            <a:pPr indent="-355600" lvl="0" marL="457200" rtl="0" algn="l">
              <a:lnSpc>
                <a:spcPct val="90000"/>
              </a:lnSpc>
              <a:spcBef>
                <a:spcPts val="0"/>
              </a:spcBef>
              <a:spcAft>
                <a:spcPts val="0"/>
              </a:spcAft>
              <a:buSzPts val="2000"/>
              <a:buChar char="●"/>
            </a:pPr>
            <a:r>
              <a:rPr lang="en-US"/>
              <a:t>Summarize the document so that the most important information is extracted</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Create questions and answers using the text to help students practice for exams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Generate </a:t>
            </a:r>
            <a:r>
              <a:rPr lang="en-US"/>
              <a:t>flashcards</a:t>
            </a:r>
            <a:r>
              <a:rPr lang="en-US"/>
              <a:t> to aid the study sessions of students and allow them to better memorize important concepts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Make a concept graph that allows students to visualize the important </a:t>
            </a:r>
            <a:r>
              <a:rPr lang="en-US"/>
              <a:t>concepts</a:t>
            </a:r>
            <a:r>
              <a:rPr lang="en-US"/>
              <a:t> and the relationships between multiple concepts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