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89" r:id="rId5"/>
  </p:sldMasterIdLst>
  <p:notesMasterIdLst>
    <p:notesMasterId r:id="rId25"/>
  </p:notesMasterIdLst>
  <p:handoutMasterIdLst>
    <p:handoutMasterId r:id="rId26"/>
  </p:handoutMasterIdLst>
  <p:sldIdLst>
    <p:sldId id="257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272" r:id="rId16"/>
    <p:sldId id="320" r:id="rId17"/>
    <p:sldId id="271" r:id="rId18"/>
    <p:sldId id="317" r:id="rId19"/>
    <p:sldId id="273" r:id="rId20"/>
    <p:sldId id="321" r:id="rId21"/>
    <p:sldId id="269" r:id="rId22"/>
    <p:sldId id="331" r:id="rId23"/>
    <p:sldId id="313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167CD0-448E-B548-9276-23F1E8BE666F}" v="15" dt="2025-07-29T16:54:51.719"/>
    <p1510:client id="{3F5EB93D-0E20-E643-D36B-7CC7E75D2D1A}" v="378" dt="2025-07-29T16:48:46.785"/>
    <p1510:client id="{8552E9D9-63E0-4E16-92BD-935E9D397C7B}" v="268" dt="2025-08-01T22:14:27.467"/>
    <p1510:client id="{B52B7261-143B-6F43-7E7D-012D292175CC}" v="4" dt="2025-07-30T06:05:28.854"/>
    <p1510:client id="{F9B4282F-95FF-08C9-7F0B-F39547EE9C39}" v="10" dt="2025-07-30T02:34:32.5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147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C7D74A2-3B4D-954C-BCE0-BA697DC5CE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AF4C31-EF37-264F-8C4F-A3A07C139E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CDE01-A1F3-2049-81BA-B7E4D3301AE3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743C93-A831-5544-9766-0D18935B52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FBCD7-D303-7B4D-A718-8B6CB0EF84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B6429-A076-9E48-9B7C-D88E10C09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29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6A9CC-D495-EF43-8C44-1644A9ED498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B882A-90D7-FB4D-B996-1F0AF3284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5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84E2D5E-E304-F744-92B4-C2614AA64448}"/>
              </a:ext>
            </a:extLst>
          </p:cNvPr>
          <p:cNvSpPr txBox="1"/>
          <p:nvPr userDrawn="1"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8DEB929-9798-7B44-8E54-60948088B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665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6564F3C-4E9C-A84A-915B-1971194754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D10DF140-61C7-C94E-9347-6DD282A33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A209E8-E5E1-5D41-92D2-2615A78E2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rgbClr val="CC0066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B3200B7-23B0-6542-AF46-FF8EFBF9FBA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CB99F92-7B2D-DA41-8932-E06E340EA0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3632199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BDDF83C-8AC7-A941-A027-BAAF20DCA295}"/>
              </a:ext>
            </a:extLst>
          </p:cNvPr>
          <p:cNvGrpSpPr/>
          <p:nvPr userDrawn="1"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A12D9A-A693-B545-A8F5-2A9593D2A685}"/>
                </a:ext>
              </a:extLst>
            </p:cNvPr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635189E-CF3C-9646-86FF-9D061A9687AC}"/>
                </a:ext>
              </a:extLst>
            </p:cNvPr>
            <p:cNvSpPr/>
            <p:nvPr/>
          </p:nvSpPr>
          <p:spPr>
            <a:xfrm rot="162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F58982-B41E-8340-83CF-555551EE8C45}"/>
                </a:ext>
              </a:extLst>
            </p:cNvPr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7366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3A9093-3691-AA4C-A2F4-304998E299F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342235-2539-9C42-9FFC-2583D8FF2508}"/>
              </a:ext>
            </a:extLst>
          </p:cNvPr>
          <p:cNvGrpSpPr/>
          <p:nvPr userDrawn="1"/>
        </p:nvGrpSpPr>
        <p:grpSpPr>
          <a:xfrm flipH="1" flipV="1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B082B33-8809-4D4E-892A-871B1D090AB4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9A3A04-48C2-9046-99D8-29E0696CC719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234CB5F-76F4-6745-89D4-C806CD69862C}"/>
              </a:ext>
            </a:extLst>
          </p:cNvPr>
          <p:cNvGrpSpPr/>
          <p:nvPr userDrawn="1"/>
        </p:nvGrpSpPr>
        <p:grpSpPr>
          <a:xfrm flipV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9A027F7-340B-AE49-A6E7-AF7808C4881B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08E556-02A5-F644-8527-1071C399CF8F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0C6396-694E-7E4D-99B5-1FFF7CB06E00}"/>
              </a:ext>
            </a:extLst>
          </p:cNvPr>
          <p:cNvGrpSpPr/>
          <p:nvPr userDrawn="1"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ED90838-A6BF-0F4F-9EEF-F4EF18A3585C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3FA1B5D-1100-BA4E-880C-425F37DC1986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A9768829-BB27-E04C-AC08-35C2DCF434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8591" y="2310784"/>
            <a:ext cx="7510717" cy="33944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US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67577F2A-343B-0547-90B9-310710267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6432753-6F7F-614E-852E-0E437C757C8A}"/>
              </a:ext>
            </a:extLst>
          </p:cNvPr>
          <p:cNvGrpSpPr/>
          <p:nvPr userDrawn="1"/>
        </p:nvGrpSpPr>
        <p:grpSpPr>
          <a:xfrm rot="162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23CBF0-EBAD-5A48-BEB5-7F7ED127ED9A}"/>
                </a:ext>
              </a:extLst>
            </p:cNvPr>
            <p:cNvSpPr/>
            <p:nvPr/>
          </p:nvSpPr>
          <p:spPr>
            <a:xfrm rot="162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54997F-8EB7-5140-9E75-4B286C8C6FED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F2EB2B1-A9F3-9943-AABF-16618AFA9BE8}"/>
              </a:ext>
            </a:extLst>
          </p:cNvPr>
          <p:cNvSpPr txBox="1"/>
          <p:nvPr userDrawn="1"/>
        </p:nvSpPr>
        <p:spPr>
          <a:xfrm>
            <a:off x="3927573" y="640444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53642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5C2860B-6047-5A4C-A34C-2CE3559F5E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F1827C6-B251-F84D-ADAF-23A63055EED5}"/>
              </a:ext>
            </a:extLst>
          </p:cNvPr>
          <p:cNvSpPr txBox="1">
            <a:spLocks/>
          </p:cNvSpPr>
          <p:nvPr userDrawn="1"/>
        </p:nvSpPr>
        <p:spPr>
          <a:xfrm>
            <a:off x="3244174" y="1626141"/>
            <a:ext cx="5791200" cy="931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sz="3600" spc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ontent Placeholder 15">
            <a:extLst>
              <a:ext uri="{FF2B5EF4-FFF2-40B4-BE49-F238E27FC236}">
                <a16:creationId xmlns:a16="http://schemas.microsoft.com/office/drawing/2014/main" id="{3FE4AA1A-321B-034B-A436-1489DB5063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D80675-BCCC-9D43-8C06-61A6E7547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587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D24B231-6806-6549-A9EB-CC858BE52B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853AFDF2-6FAF-3C45-BA79-69FE0FE7C5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51A568-E78E-1345-A344-90658C4D4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285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6D844F3F-144D-EC46-9448-847C2C242B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1D0C1A8D-A891-934D-BEDF-BCAF239DB6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61F8EC-ACD0-3544-9489-9E14A2C45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310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holding, yellow, colorful, sign&#10;&#10;Description automatically generated">
            <a:extLst>
              <a:ext uri="{FF2B5EF4-FFF2-40B4-BE49-F238E27FC236}">
                <a16:creationId xmlns:a16="http://schemas.microsoft.com/office/drawing/2014/main" id="{74C3F4AC-284C-8648-B74F-734AD0C970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DCC8F7BA-1E34-D442-AEF7-6604F2F726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571367-FB83-B648-89F4-308268D2E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36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51B882C-C539-A944-97F2-FC0CDA5F0C74}"/>
              </a:ext>
            </a:extLst>
          </p:cNvPr>
          <p:cNvGrpSpPr/>
          <p:nvPr userDrawn="1"/>
        </p:nvGrpSpPr>
        <p:grpSpPr>
          <a:xfrm flipV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6B3CB66-C4EA-1D4A-AB31-F3B036627C35}"/>
                </a:ext>
              </a:extLst>
            </p:cNvPr>
            <p:cNvSpPr/>
            <p:nvPr/>
          </p:nvSpPr>
          <p:spPr>
            <a:xfrm rot="16200000" flipV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A919F03-190B-A144-89EE-F2C24C54E8DF}"/>
                </a:ext>
              </a:extLst>
            </p:cNvPr>
            <p:cNvSpPr/>
            <p:nvPr/>
          </p:nvSpPr>
          <p:spPr>
            <a:xfrm flipV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8"/>
            <a:ext cx="7902877" cy="424948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itle 18">
            <a:extLst>
              <a:ext uri="{FF2B5EF4-FFF2-40B4-BE49-F238E27FC236}">
                <a16:creationId xmlns:a16="http://schemas.microsoft.com/office/drawing/2014/main" id="{C716CB0E-F1FF-504E-9653-C73C2D7C4396}"/>
              </a:ext>
            </a:extLst>
          </p:cNvPr>
          <p:cNvSpPr txBox="1">
            <a:spLocks/>
          </p:cNvSpPr>
          <p:nvPr userDrawn="1"/>
        </p:nvSpPr>
        <p:spPr>
          <a:xfrm>
            <a:off x="3282203" y="894071"/>
            <a:ext cx="6105637" cy="721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300">
                <a:solidFill>
                  <a:srgbClr val="D92D8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spc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AFD9C3E-7E7C-AB48-8364-4BE099796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4" name="Picture 3" descr="A blue sky&#10;&#10;Description automatically generated">
            <a:extLst>
              <a:ext uri="{FF2B5EF4-FFF2-40B4-BE49-F238E27FC236}">
                <a16:creationId xmlns:a16="http://schemas.microsoft.com/office/drawing/2014/main" id="{F52B9004-D179-1A4A-80CE-4571C434E5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7999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369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7"/>
            <a:ext cx="7929604" cy="417526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200CCED-6E70-9C4C-8D34-9653C97BC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19" name="Picture 18" descr="A blue sky&#10;&#10;Description automatically generated">
            <a:extLst>
              <a:ext uri="{FF2B5EF4-FFF2-40B4-BE49-F238E27FC236}">
                <a16:creationId xmlns:a16="http://schemas.microsoft.com/office/drawing/2014/main" id="{6B427909-11C3-2B4F-99E1-06647A829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C4F623B-6644-7B41-A514-8B0D97CB3BB5}"/>
              </a:ext>
            </a:extLst>
          </p:cNvPr>
          <p:cNvGrpSpPr/>
          <p:nvPr userDrawn="1"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E3BA29-D548-E14A-925A-6DDE5A185378}"/>
                </a:ext>
              </a:extLst>
            </p:cNvPr>
            <p:cNvSpPr/>
            <p:nvPr/>
          </p:nvSpPr>
          <p:spPr>
            <a:xfrm rot="162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98000">
                  <a:srgbClr val="D92D8A"/>
                </a:gs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66DB505-A3CE-D74D-92E0-CB719251EDDA}"/>
                </a:ext>
              </a:extLst>
            </p:cNvPr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B5620D0-8507-8C49-B78D-FCF723E33FB3}"/>
                </a:ext>
              </a:extLst>
            </p:cNvPr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D88CDB-1D99-0741-8F0C-6B653BC890C1}"/>
                </a:ext>
              </a:extLst>
            </p:cNvPr>
            <p:cNvSpPr/>
            <p:nvPr/>
          </p:nvSpPr>
          <p:spPr>
            <a:xfrm rot="162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848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B112813B-6A84-0946-A634-0826DA95D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31" name="Picture 30" descr="A blue sky&#10;&#10;Description automatically generated">
            <a:extLst>
              <a:ext uri="{FF2B5EF4-FFF2-40B4-BE49-F238E27FC236}">
                <a16:creationId xmlns:a16="http://schemas.microsoft.com/office/drawing/2014/main" id="{7F8F79F9-053E-AC4E-A228-8BCFC40902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sp>
        <p:nvSpPr>
          <p:cNvPr id="34" name="Content Placeholder 15">
            <a:extLst>
              <a:ext uri="{FF2B5EF4-FFF2-40B4-BE49-F238E27FC236}">
                <a16:creationId xmlns:a16="http://schemas.microsoft.com/office/drawing/2014/main" id="{FA4447E9-32AB-CE42-93AE-D7EC1B389ED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29651"/>
            <a:chOff x="5537621" y="745236"/>
            <a:chExt cx="522582" cy="5296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6727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blue sky&#10;&#10;Description automatically generated">
            <a:extLst>
              <a:ext uri="{FF2B5EF4-FFF2-40B4-BE49-F238E27FC236}">
                <a16:creationId xmlns:a16="http://schemas.microsoft.com/office/drawing/2014/main" id="{5941AC91-51E1-BD44-8333-8EC6B8C58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10E303A-0EE2-014D-982B-DD7765D17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BE6CB02-B2E4-FD48-BD48-A0CD3144A8D8}"/>
              </a:ext>
            </a:extLst>
          </p:cNvPr>
          <p:cNvGrpSpPr/>
          <p:nvPr userDrawn="1"/>
        </p:nvGrpSpPr>
        <p:grpSpPr>
          <a:xfrm flipH="1" flipV="1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87CEFF8-E1E9-8041-AC38-FEBE13C577B2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E8AB8CF-68F3-2B43-811F-C129FA1BA13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E541D45-E316-744F-BD0C-4BFACA731C29}"/>
              </a:ext>
            </a:extLst>
          </p:cNvPr>
          <p:cNvGrpSpPr/>
          <p:nvPr userDrawn="1"/>
        </p:nvGrpSpPr>
        <p:grpSpPr>
          <a:xfrm flipV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7D29A71-357A-DD47-96D9-D8E4DEBA174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3E9CFD4-BC95-8047-BE3F-CA666B3459D8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1632377-3A0F-C443-BA2C-398E882AC060}"/>
              </a:ext>
            </a:extLst>
          </p:cNvPr>
          <p:cNvGrpSpPr/>
          <p:nvPr userDrawn="1"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689ABA4-7585-2A44-A2F2-E1D06AEEB21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32732AD-65BD-0C4B-8F28-9B79B9820FC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DB2452C-A655-8D47-A8D4-3493DDA1D602}"/>
              </a:ext>
            </a:extLst>
          </p:cNvPr>
          <p:cNvGrpSpPr/>
          <p:nvPr userDrawn="1"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2C730C6-91C6-664D-9DC8-68F6D2CB25F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BD38127-BA89-A54A-B41C-130C55941480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602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98F8D55-B506-3449-B7ED-0C6B5D8C8E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2" y="1939925"/>
            <a:ext cx="8984543" cy="433895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BEB633C-F7A2-6145-BF98-E1B7E0CDE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8EF7C2-ABE5-874A-83A9-9ED5212B9099}"/>
              </a:ext>
            </a:extLst>
          </p:cNvPr>
          <p:cNvSpPr txBox="1"/>
          <p:nvPr userDrawn="1"/>
        </p:nvSpPr>
        <p:spPr>
          <a:xfrm>
            <a:off x="7260221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2B47B7A-374F-F040-A985-8B40D325DE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44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30387"/>
            <a:chOff x="5537621" y="745236"/>
            <a:chExt cx="522582" cy="53038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5" name="Picture 34" descr="A blue sky&#10;&#10;Description automatically generated">
            <a:extLst>
              <a:ext uri="{FF2B5EF4-FFF2-40B4-BE49-F238E27FC236}">
                <a16:creationId xmlns:a16="http://schemas.microsoft.com/office/drawing/2014/main" id="{36B238F2-2857-544E-8AD3-AED1952A8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5065873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CFBBF3E-8312-B947-832D-CDD3E3286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0124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84E2D5E-E304-F744-92B4-C2614AA64448}"/>
              </a:ext>
            </a:extLst>
          </p:cNvPr>
          <p:cNvSpPr txBox="1"/>
          <p:nvPr userDrawn="1"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8DEB929-9798-7B44-8E54-60948088B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267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98F8D55-B506-3449-B7ED-0C6B5D8C8E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2" y="1939925"/>
            <a:ext cx="8984543" cy="433895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BEB633C-F7A2-6145-BF98-E1B7E0CDE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2B47B7A-374F-F040-A985-8B40D325DE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2868F4-779E-AA44-95BD-4CC72A6CA6F0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B5ED8F-25D7-8A40-AA69-E1CAC8F5F0D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15180639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-ou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76AA251-3835-8641-83B2-FAB7327B0A35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994074" y="2799440"/>
            <a:ext cx="6203852" cy="12591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8D820-CA12-3348-9CE5-033338F534A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AF04C-3797-0042-84B5-09E19421E19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5075162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634E62-8BC6-A34F-8FFD-C562690FB714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51B2EA-0E7C-1D47-8BE2-0F6912069F58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algn="l" defTabSz="914400" rtl="0" eaLnBrk="1" latinLnBrk="0" hangingPunct="1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7675617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0D855-4CD9-FC45-9379-29AA29186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4222749" cy="43389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F7AE448-EA8B-3741-9051-021832094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0EF1B571-98EE-5644-AF99-B840E3214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C10A61-C3FE-6D42-9D75-3E01190582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E19F95-A052-B345-B8CB-24664E9F155A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C5CFA7-7F30-664A-88A0-76774E0DD320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29479185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0">
            <a:extLst>
              <a:ext uri="{FF2B5EF4-FFF2-40B4-BE49-F238E27FC236}">
                <a16:creationId xmlns:a16="http://schemas.microsoft.com/office/drawing/2014/main" id="{01F82B3F-9873-EF4E-94EC-057DD4B20E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dpi="0" rotWithShape="0">
            <a:blip r:embed="rId2" cstate="email">
              <a:alphaModFix amt="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rmAutofit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BEEB5A-8893-144A-91F5-C06A23DED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51929"/>
            <a:ext cx="2469469" cy="304136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FA37C7-20CF-AC4A-BD08-C6142B1C5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8430"/>
            <a:ext cx="4720887" cy="1854093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024E5270-E663-6349-BFBE-6C5E5807A1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1995F14-BCAF-A943-B330-BDBF466216E3}"/>
              </a:ext>
            </a:extLst>
          </p:cNvPr>
          <p:cNvGrpSpPr/>
          <p:nvPr userDrawn="1"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2DC6E15-79FC-9B4E-8E6B-F01C12947347}"/>
                </a:ext>
              </a:extLst>
            </p:cNvPr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62493B4-9D15-5940-B5ED-66732B4B293A}"/>
                </a:ext>
              </a:extLst>
            </p:cNvPr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F65F000-A2F0-714C-ADAA-960582B7C4AB}"/>
                </a:ext>
              </a:extLst>
            </p:cNvPr>
            <p:cNvSpPr/>
            <p:nvPr/>
          </p:nvSpPr>
          <p:spPr>
            <a:xfrm rot="162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6AD155-D0FF-8642-B412-219D327DA829}"/>
                </a:ext>
              </a:extLst>
            </p:cNvPr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CC004EC-C3AC-0046-902C-40A3A5EE8F2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245716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525A8C-1EFB-6341-8B8C-79B7C59F70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1E7B94C-6884-7948-9EDC-3BED80DDD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21AA497-2E05-2249-9F34-D8D245642331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8A8FC-C281-7540-A2F1-0C7261C1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0C27EA-5D11-5546-8472-866F259E7BFC}"/>
              </a:ext>
            </a:extLst>
          </p:cNvPr>
          <p:cNvGrpSpPr/>
          <p:nvPr userDrawn="1"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15F3C6-7BE9-E34E-B778-A0FF431CC9C1}"/>
                </a:ext>
              </a:extLst>
            </p:cNvPr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C83E426-A956-204B-922C-C9B114A51E89}"/>
                </a:ext>
              </a:extLst>
            </p:cNvPr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44F2D43-E606-9E4C-B3E1-C3F4607A4260}"/>
                </a:ext>
              </a:extLst>
            </p:cNvPr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6F0BFE3-62C4-4143-B7A4-34BE2F0631E2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5E0D03-2997-3848-9DA3-8A864CF76775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4739203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flying, plane, bird&#10;&#10;Description automatically generated">
            <a:extLst>
              <a:ext uri="{FF2B5EF4-FFF2-40B4-BE49-F238E27FC236}">
                <a16:creationId xmlns:a16="http://schemas.microsoft.com/office/drawing/2014/main" id="{64D9EE0F-6494-1A4B-AB72-3C7AE9F28F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84FFD0-FE9F-7B4A-B7A3-7CE892EF9B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E8B4190-7A7B-3447-AACA-71ED88EA3D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BBA3D3B-F75B-7247-96EC-42A55EF769A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EA623E1-FED3-3B47-8817-14EF8A883FB7}"/>
              </a:ext>
            </a:extLst>
          </p:cNvPr>
          <p:cNvGrpSpPr/>
          <p:nvPr userDrawn="1"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90177E-9537-5F45-AFBE-4A490F8D6F92}"/>
                </a:ext>
              </a:extLst>
            </p:cNvPr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169BA91-4DC2-7049-92BF-1B3EAE687357}"/>
                </a:ext>
              </a:extLst>
            </p:cNvPr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11978C-319D-DE49-9152-FBF63531B669}"/>
                </a:ext>
              </a:extLst>
            </p:cNvPr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DBB3F20F-B263-4446-8E1A-6206F5691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9285CD-4628-A141-A01F-52CF4A6E0625}"/>
              </a:ext>
            </a:extLst>
          </p:cNvPr>
          <p:cNvSpPr txBox="1"/>
          <p:nvPr userDrawn="1"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CDB4C7-0A17-2A41-8CE6-D9D79E4938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086196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F743E-C74B-214B-B173-9EFE2CD82F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57611A3-7DA6-4941-8266-CCDEC1D5B7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CA158107-483F-AE4B-81A6-57EC0902E1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6ACA9C-A609-644F-AC2C-E59094058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A3DAFB7-60E6-1441-B24D-9C1F734F58B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D4E7D76-C3ED-8641-B474-65A69EB4CAD3}"/>
              </a:ext>
            </a:extLst>
          </p:cNvPr>
          <p:cNvGrpSpPr/>
          <p:nvPr userDrawn="1"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80F71C-3C06-414A-B4F3-EA00E023389F}"/>
                </a:ext>
              </a:extLst>
            </p:cNvPr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091A517-7BE4-1947-9D32-E2AC4C6021B3}"/>
                </a:ext>
              </a:extLst>
            </p:cNvPr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B09379-08CB-F142-8445-073D64045AF1}"/>
                </a:ext>
              </a:extLst>
            </p:cNvPr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10000">
                  <a:srgbClr val="D92D8A"/>
                </a:gs>
                <a:gs pos="61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18A989C-9180-2547-9BE6-F4182009A23C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585209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76AA251-3835-8641-83B2-FAB7327B0A35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994074" y="2799440"/>
            <a:ext cx="6203852" cy="12591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66FADD-F449-4640-B1B4-8B65C842EBF9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algn="l" defTabSz="914400" rtl="0" eaLnBrk="1" latinLnBrk="0" hangingPunct="1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0796901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6564F3C-4E9C-A84A-915B-1971194754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D10DF140-61C7-C94E-9347-6DD282A33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A209E8-E5E1-5D41-92D2-2615A78E2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rgbClr val="CC0066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B3200B7-23B0-6542-AF46-FF8EFBF9FBA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CB99F92-7B2D-DA41-8932-E06E340EA0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3632199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BDDF83C-8AC7-A941-A027-BAAF20DCA295}"/>
              </a:ext>
            </a:extLst>
          </p:cNvPr>
          <p:cNvGrpSpPr/>
          <p:nvPr userDrawn="1"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A12D9A-A693-B545-A8F5-2A9593D2A685}"/>
                </a:ext>
              </a:extLst>
            </p:cNvPr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635189E-CF3C-9646-86FF-9D061A9687AC}"/>
                </a:ext>
              </a:extLst>
            </p:cNvPr>
            <p:cNvSpPr/>
            <p:nvPr/>
          </p:nvSpPr>
          <p:spPr>
            <a:xfrm rot="162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F58982-B41E-8340-83CF-555551EE8C45}"/>
                </a:ext>
              </a:extLst>
            </p:cNvPr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E713DD1-BC1A-3248-8CC2-6E864ABAACD2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2159642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r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3A9093-3691-AA4C-A2F4-304998E299F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342235-2539-9C42-9FFC-2583D8FF2508}"/>
              </a:ext>
            </a:extLst>
          </p:cNvPr>
          <p:cNvGrpSpPr/>
          <p:nvPr userDrawn="1"/>
        </p:nvGrpSpPr>
        <p:grpSpPr>
          <a:xfrm flipH="1" flipV="1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B082B33-8809-4D4E-892A-871B1D090AB4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9A3A04-48C2-9046-99D8-29E0696CC719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234CB5F-76F4-6745-89D4-C806CD69862C}"/>
              </a:ext>
            </a:extLst>
          </p:cNvPr>
          <p:cNvGrpSpPr/>
          <p:nvPr userDrawn="1"/>
        </p:nvGrpSpPr>
        <p:grpSpPr>
          <a:xfrm flipV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9A027F7-340B-AE49-A6E7-AF7808C4881B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08E556-02A5-F644-8527-1071C399CF8F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0C6396-694E-7E4D-99B5-1FFF7CB06E00}"/>
              </a:ext>
            </a:extLst>
          </p:cNvPr>
          <p:cNvGrpSpPr/>
          <p:nvPr userDrawn="1"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ED90838-A6BF-0F4F-9EEF-F4EF18A3585C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3FA1B5D-1100-BA4E-880C-425F37DC1986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A9768829-BB27-E04C-AC08-35C2DCF434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8591" y="2310784"/>
            <a:ext cx="7510717" cy="33944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US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67577F2A-343B-0547-90B9-310710267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6432753-6F7F-614E-852E-0E437C757C8A}"/>
              </a:ext>
            </a:extLst>
          </p:cNvPr>
          <p:cNvGrpSpPr/>
          <p:nvPr userDrawn="1"/>
        </p:nvGrpSpPr>
        <p:grpSpPr>
          <a:xfrm rot="162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23CBF0-EBAD-5A48-BEB5-7F7ED127ED9A}"/>
                </a:ext>
              </a:extLst>
            </p:cNvPr>
            <p:cNvSpPr/>
            <p:nvPr/>
          </p:nvSpPr>
          <p:spPr>
            <a:xfrm rot="162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54997F-8EB7-5140-9E75-4B286C8C6FED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FBA6A42-FE1F-9645-96ED-324FE44DC5BA}"/>
              </a:ext>
            </a:extLst>
          </p:cNvPr>
          <p:cNvSpPr txBox="1"/>
          <p:nvPr userDrawn="1"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E8F787-C129-6C49-8A83-661932E4AB9C}"/>
              </a:ext>
            </a:extLst>
          </p:cNvPr>
          <p:cNvSpPr txBox="1"/>
          <p:nvPr userDrawn="1"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1319130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Magenta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5C2860B-6047-5A4C-A34C-2CE3559F5E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F1827C6-B251-F84D-ADAF-23A63055EED5}"/>
              </a:ext>
            </a:extLst>
          </p:cNvPr>
          <p:cNvSpPr txBox="1">
            <a:spLocks/>
          </p:cNvSpPr>
          <p:nvPr userDrawn="1"/>
        </p:nvSpPr>
        <p:spPr>
          <a:xfrm>
            <a:off x="3244174" y="1626141"/>
            <a:ext cx="5791200" cy="931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sz="3600" spc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ontent Placeholder 15">
            <a:extLst>
              <a:ext uri="{FF2B5EF4-FFF2-40B4-BE49-F238E27FC236}">
                <a16:creationId xmlns:a16="http://schemas.microsoft.com/office/drawing/2014/main" id="{3FE4AA1A-321B-034B-A436-1489DB5063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D80675-BCCC-9D43-8C06-61A6E7547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0847C5-0827-A54F-A6C7-C9B067E223ED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2906890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Cyan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D24B231-6806-6549-A9EB-CC858BE52B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853AFDF2-6FAF-3C45-BA79-69FE0FE7C5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51A568-E78E-1345-A344-90658C4D4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930188-7E2F-2641-ACC0-DA6AE8E7DD3B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1989219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6D844F3F-144D-EC46-9448-847C2C242B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1D0C1A8D-A891-934D-BEDF-BCAF239DB6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61F8EC-ACD0-3544-9489-9E14A2C45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32EC2A-C03A-5C4E-BD58-969F342CE503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F58DAC-98E0-154E-9F0F-8F24314D2DE6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2059048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holding, yellow, colorful, sign&#10;&#10;Description automatically generated">
            <a:extLst>
              <a:ext uri="{FF2B5EF4-FFF2-40B4-BE49-F238E27FC236}">
                <a16:creationId xmlns:a16="http://schemas.microsoft.com/office/drawing/2014/main" id="{74C3F4AC-284C-8648-B74F-734AD0C970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DCC8F7BA-1E34-D442-AEF7-6604F2F726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571367-FB83-B648-89F4-308268D2E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D8B100-C385-674E-A4AE-603DC4A8231C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3C050D-E4D0-A64C-B907-0F116DA9CB2E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2781361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51B882C-C539-A944-97F2-FC0CDA5F0C74}"/>
              </a:ext>
            </a:extLst>
          </p:cNvPr>
          <p:cNvGrpSpPr/>
          <p:nvPr userDrawn="1"/>
        </p:nvGrpSpPr>
        <p:grpSpPr>
          <a:xfrm flipV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6B3CB66-C4EA-1D4A-AB31-F3B036627C35}"/>
                </a:ext>
              </a:extLst>
            </p:cNvPr>
            <p:cNvSpPr/>
            <p:nvPr/>
          </p:nvSpPr>
          <p:spPr>
            <a:xfrm rot="16200000" flipV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A919F03-190B-A144-89EE-F2C24C54E8DF}"/>
                </a:ext>
              </a:extLst>
            </p:cNvPr>
            <p:cNvSpPr/>
            <p:nvPr/>
          </p:nvSpPr>
          <p:spPr>
            <a:xfrm flipV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8"/>
            <a:ext cx="7902877" cy="424948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itle 18">
            <a:extLst>
              <a:ext uri="{FF2B5EF4-FFF2-40B4-BE49-F238E27FC236}">
                <a16:creationId xmlns:a16="http://schemas.microsoft.com/office/drawing/2014/main" id="{C716CB0E-F1FF-504E-9653-C73C2D7C4396}"/>
              </a:ext>
            </a:extLst>
          </p:cNvPr>
          <p:cNvSpPr txBox="1">
            <a:spLocks/>
          </p:cNvSpPr>
          <p:nvPr userDrawn="1"/>
        </p:nvSpPr>
        <p:spPr>
          <a:xfrm>
            <a:off x="3282203" y="894071"/>
            <a:ext cx="6105637" cy="721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300">
                <a:solidFill>
                  <a:srgbClr val="D92D8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spc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AFD9C3E-7E7C-AB48-8364-4BE099796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4" name="Picture 3" descr="A blue sky&#10;&#10;Description automatically generated">
            <a:extLst>
              <a:ext uri="{FF2B5EF4-FFF2-40B4-BE49-F238E27FC236}">
                <a16:creationId xmlns:a16="http://schemas.microsoft.com/office/drawing/2014/main" id="{F52B9004-D179-1A4A-80CE-4571C434E5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7999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06E9D32-A765-F043-8AF6-BD4FF2155B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0459881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7"/>
            <a:ext cx="7929604" cy="417526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200CCED-6E70-9C4C-8D34-9653C97BC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19" name="Picture 18" descr="A blue sky&#10;&#10;Description automatically generated">
            <a:extLst>
              <a:ext uri="{FF2B5EF4-FFF2-40B4-BE49-F238E27FC236}">
                <a16:creationId xmlns:a16="http://schemas.microsoft.com/office/drawing/2014/main" id="{6B427909-11C3-2B4F-99E1-06647A829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C4F623B-6644-7B41-A514-8B0D97CB3BB5}"/>
              </a:ext>
            </a:extLst>
          </p:cNvPr>
          <p:cNvGrpSpPr/>
          <p:nvPr userDrawn="1"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E3BA29-D548-E14A-925A-6DDE5A185378}"/>
                </a:ext>
              </a:extLst>
            </p:cNvPr>
            <p:cNvSpPr/>
            <p:nvPr/>
          </p:nvSpPr>
          <p:spPr>
            <a:xfrm rot="162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98000">
                  <a:srgbClr val="D92D8A"/>
                </a:gs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66DB505-A3CE-D74D-92E0-CB719251EDDA}"/>
                </a:ext>
              </a:extLst>
            </p:cNvPr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B5620D0-8507-8C49-B78D-FCF723E33FB3}"/>
                </a:ext>
              </a:extLst>
            </p:cNvPr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D88CDB-1D99-0741-8F0C-6B653BC890C1}"/>
                </a:ext>
              </a:extLst>
            </p:cNvPr>
            <p:cNvSpPr/>
            <p:nvPr/>
          </p:nvSpPr>
          <p:spPr>
            <a:xfrm rot="162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00312A5-3945-8243-B728-D8550A1AD6B5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9890890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B112813B-6A84-0946-A634-0826DA95D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31" name="Picture 30" descr="A blue sky&#10;&#10;Description automatically generated">
            <a:extLst>
              <a:ext uri="{FF2B5EF4-FFF2-40B4-BE49-F238E27FC236}">
                <a16:creationId xmlns:a16="http://schemas.microsoft.com/office/drawing/2014/main" id="{7F8F79F9-053E-AC4E-A228-8BCFC40902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sp>
        <p:nvSpPr>
          <p:cNvPr id="34" name="Content Placeholder 15">
            <a:extLst>
              <a:ext uri="{FF2B5EF4-FFF2-40B4-BE49-F238E27FC236}">
                <a16:creationId xmlns:a16="http://schemas.microsoft.com/office/drawing/2014/main" id="{FA4447E9-32AB-CE42-93AE-D7EC1B389ED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29651"/>
            <a:chOff x="5537621" y="745236"/>
            <a:chExt cx="522582" cy="5296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AF42ADD-11E9-0C4D-B772-CBE1FB52960C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D97CE62-9048-574E-AA6E-594E72B1C971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0855303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blue sky&#10;&#10;Description automatically generated">
            <a:extLst>
              <a:ext uri="{FF2B5EF4-FFF2-40B4-BE49-F238E27FC236}">
                <a16:creationId xmlns:a16="http://schemas.microsoft.com/office/drawing/2014/main" id="{5941AC91-51E1-BD44-8333-8EC6B8C58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10E303A-0EE2-014D-982B-DD7765D17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BE6CB02-B2E4-FD48-BD48-A0CD3144A8D8}"/>
              </a:ext>
            </a:extLst>
          </p:cNvPr>
          <p:cNvGrpSpPr/>
          <p:nvPr userDrawn="1"/>
        </p:nvGrpSpPr>
        <p:grpSpPr>
          <a:xfrm flipH="1" flipV="1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87CEFF8-E1E9-8041-AC38-FEBE13C577B2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E8AB8CF-68F3-2B43-811F-C129FA1BA13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E541D45-E316-744F-BD0C-4BFACA731C29}"/>
              </a:ext>
            </a:extLst>
          </p:cNvPr>
          <p:cNvGrpSpPr/>
          <p:nvPr userDrawn="1"/>
        </p:nvGrpSpPr>
        <p:grpSpPr>
          <a:xfrm flipV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7D29A71-357A-DD47-96D9-D8E4DEBA174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3E9CFD4-BC95-8047-BE3F-CA666B3459D8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1632377-3A0F-C443-BA2C-398E882AC060}"/>
              </a:ext>
            </a:extLst>
          </p:cNvPr>
          <p:cNvGrpSpPr/>
          <p:nvPr userDrawn="1"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689ABA4-7585-2A44-A2F2-E1D06AEEB21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32732AD-65BD-0C4B-8F28-9B79B9820FC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DB2452C-A655-8D47-A8D4-3493DDA1D602}"/>
              </a:ext>
            </a:extLst>
          </p:cNvPr>
          <p:cNvGrpSpPr/>
          <p:nvPr userDrawn="1"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2C730C6-91C6-664D-9DC8-68F6D2CB25F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BD38127-BA89-A54A-B41C-130C55941480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34FB87-CB2A-D646-B7BD-30BCD5E6FC4B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2359A8-7512-DF4F-A76B-6A7EB216BE56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2473273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07689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30387"/>
            <a:chOff x="5537621" y="745236"/>
            <a:chExt cx="522582" cy="53038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5" name="Picture 34" descr="A blue sky&#10;&#10;Description automatically generated">
            <a:extLst>
              <a:ext uri="{FF2B5EF4-FFF2-40B4-BE49-F238E27FC236}">
                <a16:creationId xmlns:a16="http://schemas.microsoft.com/office/drawing/2014/main" id="{36B238F2-2857-544E-8AD3-AED1952A8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5065873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CFBBF3E-8312-B947-832D-CDD3E3286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FAAA71-8596-3F49-BEF5-47CD4EB6EAE4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DE175FA-E49D-F14E-910A-C70CA2595DB4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640334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0D855-4CD9-FC45-9379-29AA29186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4222749" cy="43389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F7AE448-EA8B-3741-9051-021832094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0EF1B571-98EE-5644-AF99-B840E3214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C10A61-C3FE-6D42-9D75-3E01190582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E19F95-A052-B345-B8CB-24664E9F155A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714295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0">
            <a:extLst>
              <a:ext uri="{FF2B5EF4-FFF2-40B4-BE49-F238E27FC236}">
                <a16:creationId xmlns:a16="http://schemas.microsoft.com/office/drawing/2014/main" id="{01F82B3F-9873-EF4E-94EC-057DD4B20E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dpi="0" rotWithShape="0">
            <a:blip r:embed="rId2" cstate="email">
              <a:alphaModFix amt="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rmAutofit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BEEB5A-8893-144A-91F5-C06A23DED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51929"/>
            <a:ext cx="2469469" cy="304136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FA37C7-20CF-AC4A-BD08-C6142B1C5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8430"/>
            <a:ext cx="4720887" cy="1854093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024E5270-E663-6349-BFBE-6C5E5807A1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1995F14-BCAF-A943-B330-BDBF466216E3}"/>
              </a:ext>
            </a:extLst>
          </p:cNvPr>
          <p:cNvGrpSpPr/>
          <p:nvPr userDrawn="1"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2DC6E15-79FC-9B4E-8E6B-F01C12947347}"/>
                </a:ext>
              </a:extLst>
            </p:cNvPr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62493B4-9D15-5940-B5ED-66732B4B293A}"/>
                </a:ext>
              </a:extLst>
            </p:cNvPr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F65F000-A2F0-714C-ADAA-960582B7C4AB}"/>
                </a:ext>
              </a:extLst>
            </p:cNvPr>
            <p:cNvSpPr/>
            <p:nvPr/>
          </p:nvSpPr>
          <p:spPr>
            <a:xfrm rot="162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6AD155-D0FF-8642-B412-219D327DA829}"/>
                </a:ext>
              </a:extLst>
            </p:cNvPr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1298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525A8C-1EFB-6341-8B8C-79B7C59F70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1E7B94C-6884-7948-9EDC-3BED80DDD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21AA497-2E05-2249-9F34-D8D245642331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8A8FC-C281-7540-A2F1-0C7261C1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0C27EA-5D11-5546-8472-866F259E7BFC}"/>
              </a:ext>
            </a:extLst>
          </p:cNvPr>
          <p:cNvGrpSpPr/>
          <p:nvPr userDrawn="1"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15F3C6-7BE9-E34E-B778-A0FF431CC9C1}"/>
                </a:ext>
              </a:extLst>
            </p:cNvPr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C83E426-A956-204B-922C-C9B114A51E89}"/>
                </a:ext>
              </a:extLst>
            </p:cNvPr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44F2D43-E606-9E4C-B3E1-C3F4607A4260}"/>
                </a:ext>
              </a:extLst>
            </p:cNvPr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980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flying, plane, bird&#10;&#10;Description automatically generated">
            <a:extLst>
              <a:ext uri="{FF2B5EF4-FFF2-40B4-BE49-F238E27FC236}">
                <a16:creationId xmlns:a16="http://schemas.microsoft.com/office/drawing/2014/main" id="{64D9EE0F-6494-1A4B-AB72-3C7AE9F28F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84FFD0-FE9F-7B4A-B7A3-7CE892EF9B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E8B4190-7A7B-3447-AACA-71ED88EA3D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BBA3D3B-F75B-7247-96EC-42A55EF769A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EA623E1-FED3-3B47-8817-14EF8A883FB7}"/>
              </a:ext>
            </a:extLst>
          </p:cNvPr>
          <p:cNvGrpSpPr/>
          <p:nvPr userDrawn="1"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90177E-9537-5F45-AFBE-4A490F8D6F92}"/>
                </a:ext>
              </a:extLst>
            </p:cNvPr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169BA91-4DC2-7049-92BF-1B3EAE687357}"/>
                </a:ext>
              </a:extLst>
            </p:cNvPr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11978C-319D-DE49-9152-FBF63531B669}"/>
                </a:ext>
              </a:extLst>
            </p:cNvPr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DBB3F20F-B263-4446-8E1A-6206F5691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97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F743E-C74B-214B-B173-9EFE2CD82F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57611A3-7DA6-4941-8266-CCDEC1D5B7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CA158107-483F-AE4B-81A6-57EC0902E1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6ACA9C-A609-644F-AC2C-E59094058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A3DAFB7-60E6-1441-B24D-9C1F734F58B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D4E7D76-C3ED-8641-B474-65A69EB4CAD3}"/>
              </a:ext>
            </a:extLst>
          </p:cNvPr>
          <p:cNvGrpSpPr/>
          <p:nvPr userDrawn="1"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80F71C-3C06-414A-B4F3-EA00E023389F}"/>
                </a:ext>
              </a:extLst>
            </p:cNvPr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091A517-7BE4-1947-9D32-E2AC4C6021B3}"/>
                </a:ext>
              </a:extLst>
            </p:cNvPr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B09379-08CB-F142-8445-073D64045AF1}"/>
                </a:ext>
              </a:extLst>
            </p:cNvPr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10000">
                  <a:srgbClr val="D92D8A"/>
                </a:gs>
                <a:gs pos="61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222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1F921-75B0-9943-B1DF-025B2C48E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FDCEF-2E0F-6748-B31C-B51229149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sky&#10;&#10;Description automatically generated">
            <a:extLst>
              <a:ext uri="{FF2B5EF4-FFF2-40B4-BE49-F238E27FC236}">
                <a16:creationId xmlns:a16="http://schemas.microsoft.com/office/drawing/2014/main" id="{E2B0E723-963E-D746-9C64-1044790CE17F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60"/>
            <a:ext cx="12192000" cy="68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88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88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7" r:id="rId19"/>
    <p:sldLayoutId id="214748368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1F921-75B0-9943-B1DF-025B2C48E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FDCEF-2E0F-6748-B31C-B51229149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sky&#10;&#10;Description automatically generated">
            <a:extLst>
              <a:ext uri="{FF2B5EF4-FFF2-40B4-BE49-F238E27FC236}">
                <a16:creationId xmlns:a16="http://schemas.microsoft.com/office/drawing/2014/main" id="{E2B0E723-963E-D746-9C64-1044790CE17F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60"/>
            <a:ext cx="12192000" cy="68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670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5EE7E-78DF-CB43-BB57-897A3D5D9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7" y="3338419"/>
            <a:ext cx="8984543" cy="1325563"/>
          </a:xfrm>
        </p:spPr>
        <p:txBody>
          <a:bodyPr>
            <a:normAutofit fontScale="90000"/>
          </a:bodyPr>
          <a:lstStyle/>
          <a:p>
            <a:r>
              <a:rPr lang="en-US">
                <a:latin typeface="Rockwell" panose="02060603020205020403" pitchFamily="18" charset="0"/>
              </a:rPr>
              <a:t>USB Drop Attack</a:t>
            </a:r>
            <a:br>
              <a:rPr lang="en-US">
                <a:latin typeface="Rockwell" panose="02060603020205020403" pitchFamily="18" charset="0"/>
              </a:rPr>
            </a:br>
            <a:br>
              <a:rPr lang="en-US">
                <a:latin typeface="Rockwell" panose="02060603020205020403" pitchFamily="18" charset="0"/>
              </a:rPr>
            </a:br>
            <a:r>
              <a:rPr lang="en-US" sz="2400">
                <a:latin typeface="Rockwell Nova" panose="02060503020205020403" pitchFamily="18" charset="0"/>
              </a:rPr>
              <a:t>CIS 4951 – Capstone 2</a:t>
            </a:r>
            <a:br>
              <a:rPr lang="en-US" sz="2400">
                <a:latin typeface="Rockwell Nova" panose="02060503020205020403" pitchFamily="18" charset="0"/>
              </a:rPr>
            </a:br>
            <a:br>
              <a:rPr lang="en-US" sz="2400">
                <a:latin typeface="Rockwell Nova" panose="02060503020205020403" pitchFamily="18" charset="0"/>
              </a:rPr>
            </a:br>
            <a:r>
              <a:rPr lang="en-US" sz="2400">
                <a:latin typeface="Rockwell Nova" panose="02060503020205020403" pitchFamily="18" charset="0"/>
              </a:rPr>
              <a:t>Mohammed </a:t>
            </a:r>
            <a:r>
              <a:rPr lang="en-US" sz="2400" err="1">
                <a:latin typeface="Rockwell Nova" panose="02060503020205020403" pitchFamily="18" charset="0"/>
              </a:rPr>
              <a:t>Alabdaljabbar</a:t>
            </a:r>
            <a:r>
              <a:rPr lang="en-US" sz="2400">
                <a:latin typeface="Rockwell Nova" panose="02060503020205020403" pitchFamily="18" charset="0"/>
              </a:rPr>
              <a:t> – Lauren De Leon – Jonathan Ruiz – Roberto Martinez – Nicholas Marini</a:t>
            </a:r>
            <a:endParaRPr lang="en-US">
              <a:latin typeface="Rockwell Nova" panose="02060503020205020403" pitchFamily="18" charset="0"/>
            </a:endParaRP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F3CA0A48-5CA8-F120-9102-90AC7A396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601" y="1347636"/>
            <a:ext cx="4658794" cy="89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128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9C48A-DBB6-F206-F93B-D22F866F5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8D72FC-D0BF-CFBE-BC8D-46238E55A7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52906" y="1936119"/>
            <a:ext cx="8984543" cy="4338956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>
                <a:latin typeface="Rockwell" panose="02060603020205020403" pitchFamily="18" charset="0"/>
              </a:rPr>
              <a:t>Unintentional Data Exposure:</a:t>
            </a:r>
            <a:r>
              <a:rPr lang="en-US" sz="2400">
                <a:latin typeface="Rockwell" panose="02060603020205020403" pitchFamily="18" charset="0"/>
              </a:rPr>
              <a:t> Users may mishandle sensitive digital evidence, leading to privacy breaches.</a:t>
            </a:r>
          </a:p>
          <a:p>
            <a:pPr marL="285750" indent="-285750">
              <a:buFont typeface="Arial"/>
              <a:buChar char="•"/>
            </a:pPr>
            <a:r>
              <a:rPr lang="en-US" sz="2400" b="1">
                <a:latin typeface="Rockwell" panose="02060603020205020403" pitchFamily="18" charset="0"/>
              </a:rPr>
              <a:t>Tool Misuse:</a:t>
            </a:r>
            <a:r>
              <a:rPr lang="en-US" sz="2400">
                <a:latin typeface="Rockwell" panose="02060603020205020403" pitchFamily="18" charset="0"/>
              </a:rPr>
              <a:t> Improper use of forensic tools can corrupt evidence or produce unreliable results.</a:t>
            </a:r>
          </a:p>
          <a:p>
            <a:pPr marL="285750" indent="-285750">
              <a:buFont typeface="Arial"/>
              <a:buChar char="•"/>
            </a:pPr>
            <a:r>
              <a:rPr lang="en-US" sz="2400" b="1">
                <a:latin typeface="Rockwell" panose="02060603020205020403" pitchFamily="18" charset="0"/>
              </a:rPr>
              <a:t>Chain of Custody Issues:</a:t>
            </a:r>
            <a:r>
              <a:rPr lang="en-US" sz="2400">
                <a:latin typeface="Rockwell" panose="02060603020205020403" pitchFamily="18" charset="0"/>
              </a:rPr>
              <a:t> Failure to maintain proper documentation can result in evidence being inadmissible in court.</a:t>
            </a:r>
          </a:p>
          <a:p>
            <a:pPr marL="285750" indent="-285750">
              <a:buFont typeface="Arial"/>
              <a:buChar char="•"/>
            </a:pPr>
            <a:r>
              <a:rPr lang="en-US" sz="2400" b="1">
                <a:latin typeface="Rockwell" panose="02060603020205020403" pitchFamily="18" charset="0"/>
              </a:rPr>
              <a:t>Device Contamination:</a:t>
            </a:r>
            <a:r>
              <a:rPr lang="en-US" sz="2400">
                <a:latin typeface="Rockwell" panose="02060603020205020403" pitchFamily="18" charset="0"/>
              </a:rPr>
              <a:t> Without isolating devices properly, forensic images may become tainted by new data or malware.</a:t>
            </a:r>
          </a:p>
          <a:p>
            <a:pPr marL="285750" indent="-285750">
              <a:buFont typeface="Arial"/>
              <a:buChar char="•"/>
            </a:pPr>
            <a:r>
              <a:rPr lang="en-US" sz="2400" b="1">
                <a:latin typeface="Rockwell" panose="02060603020205020403" pitchFamily="18" charset="0"/>
              </a:rPr>
              <a:t>Legal Compliance Risks:</a:t>
            </a:r>
            <a:r>
              <a:rPr lang="en-US" sz="2400">
                <a:latin typeface="Rockwell" panose="02060603020205020403" pitchFamily="18" charset="0"/>
              </a:rPr>
              <a:t> Violating laws related to data access or privacy may expose the organization to liability.</a:t>
            </a:r>
          </a:p>
          <a:p>
            <a:pPr marL="285750" indent="-285750">
              <a:buFont typeface="Arial"/>
              <a:buChar char="•"/>
            </a:pPr>
            <a:r>
              <a:rPr lang="en-US" sz="2400" b="1">
                <a:latin typeface="Rockwell" panose="02060603020205020403" pitchFamily="18" charset="0"/>
              </a:rPr>
              <a:t>Human Error:</a:t>
            </a:r>
            <a:r>
              <a:rPr lang="en-US" sz="2400">
                <a:latin typeface="Rockwell" panose="02060603020205020403" pitchFamily="18" charset="0"/>
              </a:rPr>
              <a:t> Mistakes in data interpretation or reporting can compromise case outcomes.</a:t>
            </a:r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D9A5243-2956-F682-DE06-30365A11E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906" y="498360"/>
            <a:ext cx="8984543" cy="1325563"/>
          </a:xfrm>
        </p:spPr>
        <p:txBody>
          <a:bodyPr/>
          <a:lstStyle/>
          <a:p>
            <a:r>
              <a:rPr lang="en-US">
                <a:latin typeface="Rockwell" panose="02060603020205020403" pitchFamily="18" charset="0"/>
                <a:cs typeface="Arial"/>
              </a:rPr>
              <a:t>Risk Identification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230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chart with different colored squares&#10;&#10;AI-generated content may be incorrect.">
            <a:extLst>
              <a:ext uri="{FF2B5EF4-FFF2-40B4-BE49-F238E27FC236}">
                <a16:creationId xmlns:a16="http://schemas.microsoft.com/office/drawing/2014/main" id="{3A045379-ED21-A344-0C39-35D67C4CC4F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4909542" y="1908701"/>
            <a:ext cx="4648200" cy="41148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853C73C-3D07-2049-9178-7DCB6175F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latin typeface="Rockwell"/>
                <a:cs typeface="Arial"/>
              </a:rPr>
              <a:t>Risk Matrix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22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2CF5285-FF40-8E52-342D-2C4564A5E93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848516586"/>
              </p:ext>
            </p:extLst>
          </p:nvPr>
        </p:nvGraphicFramePr>
        <p:xfrm>
          <a:off x="3282950" y="1789113"/>
          <a:ext cx="790255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352">
                  <a:extLst>
                    <a:ext uri="{9D8B030D-6E8A-4147-A177-3AD203B41FA5}">
                      <a16:colId xmlns:a16="http://schemas.microsoft.com/office/drawing/2014/main" val="3063980083"/>
                    </a:ext>
                  </a:extLst>
                </a:gridCol>
                <a:gridCol w="842489">
                  <a:extLst>
                    <a:ext uri="{9D8B030D-6E8A-4147-A177-3AD203B41FA5}">
                      <a16:colId xmlns:a16="http://schemas.microsoft.com/office/drawing/2014/main" val="3151911899"/>
                    </a:ext>
                  </a:extLst>
                </a:gridCol>
                <a:gridCol w="2049968">
                  <a:extLst>
                    <a:ext uri="{9D8B030D-6E8A-4147-A177-3AD203B41FA5}">
                      <a16:colId xmlns:a16="http://schemas.microsoft.com/office/drawing/2014/main" val="1244259185"/>
                    </a:ext>
                  </a:extLst>
                </a:gridCol>
                <a:gridCol w="1239363">
                  <a:extLst>
                    <a:ext uri="{9D8B030D-6E8A-4147-A177-3AD203B41FA5}">
                      <a16:colId xmlns:a16="http://schemas.microsoft.com/office/drawing/2014/main" val="2587709272"/>
                    </a:ext>
                  </a:extLst>
                </a:gridCol>
                <a:gridCol w="849451">
                  <a:extLst>
                    <a:ext uri="{9D8B030D-6E8A-4147-A177-3AD203B41FA5}">
                      <a16:colId xmlns:a16="http://schemas.microsoft.com/office/drawing/2014/main" val="2229775679"/>
                    </a:ext>
                  </a:extLst>
                </a:gridCol>
                <a:gridCol w="995668">
                  <a:extLst>
                    <a:ext uri="{9D8B030D-6E8A-4147-A177-3AD203B41FA5}">
                      <a16:colId xmlns:a16="http://schemas.microsoft.com/office/drawing/2014/main" val="328626963"/>
                    </a:ext>
                  </a:extLst>
                </a:gridCol>
                <a:gridCol w="1431261">
                  <a:extLst>
                    <a:ext uri="{9D8B030D-6E8A-4147-A177-3AD203B41FA5}">
                      <a16:colId xmlns:a16="http://schemas.microsoft.com/office/drawing/2014/main" val="1073517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Date Raised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Probability 1 - 5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Impact 1 - 5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Severity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Mitigation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9576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6/16/25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The device has limited RAM and flash memory, increasing risk of memory overflow.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Monitor memory usage, optimize code, avoid heavy libraries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053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6/16/25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Anyone with access to the device can reprogram for malicious purposes.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Monitor physical device access, disable USB bootloader, enclose hardware.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3156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R6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6/17/25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Device can become unprogrammable if bootloader fails.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Backup regularly, use verified bootloaders.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342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R11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6/23/25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Flash has limited write cycles, can wear out with frequent uploads on device.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Minimize reprogramming. Use EEPROM where possible.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7641088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R17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6/28/25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/>
                        <a:t>Device can become unresponsive if code is incorrect or unfinished.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/>
                        <a:t>Review and test all code. Implement code review practices.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570035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44E966F2-4AED-A14D-050F-46543B3D5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latin typeface="Arial"/>
                <a:cs typeface="Arial"/>
              </a:rPr>
              <a:t>Risk Register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9153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1D729F-2530-F34E-977B-FA99013BAA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0227" y="2502086"/>
            <a:ext cx="5728783" cy="224921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r>
              <a:rPr lang="en-US" err="1">
                <a:latin typeface="Rockwell Nova"/>
                <a:cs typeface="Arial"/>
              </a:rPr>
              <a:t>Digispark</a:t>
            </a:r>
            <a:r>
              <a:rPr lang="en-US">
                <a:latin typeface="Rockwell Nova"/>
                <a:cs typeface="Arial"/>
              </a:rPr>
              <a:t> Awareness Messages</a:t>
            </a:r>
            <a:endParaRPr lang="en-US">
              <a:solidFill>
                <a:srgbClr val="000000"/>
              </a:solidFill>
              <a:latin typeface="Rockwell Nova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endParaRPr lang="en-US">
              <a:solidFill>
                <a:srgbClr val="000000"/>
              </a:solidFill>
              <a:latin typeface="Rockwell Nova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endParaRPr lang="en-US">
              <a:solidFill>
                <a:srgbClr val="000000"/>
              </a:solidFill>
              <a:latin typeface="Rockwell Nova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r>
              <a:rPr lang="en-US">
                <a:latin typeface="Rockwell Nova"/>
                <a:cs typeface="Arial"/>
              </a:rPr>
              <a:t>Security Policy Improvements</a:t>
            </a:r>
            <a:endParaRPr lang="en-US">
              <a:solidFill>
                <a:srgbClr val="000000"/>
              </a:solidFill>
              <a:latin typeface="Rockwell Nova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endParaRPr lang="en-US">
              <a:solidFill>
                <a:srgbClr val="000000"/>
              </a:solidFill>
              <a:latin typeface="Rockwell Nova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>
              <a:solidFill>
                <a:srgbClr val="000000"/>
              </a:solidFill>
              <a:latin typeface="Rockwell Nova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r>
              <a:rPr lang="en-US">
                <a:latin typeface="Rockwell Nova"/>
              </a:rPr>
              <a:t>Recommendations For Employee Training</a:t>
            </a:r>
            <a:endParaRPr lang="en-US">
              <a:solidFill>
                <a:srgbClr val="000000"/>
              </a:solidFill>
              <a:latin typeface="Rockwell Nova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A78F3D-91CE-1C45-ABC8-6FFDB89FE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575" y="1071380"/>
            <a:ext cx="4358819" cy="747456"/>
          </a:xfrm>
        </p:spPr>
        <p:txBody>
          <a:bodyPr/>
          <a:lstStyle/>
          <a:p>
            <a:r>
              <a:rPr lang="en-US">
                <a:latin typeface="Rockwell"/>
                <a:cs typeface="Arial"/>
              </a:rPr>
              <a:t>Mitigation Strategies</a:t>
            </a:r>
            <a:endParaRPr lang="en-US"/>
          </a:p>
        </p:txBody>
      </p:sp>
      <p:pic>
        <p:nvPicPr>
          <p:cNvPr id="4" name="Picture 3" descr="Don't Plug It In! How to Prevent a USB Attack | PCMag">
            <a:extLst>
              <a:ext uri="{FF2B5EF4-FFF2-40B4-BE49-F238E27FC236}">
                <a16:creationId xmlns:a16="http://schemas.microsoft.com/office/drawing/2014/main" id="{B55DFF74-13B9-43D8-E5F7-4DC97BDD0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3115" y="1218598"/>
            <a:ext cx="2687845" cy="1510058"/>
          </a:xfrm>
          <a:prstGeom prst="rect">
            <a:avLst/>
          </a:prstGeom>
        </p:spPr>
      </p:pic>
      <p:pic>
        <p:nvPicPr>
          <p:cNvPr id="5" name="Picture 4" descr="What is cyber security risk mitigation? | RiskXchange Blog">
            <a:extLst>
              <a:ext uri="{FF2B5EF4-FFF2-40B4-BE49-F238E27FC236}">
                <a16:creationId xmlns:a16="http://schemas.microsoft.com/office/drawing/2014/main" id="{3C86D282-BF6F-E003-03C5-1BA30835E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1257" y="3547855"/>
            <a:ext cx="2698889" cy="172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670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39E8E-F442-F203-8521-06ACD1689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947ACB2-6739-F7B8-B455-874F993A8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267" y="965872"/>
            <a:ext cx="4358819" cy="747456"/>
          </a:xfrm>
        </p:spPr>
        <p:txBody>
          <a:bodyPr/>
          <a:lstStyle/>
          <a:p>
            <a:r>
              <a:rPr lang="en-US" b="1">
                <a:latin typeface="Arial"/>
                <a:cs typeface="Arial"/>
              </a:rPr>
              <a:t>Awareness Posters</a:t>
            </a:r>
            <a:endParaRPr lang="en-US" b="1">
              <a:latin typeface="Arial"/>
            </a:endParaRPr>
          </a:p>
        </p:txBody>
      </p:sp>
      <p:pic>
        <p:nvPicPr>
          <p:cNvPr id="8" name="Picture 7" descr="A red and silver background with text and symbols&#10;&#10;AI-generated content may be incorrect.">
            <a:extLst>
              <a:ext uri="{FF2B5EF4-FFF2-40B4-BE49-F238E27FC236}">
                <a16:creationId xmlns:a16="http://schemas.microsoft.com/office/drawing/2014/main" id="{740B231C-0D61-0A20-CE7E-CBE98E040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35" y="2098430"/>
            <a:ext cx="3115408" cy="4173416"/>
          </a:xfrm>
          <a:prstGeom prst="rect">
            <a:avLst/>
          </a:prstGeom>
        </p:spPr>
      </p:pic>
      <p:pic>
        <p:nvPicPr>
          <p:cNvPr id="7" name="Content Placeholder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A0F613A-3348-D706-CC88-D240374155A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4287225" y="2103501"/>
            <a:ext cx="3117126" cy="4171798"/>
          </a:xfrm>
          <a:prstGeom prst="rect">
            <a:avLst/>
          </a:prstGeom>
        </p:spPr>
      </p:pic>
      <p:pic>
        <p:nvPicPr>
          <p:cNvPr id="6" name="Picture 5" descr="A flash drive with a skull and crossbones on it&#10;&#10;AI-generated content may be incorrect.">
            <a:extLst>
              <a:ext uri="{FF2B5EF4-FFF2-40B4-BE49-F238E27FC236}">
                <a16:creationId xmlns:a16="http://schemas.microsoft.com/office/drawing/2014/main" id="{F2C442B2-D4AE-6D00-49D2-F359D9D7DA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8989" y="2098429"/>
            <a:ext cx="3138854" cy="417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17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EE227AA-F7A6-F241-9F54-43218234CEB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Arial"/>
                <a:cs typeface="Arial"/>
              </a:rPr>
              <a:t>Provides guidance to effectively respond and recover from a USB drop attack.</a:t>
            </a:r>
          </a:p>
          <a:p>
            <a:endParaRPr lang="en-US"/>
          </a:p>
          <a:p>
            <a:endParaRPr lang="en-US"/>
          </a:p>
          <a:p>
            <a:r>
              <a:rPr lang="en-US">
                <a:latin typeface="Arial"/>
                <a:cs typeface="Arial"/>
              </a:rPr>
              <a:t>Covers the steps to detect, contain, eradicate and recover from such attack</a:t>
            </a:r>
            <a:endParaRPr lang="en-US"/>
          </a:p>
          <a:p>
            <a:endParaRPr lang="en-US"/>
          </a:p>
          <a:p>
            <a:endParaRPr lang="en-US">
              <a:latin typeface="Arial"/>
              <a:cs typeface="Arial"/>
            </a:endParaRPr>
          </a:p>
          <a:p>
            <a:r>
              <a:rPr lang="en-US">
                <a:latin typeface="Arial"/>
                <a:cs typeface="Arial"/>
              </a:rPr>
              <a:t>More detail on next slide</a:t>
            </a:r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307A2D-3A47-3C4E-8009-5AD9095DA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latin typeface="Arial"/>
                <a:cs typeface="Arial"/>
              </a:rPr>
              <a:t>Incident Response Plan</a:t>
            </a:r>
          </a:p>
        </p:txBody>
      </p:sp>
    </p:spTree>
    <p:extLst>
      <p:ext uri="{BB962C8B-B14F-4D97-AF65-F5344CB8AC3E}">
        <p14:creationId xmlns:p14="http://schemas.microsoft.com/office/powerpoint/2010/main" val="3657555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DAE1BED-E92F-0437-0216-CA35FC0DE97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b="1">
                <a:latin typeface="Arial"/>
                <a:cs typeface="Arial"/>
              </a:rPr>
              <a:t>Identification:</a:t>
            </a:r>
            <a:r>
              <a:rPr lang="en-US">
                <a:latin typeface="Arial"/>
                <a:cs typeface="Arial"/>
              </a:rPr>
              <a:t> Some signs of a potential USB drop occurring include suspicious network traffic, triggered alerts, suspicious activity following USB insertion (ex. Execution of binaries or scripts)</a:t>
            </a:r>
          </a:p>
          <a:p>
            <a:r>
              <a:rPr lang="en-US" b="1">
                <a:latin typeface="Arial"/>
                <a:cs typeface="Arial"/>
              </a:rPr>
              <a:t>Containment: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>
                <a:latin typeface="Arial"/>
                <a:cs typeface="Arial"/>
              </a:rPr>
              <a:t>Short-term: </a:t>
            </a:r>
            <a:r>
              <a:rPr lang="en-US">
                <a:latin typeface="Arial"/>
                <a:cs typeface="Arial"/>
              </a:rPr>
              <a:t>secure device, isolate potentially affected devices from network, disable USB ports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>
                <a:latin typeface="Arial"/>
                <a:cs typeface="Arial"/>
              </a:rPr>
              <a:t>Long-term:</a:t>
            </a:r>
            <a:r>
              <a:rPr lang="en-US">
                <a:latin typeface="Arial"/>
                <a:cs typeface="Arial"/>
              </a:rPr>
              <a:t> block related IP addresses and domains, monitor environment, implement device control policies</a:t>
            </a:r>
          </a:p>
          <a:p>
            <a:r>
              <a:rPr lang="en-US" b="1">
                <a:latin typeface="Arial"/>
                <a:cs typeface="Arial"/>
              </a:rPr>
              <a:t>Eradication:</a:t>
            </a:r>
            <a:r>
              <a:rPr lang="en-US">
                <a:latin typeface="Arial"/>
                <a:cs typeface="Arial"/>
              </a:rPr>
              <a:t> identify and remove malicious payloads and scripts, run comprehensive scans on potentially affected device(s)</a:t>
            </a:r>
          </a:p>
          <a:p>
            <a:r>
              <a:rPr lang="en-US" b="1">
                <a:latin typeface="Arial"/>
                <a:cs typeface="Arial"/>
              </a:rPr>
              <a:t>Recovery:</a:t>
            </a:r>
            <a:r>
              <a:rPr lang="en-US">
                <a:latin typeface="Arial"/>
                <a:cs typeface="Arial"/>
              </a:rPr>
              <a:t> validate system integrity, restore affected devices from a known safe back-up, reconnect any disconnected devices</a:t>
            </a:r>
          </a:p>
          <a:p>
            <a:r>
              <a:rPr lang="en-US" b="1">
                <a:latin typeface="Arial"/>
                <a:cs typeface="Arial"/>
              </a:rPr>
              <a:t>Lessons learned:</a:t>
            </a:r>
            <a:r>
              <a:rPr lang="en-US">
                <a:latin typeface="Arial"/>
                <a:cs typeface="Arial"/>
              </a:rPr>
              <a:t> draft documentation about incident, update threat detection with USB attack signatures, update Standard Operating Procedures (SOPs) based on findings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9FF18D1-FD7F-07C9-7FE7-C2FB05E08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latin typeface="Arial"/>
                <a:cs typeface="Arial"/>
              </a:rPr>
              <a:t>Incident Response Lifecycle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903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F407E0F-7399-5E4E-98AF-6BEEC06CB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3" y="1596542"/>
            <a:ext cx="4358819" cy="747456"/>
          </a:xfrm>
        </p:spPr>
        <p:txBody>
          <a:bodyPr/>
          <a:lstStyle/>
          <a:p>
            <a:r>
              <a:rPr lang="en-US">
                <a:latin typeface="Rockwell" panose="02060603020205020403" pitchFamily="18" charset="0"/>
              </a:rPr>
              <a:t>Demo Video</a:t>
            </a:r>
          </a:p>
        </p:txBody>
      </p:sp>
      <p:pic>
        <p:nvPicPr>
          <p:cNvPr id="4" name="0730 (1)">
            <a:hlinkClick r:id="" action="ppaction://media"/>
            <a:extLst>
              <a:ext uri="{FF2B5EF4-FFF2-40B4-BE49-F238E27FC236}">
                <a16:creationId xmlns:a16="http://schemas.microsoft.com/office/drawing/2014/main" id="{5FE32635-6074-352B-2D78-442717120F2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37934" y="2442659"/>
            <a:ext cx="6403676" cy="361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4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6840E-25D3-8A77-1A4F-A6FAE8AE1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8FEC45-DC26-4FE2-A0A7-A936ADC051E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09005" y="1958557"/>
            <a:ext cx="8984543" cy="4338956"/>
          </a:xfrm>
        </p:spPr>
        <p:txBody>
          <a:bodyPr>
            <a:normAutofit/>
          </a:bodyPr>
          <a:lstStyle/>
          <a:p>
            <a:pPr marL="457200" indent="-457200">
              <a:buChar char="•"/>
            </a:pPr>
            <a:r>
              <a:rPr lang="en-US" sz="2600">
                <a:latin typeface="Rockwell Nova" panose="02060503020205020403" pitchFamily="18" charset="0"/>
                <a:cs typeface="Arial"/>
              </a:rPr>
              <a:t>The </a:t>
            </a:r>
            <a:r>
              <a:rPr lang="en-US" sz="2600" err="1">
                <a:latin typeface="Rockwell Nova" panose="02060503020205020403" pitchFamily="18" charset="0"/>
                <a:cs typeface="Arial"/>
              </a:rPr>
              <a:t>Digispark</a:t>
            </a:r>
            <a:r>
              <a:rPr lang="en-US" sz="2600">
                <a:latin typeface="Rockwell Nova" panose="02060503020205020403" pitchFamily="18" charset="0"/>
                <a:cs typeface="Arial"/>
              </a:rPr>
              <a:t> simulation demonstrated how easy </a:t>
            </a:r>
            <a:r>
              <a:rPr lang="en-US" sz="2600" err="1">
                <a:latin typeface="Rockwell Nova" panose="02060503020205020403" pitchFamily="18" charset="0"/>
                <a:cs typeface="Arial"/>
              </a:rPr>
              <a:t>phyisical</a:t>
            </a:r>
            <a:r>
              <a:rPr lang="en-US" sz="2600">
                <a:latin typeface="Rockwell Nova" panose="02060503020205020403" pitchFamily="18" charset="0"/>
                <a:cs typeface="Arial"/>
              </a:rPr>
              <a:t> attacks can occur</a:t>
            </a:r>
          </a:p>
          <a:p>
            <a:pPr marL="457200" indent="-457200">
              <a:buChar char="•"/>
            </a:pPr>
            <a:r>
              <a:rPr lang="en-US" sz="2600">
                <a:latin typeface="Rockwell Nova" panose="02060503020205020403" pitchFamily="18" charset="0"/>
                <a:cs typeface="Arial"/>
              </a:rPr>
              <a:t>Many users became aware of USB risks only after hands-on experience</a:t>
            </a:r>
          </a:p>
          <a:p>
            <a:pPr marL="457200" indent="-457200">
              <a:buChar char="•"/>
            </a:pPr>
            <a:r>
              <a:rPr lang="en-US" sz="2600">
                <a:latin typeface="Rockwell Nova" panose="02060503020205020403" pitchFamily="18" charset="0"/>
                <a:cs typeface="Arial"/>
              </a:rPr>
              <a:t>Cybersecurity awareness does not require expensive tools</a:t>
            </a:r>
            <a:endParaRPr lang="en-US" sz="2600">
              <a:latin typeface="Rockwell Nova" panose="02060503020205020403" pitchFamily="18" charset="0"/>
            </a:endParaRPr>
          </a:p>
          <a:p>
            <a:pPr marL="457200" indent="-457200">
              <a:buChar char="•"/>
            </a:pPr>
            <a:r>
              <a:rPr lang="en-US" sz="2600">
                <a:latin typeface="Rockwell Nova" panose="02060503020205020403" pitchFamily="18" charset="0"/>
                <a:cs typeface="Arial"/>
              </a:rPr>
              <a:t>Strong security posture comes from clear policies and employee training. </a:t>
            </a:r>
            <a:endParaRPr lang="en-US" sz="2600">
              <a:latin typeface="Rockwell Nova" panose="02060503020205020403" pitchFamily="18" charset="0"/>
            </a:endParaRPr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E1611C-532C-CDE6-165E-0F9CAF66B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005" y="475919"/>
            <a:ext cx="8984543" cy="1325563"/>
          </a:xfrm>
        </p:spPr>
        <p:txBody>
          <a:bodyPr/>
          <a:lstStyle/>
          <a:p>
            <a:r>
              <a:rPr lang="en-US">
                <a:latin typeface="Rockwell" panose="02060603020205020403" pitchFamily="18" charset="0"/>
                <a:cs typeface="Arial"/>
              </a:rPr>
              <a:t>Conclusions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9018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6684F-96DE-CF88-C2C3-4F04D817D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FF813-D86C-E3CD-651B-564571AC0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8" y="2766218"/>
            <a:ext cx="8984543" cy="1325563"/>
          </a:xfrm>
        </p:spPr>
        <p:txBody>
          <a:bodyPr>
            <a:normAutofit/>
          </a:bodyPr>
          <a:lstStyle/>
          <a:p>
            <a:r>
              <a:rPr lang="en-US">
                <a:latin typeface="Rockwell" panose="02060603020205020403" pitchFamily="18" charset="0"/>
              </a:rPr>
              <a:t>Q&amp;A</a:t>
            </a:r>
            <a:br>
              <a:rPr lang="en-US">
                <a:latin typeface="Rockwell" panose="02060603020205020403" pitchFamily="18" charset="0"/>
              </a:rPr>
            </a:br>
            <a:endParaRPr lang="en-US">
              <a:latin typeface="Rockwell Nova" panose="02060503020205020403" pitchFamily="18" charset="0"/>
            </a:endParaRP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E1F41FD9-2CDD-C831-E410-7DCD691C0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6679" y="273107"/>
            <a:ext cx="3157778" cy="60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124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8" y="2766218"/>
            <a:ext cx="8984543" cy="1325563"/>
          </a:xfrm>
        </p:spPr>
        <p:txBody>
          <a:bodyPr/>
          <a:lstStyle/>
          <a:p>
            <a:r>
              <a:rPr lang="en-US">
                <a:latin typeface="Rockwell Nova" panose="02060503020205020403" pitchFamily="18" charset="0"/>
              </a:rPr>
              <a:t>This Project is An Awareness. No Real Malware Was Used For This Project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2654" y="1934315"/>
            <a:ext cx="8984543" cy="433895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>
                <a:latin typeface="Rockwell Nova" panose="02060503020205020403" pitchFamily="18" charset="0"/>
              </a:rPr>
              <a:t>Social Engineering Baiting Attack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>
                <a:latin typeface="Rockwell Nova" panose="02060503020205020403" pitchFamily="18" charset="0"/>
              </a:rPr>
              <a:t>Tricking People with USBs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>
                <a:latin typeface="Rockwell Nova" panose="02060503020205020403" pitchFamily="18" charset="0"/>
              </a:rPr>
              <a:t>Putting Malware inside USBs</a:t>
            </a:r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latin typeface="Rockwell" panose="02060603020205020403" pitchFamily="18" charset="0"/>
              </a:rPr>
              <a:t>What is a USB Drop Attack?</a:t>
            </a:r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55754417-4FC8-B7A0-EC2E-2A9A23374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81514"/>
            <a:ext cx="5668107" cy="297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777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98069-EFEA-3BF7-B6FC-2CC469DB8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A person in a hoodie using a computer&#10;&#10;AI-generated content may be incorrect.">
            <a:extLst>
              <a:ext uri="{FF2B5EF4-FFF2-40B4-BE49-F238E27FC236}">
                <a16:creationId xmlns:a16="http://schemas.microsoft.com/office/drawing/2014/main" id="{07BA5CA0-8147-E9A5-00A5-8C0D74FDD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90222" y="2711728"/>
            <a:ext cx="4222749" cy="2818684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167CA04-5E92-1D33-D665-E3DD37990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</p:spPr>
        <p:txBody>
          <a:bodyPr anchor="ctr">
            <a:normAutofit/>
          </a:bodyPr>
          <a:lstStyle/>
          <a:p>
            <a:r>
              <a:rPr lang="en-US">
                <a:latin typeface="Rockwell" panose="02060603020205020403" pitchFamily="18" charset="0"/>
              </a:rPr>
              <a:t>Why is it Important?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EB2A61-0EC6-1A89-110E-9876021A4571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>
                <a:latin typeface="Rockwell Nova" panose="02060503020205020403" pitchFamily="18" charset="0"/>
              </a:rPr>
              <a:t>Reliance on Human Curiosity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>
                <a:latin typeface="Rockwell Nova" panose="02060503020205020403" pitchFamily="18" charset="0"/>
              </a:rPr>
              <a:t>Data Breaches Can Happen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>
                <a:latin typeface="Rockwell Nova" panose="02060503020205020403" pitchFamily="18" charset="0"/>
              </a:rPr>
              <a:t>Even Large Organizations Can Get Attacked</a:t>
            </a:r>
          </a:p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4004396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20E64-E3BB-2DF6-8DD2-F9FBFA7BC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03D4BCC-79B9-3102-C816-3C004BC12A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7045" y="2102610"/>
            <a:ext cx="8984543" cy="433895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err="1">
                <a:latin typeface="Rockwell Nova"/>
                <a:cs typeface="Arial"/>
              </a:rPr>
              <a:t>Sogu</a:t>
            </a:r>
            <a:r>
              <a:rPr lang="en-US" sz="2000">
                <a:latin typeface="Rockwell Nova"/>
                <a:cs typeface="Arial"/>
              </a:rPr>
              <a:t> Malware Attack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err="1">
                <a:latin typeface="Rockwell Nova" panose="02060503020205020403" pitchFamily="18" charset="0"/>
              </a:rPr>
              <a:t>Snowydrive</a:t>
            </a:r>
            <a:r>
              <a:rPr lang="en-US" sz="2000">
                <a:latin typeface="Rockwell Nova" panose="02060503020205020403" pitchFamily="18" charset="0"/>
              </a:rPr>
              <a:t> Attack</a:t>
            </a:r>
          </a:p>
          <a:p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>
              <a:latin typeface="Rockwell Nova" panose="02060503020205020403" pitchFamily="18" charset="0"/>
            </a:endParaRPr>
          </a:p>
          <a:p>
            <a:endParaRPr lang="en-US" sz="20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>
                <a:latin typeface="Rockwell Nova"/>
                <a:cs typeface="Arial"/>
              </a:rPr>
              <a:t>Google’s USB Drop Test</a:t>
            </a:r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CFD148-D1A3-C78F-671C-195648DA4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latin typeface="Rockwell" panose="02060603020205020403" pitchFamily="18" charset="0"/>
              </a:rPr>
              <a:t>Real-Life Examples</a:t>
            </a:r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79DAB7FE-BC5C-C5AF-1B6A-B51DA742FF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512" y="2417830"/>
            <a:ext cx="5065561" cy="335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488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8859C-387C-FE24-B9C7-AE4C1524A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9BD796C-55BB-90E2-DD67-7FE89B23C5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3383" y="1795873"/>
            <a:ext cx="8984543" cy="433895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>
                <a:latin typeface="Rockwell Nova"/>
                <a:cs typeface="Arial"/>
              </a:rPr>
              <a:t>Microcontroller Was Used for Simulation</a:t>
            </a:r>
            <a:endParaRPr lang="en-US" sz="18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8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8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>
                <a:latin typeface="Rockwell Nova" panose="02060503020205020403" pitchFamily="18" charset="0"/>
              </a:rPr>
              <a:t>A Risk Assessment Report Was Made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8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8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>
                <a:latin typeface="Rockwell Nova" panose="02060503020205020403" pitchFamily="18" charset="0"/>
              </a:rPr>
              <a:t>Mitigation Strategies and Awareness Posters</a:t>
            </a:r>
          </a:p>
          <a:p>
            <a:endParaRPr lang="en-US" sz="1800">
              <a:latin typeface="Rockwell Nova" panose="02060503020205020403" pitchFamily="18" charset="0"/>
            </a:endParaRPr>
          </a:p>
          <a:p>
            <a:endParaRPr lang="en-US" sz="1800">
              <a:latin typeface="Rockwell Nova" panose="020605030202050204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>
                <a:latin typeface="Rockwell Nova"/>
                <a:cs typeface="Arial"/>
              </a:rPr>
              <a:t>Recovery and Response Plans </a:t>
            </a:r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AD03E5-CCEE-F6B6-2918-20DF3235F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latin typeface="Rockwell" panose="02060603020205020403" pitchFamily="18" charset="0"/>
              </a:rPr>
              <a:t>Solution Overview</a:t>
            </a:r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EE5F3F2-2EBB-E531-C3C2-29B6CF289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01948" y="2249129"/>
            <a:ext cx="4678926" cy="311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056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F68D9-5261-42A1-1A7C-A6017BCEC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B782D4-5BAF-232C-BCC6-48E72D98A6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09005" y="1958557"/>
            <a:ext cx="8984543" cy="4338956"/>
          </a:xfrm>
        </p:spPr>
        <p:txBody>
          <a:bodyPr>
            <a:normAutofit/>
          </a:bodyPr>
          <a:lstStyle/>
          <a:p>
            <a:pPr marL="457200" indent="-457200">
              <a:buChar char="•"/>
            </a:pPr>
            <a:r>
              <a:rPr lang="en-US" sz="2200">
                <a:latin typeface="Rockwell"/>
                <a:cs typeface="Arial"/>
              </a:rPr>
              <a:t>Focused on USB baiting as social engineering</a:t>
            </a:r>
          </a:p>
          <a:p>
            <a:pPr marL="457200" indent="-457200">
              <a:buChar char="•"/>
            </a:pPr>
            <a:endParaRPr lang="en-US" sz="2200">
              <a:latin typeface="Rockwell"/>
              <a:cs typeface="Arial"/>
            </a:endParaRPr>
          </a:p>
          <a:p>
            <a:pPr marL="457200" indent="-457200">
              <a:buChar char="•"/>
            </a:pPr>
            <a:r>
              <a:rPr lang="en-US" sz="2200">
                <a:latin typeface="Rockwell"/>
                <a:cs typeface="Arial"/>
              </a:rPr>
              <a:t>Used </a:t>
            </a:r>
            <a:r>
              <a:rPr lang="en-US" sz="2200" err="1">
                <a:latin typeface="Rockwell"/>
                <a:cs typeface="Arial"/>
              </a:rPr>
              <a:t>Digispark</a:t>
            </a:r>
            <a:r>
              <a:rPr lang="en-US" sz="2200">
                <a:latin typeface="Rockwell"/>
                <a:cs typeface="Arial"/>
              </a:rPr>
              <a:t> for safe and simple demo</a:t>
            </a:r>
          </a:p>
          <a:p>
            <a:pPr marL="457200" indent="-457200">
              <a:buChar char="•"/>
            </a:pPr>
            <a:endParaRPr lang="en-US" sz="2200">
              <a:latin typeface="Rockwell"/>
              <a:cs typeface="Arial"/>
            </a:endParaRPr>
          </a:p>
          <a:p>
            <a:pPr marL="457200" indent="-457200">
              <a:buChar char="•"/>
            </a:pPr>
            <a:r>
              <a:rPr lang="en-US" sz="2200">
                <a:latin typeface="Rockwell"/>
                <a:cs typeface="Arial"/>
              </a:rPr>
              <a:t>Designated to simulate human-curiosity based attack</a:t>
            </a:r>
          </a:p>
          <a:p>
            <a:pPr marL="457200" indent="-457200">
              <a:buChar char="•"/>
            </a:pPr>
            <a:endParaRPr lang="en-US" sz="2200">
              <a:latin typeface="Rockwell" panose="02060603020205020403" pitchFamily="18" charset="0"/>
            </a:endParaRPr>
          </a:p>
          <a:p>
            <a:pPr marL="457200" indent="-457200">
              <a:buChar char="•"/>
            </a:pPr>
            <a:r>
              <a:rPr lang="en-US" sz="2200">
                <a:latin typeface="Rockwell"/>
                <a:cs typeface="Arial"/>
              </a:rPr>
              <a:t>No malware involved, only awareness payload</a:t>
            </a:r>
          </a:p>
          <a:p>
            <a:pPr marL="457200" indent="-457200">
              <a:buChar char="•"/>
            </a:pPr>
            <a:endParaRPr lang="en-US" sz="2200">
              <a:latin typeface="Rockwell" panose="02060603020205020403" pitchFamily="18" charset="0"/>
            </a:endParaRPr>
          </a:p>
          <a:p>
            <a:pPr marL="457200" indent="-457200">
              <a:buChar char="•"/>
            </a:pPr>
            <a:r>
              <a:rPr lang="en-US" sz="2200">
                <a:latin typeface="Rockwell"/>
                <a:cs typeface="Arial"/>
              </a:rPr>
              <a:t>Included response plan and security policy proposals</a:t>
            </a:r>
            <a:endParaRPr lang="en-US" sz="2200">
              <a:latin typeface="Rockwell" panose="02060603020205020403" pitchFamily="18" charset="0"/>
            </a:endParaRPr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51A1C8-F1CD-A66D-2247-121435B55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005" y="475919"/>
            <a:ext cx="8984543" cy="1325563"/>
          </a:xfrm>
        </p:spPr>
        <p:txBody>
          <a:bodyPr/>
          <a:lstStyle/>
          <a:p>
            <a:r>
              <a:rPr lang="en-US">
                <a:latin typeface="Rockwell" panose="02060603020205020403" pitchFamily="18" charset="0"/>
              </a:rPr>
              <a:t>Project Design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41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AFBCC-53E7-B73B-2E43-6044B6F5C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CC8A62E-F258-FC45-20BC-29FEED27E6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52906" y="1936119"/>
            <a:ext cx="8984543" cy="4338956"/>
          </a:xfrm>
        </p:spPr>
        <p:txBody>
          <a:bodyPr>
            <a:normAutofit/>
          </a:bodyPr>
          <a:lstStyle/>
          <a:p>
            <a:pPr marL="457200" indent="-457200">
              <a:buChar char="•"/>
            </a:pPr>
            <a:r>
              <a:rPr lang="en-US" sz="2200">
                <a:latin typeface="Rockwell Nova" panose="02060503020205020403" pitchFamily="18" charset="0"/>
                <a:cs typeface="Arial"/>
              </a:rPr>
              <a:t>Simulated USB drop attack using </a:t>
            </a:r>
            <a:r>
              <a:rPr lang="en-US" sz="2200" err="1">
                <a:latin typeface="Rockwell Nova" panose="02060503020205020403" pitchFamily="18" charset="0"/>
                <a:cs typeface="Arial"/>
              </a:rPr>
              <a:t>Digispark</a:t>
            </a:r>
            <a:endParaRPr lang="en-US" sz="2200">
              <a:latin typeface="Rockwell Nova" panose="02060503020205020403" pitchFamily="18" charset="0"/>
              <a:cs typeface="Arial"/>
            </a:endParaRPr>
          </a:p>
          <a:p>
            <a:pPr marL="457200" indent="-457200">
              <a:buChar char="•"/>
            </a:pPr>
            <a:endParaRPr lang="en-US" sz="2200">
              <a:latin typeface="Rockwell Nova" panose="02060503020205020403" pitchFamily="18" charset="0"/>
              <a:cs typeface="Arial"/>
            </a:endParaRPr>
          </a:p>
          <a:p>
            <a:pPr marL="457200" indent="-457200">
              <a:buChar char="•"/>
            </a:pPr>
            <a:r>
              <a:rPr lang="en-US" sz="2200">
                <a:latin typeface="Rockwell Nova" panose="02060503020205020403" pitchFamily="18" charset="0"/>
                <a:cs typeface="Arial"/>
              </a:rPr>
              <a:t>Displayed awareness message, not malware</a:t>
            </a:r>
          </a:p>
          <a:p>
            <a:pPr marL="457200" indent="-457200">
              <a:buChar char="•"/>
            </a:pPr>
            <a:endParaRPr lang="en-US" sz="2200">
              <a:latin typeface="Rockwell Nova" panose="02060503020205020403" pitchFamily="18" charset="0"/>
            </a:endParaRPr>
          </a:p>
          <a:p>
            <a:pPr marL="457200" indent="-457200">
              <a:buChar char="•"/>
            </a:pPr>
            <a:r>
              <a:rPr lang="en-US" sz="2200">
                <a:latin typeface="Rockwell Nova" panose="02060503020205020403" pitchFamily="18" charset="0"/>
                <a:cs typeface="Arial"/>
              </a:rPr>
              <a:t>Observed user reactions and behaviors</a:t>
            </a:r>
          </a:p>
          <a:p>
            <a:pPr marL="457200" indent="-457200">
              <a:buChar char="•"/>
            </a:pPr>
            <a:endParaRPr lang="en-US" sz="2200">
              <a:latin typeface="Rockwell Nova" panose="02060503020205020403" pitchFamily="18" charset="0"/>
              <a:cs typeface="Arial"/>
            </a:endParaRPr>
          </a:p>
          <a:p>
            <a:pPr marL="457200" indent="-457200">
              <a:buChar char="•"/>
            </a:pPr>
            <a:r>
              <a:rPr lang="en-US" sz="2200">
                <a:latin typeface="Rockwell Nova" panose="02060503020205020403" pitchFamily="18" charset="0"/>
                <a:cs typeface="Arial"/>
              </a:rPr>
              <a:t>Risk assessment and mitigation analysis</a:t>
            </a:r>
          </a:p>
          <a:p>
            <a:pPr marL="457200" indent="-457200">
              <a:buChar char="•"/>
            </a:pPr>
            <a:endParaRPr lang="en-US" sz="2200">
              <a:latin typeface="Rockwell Nova" panose="02060503020205020403" pitchFamily="18" charset="0"/>
              <a:cs typeface="Arial"/>
            </a:endParaRPr>
          </a:p>
          <a:p>
            <a:pPr marL="457200" indent="-457200">
              <a:buChar char="•"/>
            </a:pPr>
            <a:r>
              <a:rPr lang="en-US" sz="2200">
                <a:latin typeface="Rockwell Nova" panose="02060503020205020403" pitchFamily="18" charset="0"/>
                <a:cs typeface="Arial"/>
              </a:rPr>
              <a:t>Recommend training and policy improvements</a:t>
            </a:r>
            <a:endParaRPr lang="en-US" sz="2200">
              <a:latin typeface="Rockwell Nova" panose="02060503020205020403" pitchFamily="18" charset="0"/>
            </a:endParaRPr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2317D1-31A5-64E2-2A65-A1671C287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905" y="492750"/>
            <a:ext cx="8984543" cy="1325563"/>
          </a:xfrm>
        </p:spPr>
        <p:txBody>
          <a:bodyPr/>
          <a:lstStyle/>
          <a:p>
            <a:r>
              <a:rPr lang="en-US">
                <a:latin typeface="Rockwell"/>
                <a:cs typeface="Arial"/>
              </a:rPr>
              <a:t>Methodology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439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5826B-7E79-39C6-EB6C-6FD0400BF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7743DC-8045-4A6E-B67F-36279FCD8C8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52906" y="1936119"/>
            <a:ext cx="8984543" cy="4338956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/>
              <a:buChar char="•"/>
            </a:pPr>
            <a:r>
              <a:rPr lang="en-US" sz="2200" b="1">
                <a:latin typeface="Rockwell" panose="02060603020205020403" pitchFamily="18" charset="0"/>
              </a:rPr>
              <a:t>External Attackers:</a:t>
            </a:r>
            <a:r>
              <a:rPr lang="en-US" sz="2200">
                <a:latin typeface="Rockwell" panose="02060603020205020403" pitchFamily="18" charset="0"/>
              </a:rPr>
              <a:t> Hackers may attempt to breach forensic systems to alter or steal evidence.</a:t>
            </a:r>
          </a:p>
          <a:p>
            <a:pPr marL="285750" indent="-285750">
              <a:buFont typeface="Arial"/>
              <a:buChar char="•"/>
            </a:pPr>
            <a:r>
              <a:rPr lang="en-US" sz="2200" b="1">
                <a:latin typeface="Rockwell" panose="02060603020205020403" pitchFamily="18" charset="0"/>
              </a:rPr>
              <a:t>Insider Threats:</a:t>
            </a:r>
            <a:r>
              <a:rPr lang="en-US" sz="2200">
                <a:latin typeface="Rockwell" panose="02060603020205020403" pitchFamily="18" charset="0"/>
              </a:rPr>
              <a:t> Disgruntled employees or careless staff may intentionally or unintentionally compromise data.</a:t>
            </a:r>
          </a:p>
          <a:p>
            <a:pPr marL="285750" indent="-285750">
              <a:buFont typeface="Arial"/>
              <a:buChar char="•"/>
            </a:pPr>
            <a:r>
              <a:rPr lang="en-US" sz="2200" b="1">
                <a:latin typeface="Rockwell" panose="02060603020205020403" pitchFamily="18" charset="0"/>
              </a:rPr>
              <a:t>Malware Infiltration:</a:t>
            </a:r>
            <a:r>
              <a:rPr lang="en-US" sz="2200">
                <a:latin typeface="Rockwell" panose="02060603020205020403" pitchFamily="18" charset="0"/>
              </a:rPr>
              <a:t> Devices under investigation may contain malware that could spread if not properly contained.</a:t>
            </a:r>
          </a:p>
          <a:p>
            <a:pPr marL="285750" indent="-285750">
              <a:buFont typeface="Arial"/>
              <a:buChar char="•"/>
            </a:pPr>
            <a:r>
              <a:rPr lang="en-US" sz="2200" b="1">
                <a:latin typeface="Rockwell" panose="02060603020205020403" pitchFamily="18" charset="0"/>
              </a:rPr>
              <a:t>Data Corruption:</a:t>
            </a:r>
            <a:r>
              <a:rPr lang="en-US" sz="2200">
                <a:latin typeface="Rockwell" panose="02060603020205020403" pitchFamily="18" charset="0"/>
              </a:rPr>
              <a:t> Poor handling or storage may lead to loss or corruption of digital evidence.</a:t>
            </a:r>
          </a:p>
          <a:p>
            <a:pPr marL="285750" indent="-285750">
              <a:buFont typeface="Arial"/>
              <a:buChar char="•"/>
            </a:pPr>
            <a:r>
              <a:rPr lang="en-US" sz="2200" b="1">
                <a:latin typeface="Rockwell" panose="02060603020205020403" pitchFamily="18" charset="0"/>
              </a:rPr>
              <a:t>Legal Threats:</a:t>
            </a:r>
            <a:r>
              <a:rPr lang="en-US" sz="2200">
                <a:latin typeface="Rockwell" panose="02060603020205020403" pitchFamily="18" charset="0"/>
              </a:rPr>
              <a:t> Improper documentation or analysis may cause legal challenges during litigation.</a:t>
            </a:r>
          </a:p>
          <a:p>
            <a:pPr marL="285750" indent="-285750">
              <a:buFont typeface="Arial"/>
              <a:buChar char="•"/>
            </a:pPr>
            <a:r>
              <a:rPr lang="en-US" sz="2200" b="1">
                <a:latin typeface="Rockwell" panose="02060603020205020403" pitchFamily="18" charset="0"/>
              </a:rPr>
              <a:t>Reputation Damage:</a:t>
            </a:r>
            <a:r>
              <a:rPr lang="en-US" sz="2200">
                <a:latin typeface="Rockwell" panose="02060603020205020403" pitchFamily="18" charset="0"/>
              </a:rPr>
              <a:t> Mismanaged investigations can undermine trust in the forensic team or organization.</a:t>
            </a:r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E75631-604E-8E7E-04B8-73AB6AF69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906" y="498360"/>
            <a:ext cx="8984543" cy="1325563"/>
          </a:xfrm>
        </p:spPr>
        <p:txBody>
          <a:bodyPr/>
          <a:lstStyle/>
          <a:p>
            <a:r>
              <a:rPr lang="en-US">
                <a:latin typeface="Rockwell" panose="02060603020205020403" pitchFamily="18" charset="0"/>
                <a:cs typeface="Arial"/>
              </a:rPr>
              <a:t>Threat Description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59953"/>
      </p:ext>
    </p:extLst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U Real Triumphs Template" id="{D6BF73C1-EEDE-AC48-AD9C-ADD1887087B1}" vid="{ED22C5F8-F212-AF47-9EA2-9B7F431F38EC}"/>
    </a:ext>
  </a:extLst>
</a:theme>
</file>

<file path=ppt/theme/theme2.xml><?xml version="1.0" encoding="utf-8"?>
<a:theme xmlns:a="http://schemas.openxmlformats.org/drawingml/2006/main" name="1_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U Real Triumphs Template" id="{D6BF73C1-EEDE-AC48-AD9C-ADD1887087B1}" vid="{ED22C5F8-F212-AF47-9EA2-9B7F431F38E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BF305E6E409946AD1DA7014EE1833A" ma:contentTypeVersion="13" ma:contentTypeDescription="Create a new document." ma:contentTypeScope="" ma:versionID="3a48271d1e9109a7d4e1343fbe8b0944">
  <xsd:schema xmlns:xsd="http://www.w3.org/2001/XMLSchema" xmlns:xs="http://www.w3.org/2001/XMLSchema" xmlns:p="http://schemas.microsoft.com/office/2006/metadata/properties" xmlns:ns2="1f55ec82-a505-4936-99e5-d41b25147da0" xmlns:ns3="f1f308d3-4c92-402a-ab04-f7497706f561" xmlns:ns4="037f3154-205b-4b03-832b-30bfd3483c4e" targetNamespace="http://schemas.microsoft.com/office/2006/metadata/properties" ma:root="true" ma:fieldsID="e5c01db92141c572c53529b0522945a0" ns2:_="" ns3:_="" ns4:_="">
    <xsd:import namespace="1f55ec82-a505-4936-99e5-d41b25147da0"/>
    <xsd:import namespace="f1f308d3-4c92-402a-ab04-f7497706f561"/>
    <xsd:import namespace="037f3154-205b-4b03-832b-30bfd3483c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55ec82-a505-4936-99e5-d41b25147d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391af29b-e898-46cd-ad54-75745d14b3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f308d3-4c92-402a-ab04-f7497706f56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f3154-205b-4b03-832b-30bfd3483c4e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76497b92-814c-4c9d-aedf-954169f1025b}" ma:internalName="TaxCatchAll" ma:showField="CatchAllData" ma:web="037f3154-205b-4b03-832b-30bfd3483c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f1f308d3-4c92-402a-ab04-f7497706f561">
      <UserInfo>
        <DisplayName>Daniel Diaz</DisplayName>
        <AccountId>22</AccountId>
        <AccountType/>
      </UserInfo>
      <UserInfo>
        <DisplayName>Carolina Pilla</DisplayName>
        <AccountId>2231</AccountId>
        <AccountType/>
      </UserInfo>
      <UserInfo>
        <DisplayName>Sissi Chinea</DisplayName>
        <AccountId>5460</AccountId>
        <AccountType/>
      </UserInfo>
      <UserInfo>
        <DisplayName>Matias Rodas</DisplayName>
        <AccountId>6141</AccountId>
        <AccountType/>
      </UserInfo>
    </SharedWithUsers>
    <TaxCatchAll xmlns="037f3154-205b-4b03-832b-30bfd3483c4e" xsi:nil="true"/>
    <lcf76f155ced4ddcb4097134ff3c332f xmlns="1f55ec82-a505-4936-99e5-d41b25147da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8AEC1B4-4216-423B-B0BB-82F5843B23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C148DB-9F49-4C92-BD67-EFC10CD8F910}">
  <ds:schemaRefs>
    <ds:schemaRef ds:uri="037f3154-205b-4b03-832b-30bfd3483c4e"/>
    <ds:schemaRef ds:uri="1f55ec82-a505-4936-99e5-d41b25147da0"/>
    <ds:schemaRef ds:uri="f1f308d3-4c92-402a-ab04-f7497706f56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C7C3D29-A4F2-43AB-8FED-DD753DD8B873}">
  <ds:schemaRefs>
    <ds:schemaRef ds:uri="037f3154-205b-4b03-832b-30bfd3483c4e"/>
    <ds:schemaRef ds:uri="1f55ec82-a505-4936-99e5-d41b25147da0"/>
    <ds:schemaRef ds:uri="f1f308d3-4c92-402a-ab04-f7497706f561"/>
    <ds:schemaRef ds:uri="http://schemas.microsoft.com/office/2006/metadata/properties"/>
    <ds:schemaRef ds:uri="http://schemas.microsoft.com/office/infopath/2007/PartnerControls"/>
    <ds:schemaRef ds:uri="http://www.w3.org/2000/xmlns/"/>
    <ds:schemaRef ds:uri="http://www.w3.org/2001/XMLSchema-instan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FIU Real Triumphs Template</Template>
  <TotalTime>0</TotalTime>
  <Words>757</Words>
  <Application>Microsoft Office PowerPoint</Application>
  <PresentationFormat>Widescreen</PresentationFormat>
  <Paragraphs>154</Paragraphs>
  <Slides>19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Arial,Sans-Serif</vt:lpstr>
      <vt:lpstr>Calibri</vt:lpstr>
      <vt:lpstr>Courier New</vt:lpstr>
      <vt:lpstr>Rockwell</vt:lpstr>
      <vt:lpstr>Rockwell Nova</vt:lpstr>
      <vt:lpstr>FIU Real Triumphs Template</vt:lpstr>
      <vt:lpstr>1_FIU Real Triumphs Template</vt:lpstr>
      <vt:lpstr>USB Drop Attack  CIS 4951 – Capstone 2  Mohammed Alabdaljabbar – Lauren De Leon – Jonathan Ruiz – Roberto Martinez – Nicholas Marini</vt:lpstr>
      <vt:lpstr>This Project is An Awareness. No Real Malware Was Used For This Project</vt:lpstr>
      <vt:lpstr>What is a USB Drop Attack?</vt:lpstr>
      <vt:lpstr>Why is it Important?</vt:lpstr>
      <vt:lpstr>Real-Life Examples</vt:lpstr>
      <vt:lpstr>Solution Overview</vt:lpstr>
      <vt:lpstr>Project Design</vt:lpstr>
      <vt:lpstr>Methodology</vt:lpstr>
      <vt:lpstr>Threat Description</vt:lpstr>
      <vt:lpstr>Risk Identification</vt:lpstr>
      <vt:lpstr>Risk Matrix</vt:lpstr>
      <vt:lpstr>Risk Register</vt:lpstr>
      <vt:lpstr>Mitigation Strategies</vt:lpstr>
      <vt:lpstr>Awareness Posters</vt:lpstr>
      <vt:lpstr>Incident Response Plan</vt:lpstr>
      <vt:lpstr>Incident Response Lifecycle</vt:lpstr>
      <vt:lpstr>Demo Video</vt:lpstr>
      <vt:lpstr>Conclusions</vt:lpstr>
      <vt:lpstr>Q&amp;A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Plasencia</dc:creator>
  <cp:lastModifiedBy>Mohammed Abdulrahman</cp:lastModifiedBy>
  <cp:revision>2</cp:revision>
  <dcterms:created xsi:type="dcterms:W3CDTF">2020-08-12T18:54:24Z</dcterms:created>
  <dcterms:modified xsi:type="dcterms:W3CDTF">2025-08-01T22:14:27Z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0x010100CCBF305E6E409946AD1DA7014EE1833A</vt:lpwstr>
  </property>
  <property fmtid="{D5CDD505-2E9C-101B-9397-08002B2CF9AE}" pid="3" name="MediaServiceImageTags">
    <vt:lpwstr/>
  </property>
</Properties>
</file>