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gquYL9Hc+wYodxL+YHIHA/1l9A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7231e09a4d_6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g37231e09a4d_6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7231e09a4d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37231e09a4d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7231e09a4d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37231e09a4d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7231e09a4d_6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7231e09a4d_6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7231e09a4d_6_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37231e09a4d_6_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7231e09a4d_6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37231e09a4d_6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5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1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1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2" name="Google Shape;9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98" name="Google Shape;98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04" name="Google Shape;104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13" name="Google Shape;11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81" name="Google Shape;181;p29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6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" name="Google Shape;3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540227" y="3744121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/>
              <a:buNone/>
            </a:pPr>
            <a:r>
              <a:rPr b="1" lang="en-US"/>
              <a:t>Qualtrics YouTube Tracker</a:t>
            </a:r>
            <a:endParaRPr b="1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/>
              <a:buNone/>
            </a:pPr>
            <a:r>
              <a:rPr lang="en-US"/>
              <a:t>CIS4951 - Summer 2025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4395"/>
              <a:buFont typeface="Arial"/>
              <a:buNone/>
            </a:pPr>
            <a:r>
              <a:rPr lang="en-US" sz="2022">
                <a:solidFill>
                  <a:schemeClr val="lt1"/>
                </a:solidFill>
              </a:rPr>
              <a:t>Alejandro Camejo</a:t>
            </a:r>
            <a:endParaRPr sz="2022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4395"/>
              <a:buFont typeface="Arial"/>
              <a:buNone/>
            </a:pPr>
            <a:r>
              <a:rPr lang="en-US" sz="2022">
                <a:solidFill>
                  <a:schemeClr val="lt1"/>
                </a:solidFill>
              </a:rPr>
              <a:t>Luis Delgado</a:t>
            </a:r>
            <a:endParaRPr sz="2022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4395"/>
              <a:buFont typeface="Arial"/>
              <a:buNone/>
            </a:pPr>
            <a:r>
              <a:rPr lang="en-US" sz="2022">
                <a:solidFill>
                  <a:schemeClr val="lt1"/>
                </a:solidFill>
              </a:rPr>
              <a:t>Anders Gutierrez</a:t>
            </a:r>
            <a:endParaRPr sz="2022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4395"/>
              <a:buFont typeface="Arial"/>
              <a:buNone/>
            </a:pPr>
            <a:r>
              <a:rPr lang="en-US" sz="2022">
                <a:solidFill>
                  <a:schemeClr val="lt1"/>
                </a:solidFill>
              </a:rPr>
              <a:t>Samantha Sanchez</a:t>
            </a:r>
            <a:endParaRPr sz="3822"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1579870"/>
            <a:ext cx="4658796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"/>
          <p:cNvSpPr txBox="1"/>
          <p:nvPr>
            <p:ph idx="1" type="body"/>
          </p:nvPr>
        </p:nvSpPr>
        <p:spPr>
          <a:xfrm>
            <a:off x="101600" y="3759200"/>
            <a:ext cx="4365600" cy="22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92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In-Fullscreen checkpoints</a:t>
            </a:r>
            <a:endParaRPr sz="1900"/>
          </a:p>
          <a:p>
            <a:pPr indent="-3492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Multi-video surveys</a:t>
            </a:r>
            <a:endParaRPr sz="1900"/>
          </a:p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True WATCH_THRESHOLD enforcement</a:t>
            </a:r>
            <a:endParaRPr sz="1900"/>
          </a:p>
        </p:txBody>
      </p:sp>
      <p:sp>
        <p:nvSpPr>
          <p:cNvPr id="313" name="Google Shape;313;p4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FUTURE WORK </a:t>
            </a:r>
            <a:endParaRPr/>
          </a:p>
        </p:txBody>
      </p:sp>
      <p:pic>
        <p:nvPicPr>
          <p:cNvPr id="314" name="Google Shape;314;p4" title="codingpic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504" l="0" r="0" t="4504"/>
          <a:stretch/>
        </p:blipFill>
        <p:spPr>
          <a:xfrm flipH="1">
            <a:off x="3721876" y="880677"/>
            <a:ext cx="7988100" cy="536610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4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7231e09a4d_6_53"/>
          <p:cNvSpPr txBox="1"/>
          <p:nvPr>
            <p:ph idx="2" type="body"/>
          </p:nvPr>
        </p:nvSpPr>
        <p:spPr>
          <a:xfrm>
            <a:off x="6489700" y="3041550"/>
            <a:ext cx="39369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THANK YOU !</a:t>
            </a:r>
            <a:endParaRPr b="1" sz="3600"/>
          </a:p>
        </p:txBody>
      </p:sp>
      <p:sp>
        <p:nvSpPr>
          <p:cNvPr id="320" name="Google Shape;320;g37231e09a4d_6_53"/>
          <p:cNvSpPr txBox="1"/>
          <p:nvPr>
            <p:ph type="title"/>
          </p:nvPr>
        </p:nvSpPr>
        <p:spPr>
          <a:xfrm>
            <a:off x="532600" y="569777"/>
            <a:ext cx="38028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Questions ?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321" name="Google Shape;321;g37231e09a4d_6_53"/>
          <p:cNvSpPr txBox="1"/>
          <p:nvPr/>
        </p:nvSpPr>
        <p:spPr>
          <a:xfrm>
            <a:off x="532600" y="2616200"/>
            <a:ext cx="41538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22">
                <a:solidFill>
                  <a:schemeClr val="dk1"/>
                </a:solidFill>
              </a:rPr>
              <a:t>Contact - </a:t>
            </a:r>
            <a:endParaRPr sz="2022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22">
                <a:solidFill>
                  <a:schemeClr val="dk1"/>
                </a:solidFill>
              </a:rPr>
              <a:t>Alejandro Camejo - acame047@fiu.edu</a:t>
            </a:r>
            <a:endParaRPr sz="1622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22">
                <a:solidFill>
                  <a:schemeClr val="dk1"/>
                </a:solidFill>
              </a:rPr>
              <a:t>Luis Delgado - ldelg085@fiu.edu</a:t>
            </a:r>
            <a:endParaRPr sz="1622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22">
                <a:solidFill>
                  <a:schemeClr val="dk1"/>
                </a:solidFill>
              </a:rPr>
              <a:t>Anders Gutierrez - aguti267@fiu.edu</a:t>
            </a:r>
            <a:endParaRPr sz="1622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22">
                <a:solidFill>
                  <a:schemeClr val="dk1"/>
                </a:solidFill>
              </a:rPr>
              <a:t>Samantha Sanchez - ssanc225@fiu.edu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Qualtrics has no tool to validate if students watch the videos that are embedded in the survey.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The time spent on the page does not equal the actual </a:t>
            </a:r>
            <a:r>
              <a:rPr lang="en-US"/>
              <a:t>engagement</a:t>
            </a:r>
            <a:r>
              <a:rPr lang="en-US"/>
              <a:t> from the student.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Professor does not know if students are actually learning, therefore cannot accurately grade the assignment.</a:t>
            </a:r>
            <a:endParaRPr/>
          </a:p>
        </p:txBody>
      </p:sp>
      <p:sp>
        <p:nvSpPr>
          <p:cNvPr id="230" name="Google Shape;230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Problem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"/>
          <p:cNvSpPr txBox="1"/>
          <p:nvPr>
            <p:ph idx="1" type="body"/>
          </p:nvPr>
        </p:nvSpPr>
        <p:spPr>
          <a:xfrm>
            <a:off x="3887047" y="669888"/>
            <a:ext cx="39252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8925" lIns="57850" spcFirstLastPara="1" rIns="57850" wrap="square" tIns="289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78"/>
              <a:buNone/>
            </a:pPr>
            <a:r>
              <a:rPr b="1" lang="en-US" sz="2800"/>
              <a:t>Our Solution</a:t>
            </a:r>
            <a:endParaRPr b="1" sz="2800"/>
          </a:p>
        </p:txBody>
      </p:sp>
      <p:grpSp>
        <p:nvGrpSpPr>
          <p:cNvPr id="236" name="Google Shape;236;p3"/>
          <p:cNvGrpSpPr/>
          <p:nvPr/>
        </p:nvGrpSpPr>
        <p:grpSpPr>
          <a:xfrm>
            <a:off x="3609423" y="348651"/>
            <a:ext cx="308556" cy="1442426"/>
            <a:chOff x="1975104" y="2011680"/>
            <a:chExt cx="487681" cy="2779777"/>
          </a:xfrm>
        </p:grpSpPr>
        <p:sp>
          <p:nvSpPr>
            <p:cNvPr id="237" name="Google Shape;237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3"/>
          <p:cNvGrpSpPr/>
          <p:nvPr/>
        </p:nvGrpSpPr>
        <p:grpSpPr>
          <a:xfrm rot="10800000">
            <a:off x="7781420" y="348949"/>
            <a:ext cx="308556" cy="1442426"/>
            <a:chOff x="1975104" y="2011680"/>
            <a:chExt cx="487681" cy="2779777"/>
          </a:xfrm>
        </p:grpSpPr>
        <p:sp>
          <p:nvSpPr>
            <p:cNvPr id="241" name="Google Shape;241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4" name="Google Shape;244;p3"/>
          <p:cNvSpPr txBox="1"/>
          <p:nvPr/>
        </p:nvSpPr>
        <p:spPr>
          <a:xfrm>
            <a:off x="990600" y="2324100"/>
            <a:ext cx="8724900" cy="36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accent5"/>
                </a:solidFill>
              </a:rPr>
              <a:t>A Client Side JavaScript that tracks, enforces, and records video </a:t>
            </a:r>
            <a:r>
              <a:rPr lang="en-US" sz="2800">
                <a:solidFill>
                  <a:schemeClr val="accent5"/>
                </a:solidFill>
              </a:rPr>
              <a:t>engagement</a:t>
            </a:r>
            <a:r>
              <a:rPr lang="en-US" sz="2800">
                <a:solidFill>
                  <a:schemeClr val="accent5"/>
                </a:solidFill>
              </a:rPr>
              <a:t> through:</a:t>
            </a:r>
            <a:endParaRPr sz="2800">
              <a:solidFill>
                <a:schemeClr val="accent5"/>
              </a:solidFill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●"/>
            </a:pPr>
            <a:r>
              <a:rPr lang="en-US" sz="2800">
                <a:solidFill>
                  <a:schemeClr val="accent5"/>
                </a:solidFill>
              </a:rPr>
              <a:t>Watch percentage</a:t>
            </a:r>
            <a:endParaRPr sz="2800">
              <a:solidFill>
                <a:schemeClr val="accent5"/>
              </a:solidFill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●"/>
            </a:pPr>
            <a:r>
              <a:rPr lang="en-US" sz="2800">
                <a:solidFill>
                  <a:schemeClr val="accent5"/>
                </a:solidFill>
              </a:rPr>
              <a:t>Skip detection</a:t>
            </a:r>
            <a:endParaRPr sz="2800">
              <a:solidFill>
                <a:schemeClr val="accent5"/>
              </a:solidFill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●"/>
            </a:pPr>
            <a:r>
              <a:rPr lang="en-US" sz="2800">
                <a:solidFill>
                  <a:schemeClr val="accent5"/>
                </a:solidFill>
              </a:rPr>
              <a:t>Gating</a:t>
            </a:r>
            <a:endParaRPr sz="2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8"/>
          <p:cNvSpPr txBox="1"/>
          <p:nvPr>
            <p:ph idx="1" type="body"/>
          </p:nvPr>
        </p:nvSpPr>
        <p:spPr>
          <a:xfrm>
            <a:off x="3282175" y="2537975"/>
            <a:ext cx="8528700" cy="26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Professor </a:t>
            </a:r>
            <a:r>
              <a:rPr lang="en-US" sz="2800"/>
              <a:t>receives</a:t>
            </a:r>
            <a:r>
              <a:rPr lang="en-US" sz="2800"/>
              <a:t> accurate auditable metrics.</a:t>
            </a:r>
            <a:endParaRPr sz="2800"/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Students see real-time feedback </a:t>
            </a:r>
            <a:endParaRPr sz="2800"/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Zero server install </a:t>
            </a:r>
            <a:endParaRPr sz="2800"/>
          </a:p>
        </p:txBody>
      </p:sp>
      <p:sp>
        <p:nvSpPr>
          <p:cNvPr id="250" name="Google Shape;250;p8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Key Outcome</a:t>
            </a:r>
            <a:endParaRPr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7231e09a4d_0_2"/>
          <p:cNvSpPr txBox="1"/>
          <p:nvPr>
            <p:ph idx="1" type="body"/>
          </p:nvPr>
        </p:nvSpPr>
        <p:spPr>
          <a:xfrm>
            <a:off x="4478302" y="537215"/>
            <a:ext cx="3235500" cy="65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3825" lIns="47700" spcFirstLastPara="1" rIns="47700" wrap="square" tIns="238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77"/>
              <a:buNone/>
            </a:pPr>
            <a:r>
              <a:rPr b="1" lang="en-US" sz="2307"/>
              <a:t>Architecture</a:t>
            </a:r>
            <a:endParaRPr b="1" sz="2307"/>
          </a:p>
        </p:txBody>
      </p:sp>
      <p:grpSp>
        <p:nvGrpSpPr>
          <p:cNvPr id="256" name="Google Shape;256;g37231e09a4d_0_2"/>
          <p:cNvGrpSpPr/>
          <p:nvPr/>
        </p:nvGrpSpPr>
        <p:grpSpPr>
          <a:xfrm>
            <a:off x="4249417" y="272448"/>
            <a:ext cx="254388" cy="1188920"/>
            <a:chOff x="1974984" y="2011680"/>
            <a:chExt cx="487801" cy="2779800"/>
          </a:xfrm>
        </p:grpSpPr>
        <p:sp>
          <p:nvSpPr>
            <p:cNvPr id="257" name="Google Shape;257;g37231e09a4d_0_2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g37231e09a4d_0_2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g37231e09a4d_0_2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g37231e09a4d_0_2"/>
          <p:cNvGrpSpPr/>
          <p:nvPr/>
        </p:nvGrpSpPr>
        <p:grpSpPr>
          <a:xfrm rot="10800000">
            <a:off x="7688194" y="272658"/>
            <a:ext cx="254388" cy="1188920"/>
            <a:chOff x="1974984" y="2011680"/>
            <a:chExt cx="487801" cy="2779800"/>
          </a:xfrm>
        </p:grpSpPr>
        <p:sp>
          <p:nvSpPr>
            <p:cNvPr id="261" name="Google Shape;261;g37231e09a4d_0_2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g37231e09a4d_0_2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g37231e09a4d_0_2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3825" lIns="47700" spcFirstLastPara="1" rIns="47700" wrap="square" tIns="238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4" name="Google Shape;264;g37231e09a4d_0_2" title="Screenshot 2025-07-30 at 1.15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3109" y="1626276"/>
            <a:ext cx="9305881" cy="476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7231e09a4d_0_15"/>
          <p:cNvSpPr txBox="1"/>
          <p:nvPr>
            <p:ph idx="1" type="body"/>
          </p:nvPr>
        </p:nvSpPr>
        <p:spPr>
          <a:xfrm>
            <a:off x="3887047" y="669888"/>
            <a:ext cx="39252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8925" lIns="57850" spcFirstLastPara="1" rIns="57850" wrap="square" tIns="289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78"/>
              <a:buNone/>
            </a:pPr>
            <a:r>
              <a:rPr b="1" lang="en-US" sz="2800"/>
              <a:t>Configuration</a:t>
            </a:r>
            <a:endParaRPr b="1" sz="2800"/>
          </a:p>
        </p:txBody>
      </p:sp>
      <p:grpSp>
        <p:nvGrpSpPr>
          <p:cNvPr id="270" name="Google Shape;270;g37231e09a4d_0_15"/>
          <p:cNvGrpSpPr/>
          <p:nvPr/>
        </p:nvGrpSpPr>
        <p:grpSpPr>
          <a:xfrm>
            <a:off x="3609347" y="348651"/>
            <a:ext cx="308632" cy="1442438"/>
            <a:chOff x="1974984" y="2011680"/>
            <a:chExt cx="487801" cy="2779800"/>
          </a:xfrm>
        </p:grpSpPr>
        <p:sp>
          <p:nvSpPr>
            <p:cNvPr id="271" name="Google Shape;271;g37231e09a4d_0_15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g37231e09a4d_0_15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g37231e09a4d_0_15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4" name="Google Shape;274;g37231e09a4d_0_15"/>
          <p:cNvGrpSpPr/>
          <p:nvPr/>
        </p:nvGrpSpPr>
        <p:grpSpPr>
          <a:xfrm rot="10800000">
            <a:off x="7781420" y="348938"/>
            <a:ext cx="308632" cy="1442438"/>
            <a:chOff x="1974984" y="2011680"/>
            <a:chExt cx="487801" cy="2779800"/>
          </a:xfrm>
        </p:grpSpPr>
        <p:sp>
          <p:nvSpPr>
            <p:cNvPr id="275" name="Google Shape;275;g37231e09a4d_0_15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g37231e09a4d_0_15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g37231e09a4d_0_15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8925" lIns="57850" spcFirstLastPara="1" rIns="57850" wrap="square" tIns="289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3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8" name="Google Shape;278;g37231e09a4d_0_15"/>
          <p:cNvSpPr txBox="1"/>
          <p:nvPr/>
        </p:nvSpPr>
        <p:spPr>
          <a:xfrm>
            <a:off x="990600" y="2324100"/>
            <a:ext cx="8724900" cy="36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</p:txBody>
      </p:sp>
      <p:pic>
        <p:nvPicPr>
          <p:cNvPr id="279" name="Google Shape;279;g37231e09a4d_0_15" title="Screenshot 2025-07-29 at 4.18.2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4300" y="2044700"/>
            <a:ext cx="4076700" cy="4405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g37231e09a4d_0_15" title="Screenshot 2025-07-30 at 1.21.1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1250" y="2044700"/>
            <a:ext cx="5216462" cy="440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7231e09a4d_6_9"/>
          <p:cNvSpPr txBox="1"/>
          <p:nvPr>
            <p:ph idx="1" type="body"/>
          </p:nvPr>
        </p:nvSpPr>
        <p:spPr>
          <a:xfrm>
            <a:off x="3887059" y="301588"/>
            <a:ext cx="39252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8925" lIns="57850" spcFirstLastPara="1" rIns="57850" wrap="square" tIns="289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78"/>
              <a:buNone/>
            </a:pPr>
            <a:r>
              <a:rPr b="1" lang="en-US" sz="2800"/>
              <a:t>DATA &amp; ANALYSIS</a:t>
            </a:r>
            <a:endParaRPr b="1" sz="2800"/>
          </a:p>
        </p:txBody>
      </p:sp>
      <p:pic>
        <p:nvPicPr>
          <p:cNvPr id="286" name="Google Shape;286;g37231e09a4d_6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325" y="2184400"/>
            <a:ext cx="7438425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g37231e09a4d_6_9"/>
          <p:cNvPicPr preferRelativeResize="0"/>
          <p:nvPr/>
        </p:nvPicPr>
        <p:blipFill rotWithShape="1">
          <a:blip r:embed="rId4">
            <a:alphaModFix/>
          </a:blip>
          <a:srcRect b="29932" l="0" r="29932" t="0"/>
          <a:stretch/>
        </p:blipFill>
        <p:spPr>
          <a:xfrm>
            <a:off x="7912100" y="1231900"/>
            <a:ext cx="3925200" cy="4691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7231e09a4d_6_26"/>
          <p:cNvSpPr txBox="1"/>
          <p:nvPr>
            <p:ph idx="1" type="body"/>
          </p:nvPr>
        </p:nvSpPr>
        <p:spPr>
          <a:xfrm>
            <a:off x="4439374" y="619800"/>
            <a:ext cx="33132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4425" lIns="48825" spcFirstLastPara="1" rIns="48825" wrap="square" tIns="244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23"/>
              <a:buNone/>
            </a:pPr>
            <a:r>
              <a:rPr b="1" lang="en-US" sz="2363"/>
              <a:t>VALIDATION</a:t>
            </a:r>
            <a:endParaRPr b="1" sz="2363"/>
          </a:p>
        </p:txBody>
      </p:sp>
      <p:grpSp>
        <p:nvGrpSpPr>
          <p:cNvPr id="293" name="Google Shape;293;g37231e09a4d_6_26"/>
          <p:cNvGrpSpPr/>
          <p:nvPr/>
        </p:nvGrpSpPr>
        <p:grpSpPr>
          <a:xfrm>
            <a:off x="4204883" y="348664"/>
            <a:ext cx="260486" cy="1217552"/>
            <a:chOff x="1974984" y="2011680"/>
            <a:chExt cx="487801" cy="2779800"/>
          </a:xfrm>
        </p:grpSpPr>
        <p:sp>
          <p:nvSpPr>
            <p:cNvPr id="294" name="Google Shape;294;g37231e09a4d_6_26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g37231e09a4d_6_26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g37231e09a4d_6_26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7" name="Google Shape;297;g37231e09a4d_6_26"/>
          <p:cNvGrpSpPr/>
          <p:nvPr/>
        </p:nvGrpSpPr>
        <p:grpSpPr>
          <a:xfrm rot="10800000">
            <a:off x="7726630" y="348859"/>
            <a:ext cx="260486" cy="1217552"/>
            <a:chOff x="1974984" y="2011680"/>
            <a:chExt cx="487801" cy="2779800"/>
          </a:xfrm>
        </p:grpSpPr>
        <p:sp>
          <p:nvSpPr>
            <p:cNvPr id="298" name="Google Shape;298;g37231e09a4d_6_26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g37231e09a4d_6_26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g37231e09a4d_6_26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24425" lIns="48825" spcFirstLastPara="1" rIns="48825" wrap="square" tIns="24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61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1" name="Google Shape;301;g37231e09a4d_6_26" title="Screenshot 2025-07-30 at 2.46.5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4623" y="1778000"/>
            <a:ext cx="7002749" cy="4715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7231e09a4d_6_0"/>
          <p:cNvSpPr txBox="1"/>
          <p:nvPr>
            <p:ph idx="2" type="body"/>
          </p:nvPr>
        </p:nvSpPr>
        <p:spPr>
          <a:xfrm>
            <a:off x="6007100" y="1456950"/>
            <a:ext cx="5257800" cy="3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 sz="2800"/>
              <a:t>All metrics stay inside FIU Qualtrics (TLS-encrypted)</a:t>
            </a:r>
            <a:endParaRPr sz="2800"/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 sz="2800"/>
              <a:t>No PII, no screen/audio capture</a:t>
            </a:r>
            <a:endParaRPr sz="2800"/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 sz="2800"/>
              <a:t>Compatible with YouTube captions &amp; keyboard controls</a:t>
            </a:r>
            <a:endParaRPr sz="3500"/>
          </a:p>
        </p:txBody>
      </p:sp>
      <p:sp>
        <p:nvSpPr>
          <p:cNvPr id="307" name="Google Shape;307;g37231e09a4d_6_0"/>
          <p:cNvSpPr txBox="1"/>
          <p:nvPr>
            <p:ph type="title"/>
          </p:nvPr>
        </p:nvSpPr>
        <p:spPr>
          <a:xfrm>
            <a:off x="532600" y="1852479"/>
            <a:ext cx="3802800" cy="219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PRIVACY</a:t>
            </a:r>
            <a:endParaRPr b="1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&amp;</a:t>
            </a:r>
            <a:endParaRPr b="1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ACCESSIBILITY</a:t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