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sldIdLst>
    <p:sldId id="267"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912F"/>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84C717-DEA3-4262-9E5D-11D396C2022F}" v="39" dt="2025-07-24T18:34:12.878"/>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008" autoAdjust="0"/>
    <p:restoredTop sz="94694"/>
  </p:normalViewPr>
  <p:slideViewPr>
    <p:cSldViewPr snapToGrid="0" snapToObjects="1">
      <p:cViewPr varScale="1">
        <p:scale>
          <a:sx n="23" d="100"/>
          <a:sy n="23" d="100"/>
        </p:scale>
        <p:origin x="217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ward Montes" userId="cce84e40-60ee-437b-b576-a487d5f10ae0" providerId="ADAL" clId="{B684C717-DEA3-4262-9E5D-11D396C2022F}"/>
    <pc:docChg chg="undo custSel modSld">
      <pc:chgData name="Edward Montes" userId="cce84e40-60ee-437b-b576-a487d5f10ae0" providerId="ADAL" clId="{B684C717-DEA3-4262-9E5D-11D396C2022F}" dt="2025-07-27T14:54:17.014" v="2584" actId="6549"/>
      <pc:docMkLst>
        <pc:docMk/>
      </pc:docMkLst>
      <pc:sldChg chg="addSp delSp modSp mod">
        <pc:chgData name="Edward Montes" userId="cce84e40-60ee-437b-b576-a487d5f10ae0" providerId="ADAL" clId="{B684C717-DEA3-4262-9E5D-11D396C2022F}" dt="2025-07-27T14:54:17.014" v="2584" actId="6549"/>
        <pc:sldMkLst>
          <pc:docMk/>
          <pc:sldMk cId="302840603" sldId="267"/>
        </pc:sldMkLst>
        <pc:spChg chg="mod">
          <ac:chgData name="Edward Montes" userId="cce84e40-60ee-437b-b576-a487d5f10ae0" providerId="ADAL" clId="{B684C717-DEA3-4262-9E5D-11D396C2022F}" dt="2025-07-24T18:32:16.278" v="1187" actId="1076"/>
          <ac:spMkLst>
            <pc:docMk/>
            <pc:sldMk cId="302840603" sldId="267"/>
            <ac:spMk id="2" creationId="{B7FEF0AD-2B01-4FA1-B989-6345BE0F270E}"/>
          </ac:spMkLst>
        </pc:spChg>
        <pc:spChg chg="mod">
          <ac:chgData name="Edward Montes" userId="cce84e40-60ee-437b-b576-a487d5f10ae0" providerId="ADAL" clId="{B684C717-DEA3-4262-9E5D-11D396C2022F}" dt="2025-07-24T18:56:05.422" v="2583" actId="20577"/>
          <ac:spMkLst>
            <pc:docMk/>
            <pc:sldMk cId="302840603" sldId="267"/>
            <ac:spMk id="4" creationId="{D25C85A4-A9C6-4734-B6B4-D6DCFBDA8CE5}"/>
          </ac:spMkLst>
        </pc:spChg>
        <pc:spChg chg="add mod">
          <ac:chgData name="Edward Montes" userId="cce84e40-60ee-437b-b576-a487d5f10ae0" providerId="ADAL" clId="{B684C717-DEA3-4262-9E5D-11D396C2022F}" dt="2025-07-24T18:04:45.675" v="1054" actId="1076"/>
          <ac:spMkLst>
            <pc:docMk/>
            <pc:sldMk cId="302840603" sldId="267"/>
            <ac:spMk id="6" creationId="{B779DBB0-5890-1C2E-8C92-16576939AE04}"/>
          </ac:spMkLst>
        </pc:spChg>
        <pc:spChg chg="add mod">
          <ac:chgData name="Edward Montes" userId="cce84e40-60ee-437b-b576-a487d5f10ae0" providerId="ADAL" clId="{B684C717-DEA3-4262-9E5D-11D396C2022F}" dt="2025-07-24T18:35:07.066" v="1202" actId="1076"/>
          <ac:spMkLst>
            <pc:docMk/>
            <pc:sldMk cId="302840603" sldId="267"/>
            <ac:spMk id="7" creationId="{0882B414-47D1-647C-08E5-D7CED9BEB034}"/>
          </ac:spMkLst>
        </pc:spChg>
        <pc:spChg chg="mod">
          <ac:chgData name="Edward Montes" userId="cce84e40-60ee-437b-b576-a487d5f10ae0" providerId="ADAL" clId="{B684C717-DEA3-4262-9E5D-11D396C2022F}" dt="2025-07-24T18:34:12.878" v="1199" actId="1076"/>
          <ac:spMkLst>
            <pc:docMk/>
            <pc:sldMk cId="302840603" sldId="267"/>
            <ac:spMk id="8" creationId="{D5A102AD-4840-41C2-8B69-10ED2C38A4FD}"/>
          </ac:spMkLst>
        </pc:spChg>
        <pc:spChg chg="mod">
          <ac:chgData name="Edward Montes" userId="cce84e40-60ee-437b-b576-a487d5f10ae0" providerId="ADAL" clId="{B684C717-DEA3-4262-9E5D-11D396C2022F}" dt="2025-07-24T18:34:02.555" v="1194" actId="1076"/>
          <ac:spMkLst>
            <pc:docMk/>
            <pc:sldMk cId="302840603" sldId="267"/>
            <ac:spMk id="10" creationId="{217F303B-4CE7-42FB-9B68-1C1C38FFD189}"/>
          </ac:spMkLst>
        </pc:spChg>
        <pc:spChg chg="add mod">
          <ac:chgData name="Edward Montes" userId="cce84e40-60ee-437b-b576-a487d5f10ae0" providerId="ADAL" clId="{B684C717-DEA3-4262-9E5D-11D396C2022F}" dt="2025-07-24T18:01:43.561" v="1018" actId="1076"/>
          <ac:spMkLst>
            <pc:docMk/>
            <pc:sldMk cId="302840603" sldId="267"/>
            <ac:spMk id="11" creationId="{EAC6A421-8B26-DAFD-8076-B8EFC03DC4E2}"/>
          </ac:spMkLst>
        </pc:spChg>
        <pc:spChg chg="mod">
          <ac:chgData name="Edward Montes" userId="cce84e40-60ee-437b-b576-a487d5f10ae0" providerId="ADAL" clId="{B684C717-DEA3-4262-9E5D-11D396C2022F}" dt="2025-07-24T18:04:45.675" v="1054" actId="1076"/>
          <ac:spMkLst>
            <pc:docMk/>
            <pc:sldMk cId="302840603" sldId="267"/>
            <ac:spMk id="12" creationId="{347B65C0-1F7B-42EA-98B0-39DA60BEE3A1}"/>
          </ac:spMkLst>
        </pc:spChg>
        <pc:spChg chg="mod">
          <ac:chgData name="Edward Montes" userId="cce84e40-60ee-437b-b576-a487d5f10ae0" providerId="ADAL" clId="{B684C717-DEA3-4262-9E5D-11D396C2022F}" dt="2025-07-24T18:34:59.471" v="1201" actId="1076"/>
          <ac:spMkLst>
            <pc:docMk/>
            <pc:sldMk cId="302840603" sldId="267"/>
            <ac:spMk id="14" creationId="{B5ABB58B-EAC8-471E-9CAB-A05D59DF1A03}"/>
          </ac:spMkLst>
        </pc:spChg>
        <pc:spChg chg="add mod">
          <ac:chgData name="Edward Montes" userId="cce84e40-60ee-437b-b576-a487d5f10ae0" providerId="ADAL" clId="{B684C717-DEA3-4262-9E5D-11D396C2022F}" dt="2025-07-24T18:04:55.244" v="1055" actId="14100"/>
          <ac:spMkLst>
            <pc:docMk/>
            <pc:sldMk cId="302840603" sldId="267"/>
            <ac:spMk id="15" creationId="{EE5538A3-B319-C504-C2B4-FC5D48CCA9B6}"/>
          </ac:spMkLst>
        </pc:spChg>
        <pc:spChg chg="mod">
          <ac:chgData name="Edward Montes" userId="cce84e40-60ee-437b-b576-a487d5f10ae0" providerId="ADAL" clId="{B684C717-DEA3-4262-9E5D-11D396C2022F}" dt="2025-07-24T18:06:28.745" v="1061" actId="1076"/>
          <ac:spMkLst>
            <pc:docMk/>
            <pc:sldMk cId="302840603" sldId="267"/>
            <ac:spMk id="16" creationId="{3449BF9E-3E62-47F3-8A01-5DA921FBBB61}"/>
          </ac:spMkLst>
        </pc:spChg>
        <pc:spChg chg="mod">
          <ac:chgData name="Edward Montes" userId="cce84e40-60ee-437b-b576-a487d5f10ae0" providerId="ADAL" clId="{B684C717-DEA3-4262-9E5D-11D396C2022F}" dt="2025-07-24T18:04:45.675" v="1054" actId="1076"/>
          <ac:spMkLst>
            <pc:docMk/>
            <pc:sldMk cId="302840603" sldId="267"/>
            <ac:spMk id="18" creationId="{11B93C70-CD68-4448-9CC6-F0B8634C2F24}"/>
          </ac:spMkLst>
        </pc:spChg>
        <pc:spChg chg="mod">
          <ac:chgData name="Edward Montes" userId="cce84e40-60ee-437b-b576-a487d5f10ae0" providerId="ADAL" clId="{B684C717-DEA3-4262-9E5D-11D396C2022F}" dt="2025-07-24T18:04:45.675" v="1054" actId="1076"/>
          <ac:spMkLst>
            <pc:docMk/>
            <pc:sldMk cId="302840603" sldId="267"/>
            <ac:spMk id="20" creationId="{6447CBA9-ECB1-4F02-8545-058CB59AD3DC}"/>
          </ac:spMkLst>
        </pc:spChg>
        <pc:spChg chg="add mod">
          <ac:chgData name="Edward Montes" userId="cce84e40-60ee-437b-b576-a487d5f10ae0" providerId="ADAL" clId="{B684C717-DEA3-4262-9E5D-11D396C2022F}" dt="2025-07-24T18:04:45.675" v="1054" actId="1076"/>
          <ac:spMkLst>
            <pc:docMk/>
            <pc:sldMk cId="302840603" sldId="267"/>
            <ac:spMk id="21" creationId="{DB208BEC-5099-85C5-840E-F516010BA35E}"/>
          </ac:spMkLst>
        </pc:spChg>
        <pc:spChg chg="mod">
          <ac:chgData name="Edward Montes" userId="cce84e40-60ee-437b-b576-a487d5f10ae0" providerId="ADAL" clId="{B684C717-DEA3-4262-9E5D-11D396C2022F}" dt="2025-07-24T17:46:13.090" v="926" actId="1076"/>
          <ac:spMkLst>
            <pc:docMk/>
            <pc:sldMk cId="302840603" sldId="267"/>
            <ac:spMk id="22" creationId="{FD27A822-67F7-41C5-A132-2CEC965AC561}"/>
          </ac:spMkLst>
        </pc:spChg>
        <pc:spChg chg="mod">
          <ac:chgData name="Edward Montes" userId="cce84e40-60ee-437b-b576-a487d5f10ae0" providerId="ADAL" clId="{B684C717-DEA3-4262-9E5D-11D396C2022F}" dt="2025-07-24T18:02:11.792" v="1023" actId="1076"/>
          <ac:spMkLst>
            <pc:docMk/>
            <pc:sldMk cId="302840603" sldId="267"/>
            <ac:spMk id="24" creationId="{320E787B-7D74-47BB-9F7A-0C0688641135}"/>
          </ac:spMkLst>
        </pc:spChg>
        <pc:spChg chg="add mod">
          <ac:chgData name="Edward Montes" userId="cce84e40-60ee-437b-b576-a487d5f10ae0" providerId="ADAL" clId="{B684C717-DEA3-4262-9E5D-11D396C2022F}" dt="2025-07-27T14:54:17.014" v="2584" actId="6549"/>
          <ac:spMkLst>
            <pc:docMk/>
            <pc:sldMk cId="302840603" sldId="267"/>
            <ac:spMk id="25" creationId="{4186A4E3-0D32-AC15-E8F1-104C5619008F}"/>
          </ac:spMkLst>
        </pc:spChg>
        <pc:spChg chg="mod">
          <ac:chgData name="Edward Montes" userId="cce84e40-60ee-437b-b576-a487d5f10ae0" providerId="ADAL" clId="{B684C717-DEA3-4262-9E5D-11D396C2022F}" dt="2025-07-24T18:07:54.871" v="1063" actId="1076"/>
          <ac:spMkLst>
            <pc:docMk/>
            <pc:sldMk cId="302840603" sldId="267"/>
            <ac:spMk id="28" creationId="{C9D61889-2F49-4A45-9CD6-9C3DCB168A70}"/>
          </ac:spMkLst>
        </pc:spChg>
        <pc:spChg chg="add mod">
          <ac:chgData name="Edward Montes" userId="cce84e40-60ee-437b-b576-a487d5f10ae0" providerId="ADAL" clId="{B684C717-DEA3-4262-9E5D-11D396C2022F}" dt="2025-07-24T18:07:58.154" v="1064" actId="1076"/>
          <ac:spMkLst>
            <pc:docMk/>
            <pc:sldMk cId="302840603" sldId="267"/>
            <ac:spMk id="29" creationId="{CD7E8512-1C0E-CA84-2F38-EF434B73096A}"/>
          </ac:spMkLst>
        </pc:spChg>
        <pc:picChg chg="add mod">
          <ac:chgData name="Edward Montes" userId="cce84e40-60ee-437b-b576-a487d5f10ae0" providerId="ADAL" clId="{B684C717-DEA3-4262-9E5D-11D396C2022F}" dt="2025-07-24T18:55:05.925" v="2575" actId="962"/>
          <ac:picMkLst>
            <pc:docMk/>
            <pc:sldMk cId="302840603" sldId="267"/>
            <ac:picMk id="5" creationId="{02FADD0E-243A-98EF-8C5E-6D3B5A126B01}"/>
          </ac:picMkLst>
        </pc:picChg>
        <pc:picChg chg="add mod">
          <ac:chgData name="Edward Montes" userId="cce84e40-60ee-437b-b576-a487d5f10ae0" providerId="ADAL" clId="{B684C717-DEA3-4262-9E5D-11D396C2022F}" dt="2025-07-24T18:45:20.797" v="1324" actId="962"/>
          <ac:picMkLst>
            <pc:docMk/>
            <pc:sldMk cId="302840603" sldId="267"/>
            <ac:picMk id="9" creationId="{63553E49-6596-9361-C9EB-284EF0FA9AD7}"/>
          </ac:picMkLst>
        </pc:picChg>
        <pc:picChg chg="add mod">
          <ac:chgData name="Edward Montes" userId="cce84e40-60ee-437b-b576-a487d5f10ae0" providerId="ADAL" clId="{B684C717-DEA3-4262-9E5D-11D396C2022F}" dt="2025-07-24T18:52:02.033" v="1970" actId="962"/>
          <ac:picMkLst>
            <pc:docMk/>
            <pc:sldMk cId="302840603" sldId="267"/>
            <ac:picMk id="17" creationId="{33129B79-81C9-1751-B6FE-03D6EB1FF85F}"/>
          </ac:picMkLst>
        </pc:picChg>
        <pc:picChg chg="add mod">
          <ac:chgData name="Edward Montes" userId="cce84e40-60ee-437b-b576-a487d5f10ae0" providerId="ADAL" clId="{B684C717-DEA3-4262-9E5D-11D396C2022F}" dt="2025-07-24T18:46:15.210" v="1458" actId="962"/>
          <ac:picMkLst>
            <pc:docMk/>
            <pc:sldMk cId="302840603" sldId="267"/>
            <ac:picMk id="19" creationId="{482AC2D7-DDD5-4E6D-A601-093E55D822A0}"/>
          </ac:picMkLst>
        </pc:picChg>
        <pc:picChg chg="add mod">
          <ac:chgData name="Edward Montes" userId="cce84e40-60ee-437b-b576-a487d5f10ae0" providerId="ADAL" clId="{B684C717-DEA3-4262-9E5D-11D396C2022F}" dt="2025-07-24T18:54:46.717" v="2522" actId="962"/>
          <ac:picMkLst>
            <pc:docMk/>
            <pc:sldMk cId="302840603" sldId="267"/>
            <ac:picMk id="32" creationId="{27F57CE2-8C09-80BD-12D4-CC4E48911FA8}"/>
          </ac:picMkLst>
        </pc:picChg>
        <pc:picChg chg="add mod">
          <ac:chgData name="Edward Montes" userId="cce84e40-60ee-437b-b576-a487d5f10ae0" providerId="ADAL" clId="{B684C717-DEA3-4262-9E5D-11D396C2022F}" dt="2025-07-24T18:53:10.455" v="2194" actId="962"/>
          <ac:picMkLst>
            <pc:docMk/>
            <pc:sldMk cId="302840603" sldId="267"/>
            <ac:picMk id="33" creationId="{23177B12-1B53-36B0-2666-61F08A8FEDCC}"/>
          </ac:picMkLst>
        </pc:picChg>
        <pc:picChg chg="add mod">
          <ac:chgData name="Edward Montes" userId="cce84e40-60ee-437b-b576-a487d5f10ae0" providerId="ADAL" clId="{B684C717-DEA3-4262-9E5D-11D396C2022F}" dt="2025-07-24T18:53:57.667" v="2420" actId="962"/>
          <ac:picMkLst>
            <pc:docMk/>
            <pc:sldMk cId="302840603" sldId="267"/>
            <ac:picMk id="37" creationId="{C83A8857-271E-7218-8B91-C260ABE3DC2E}"/>
          </ac:picMkLst>
        </pc:picChg>
        <pc:picChg chg="add mod">
          <ac:chgData name="Edward Montes" userId="cce84e40-60ee-437b-b576-a487d5f10ae0" providerId="ADAL" clId="{B684C717-DEA3-4262-9E5D-11D396C2022F}" dt="2025-07-24T18:45:58.537" v="1396" actId="962"/>
          <ac:picMkLst>
            <pc:docMk/>
            <pc:sldMk cId="302840603" sldId="267"/>
            <ac:picMk id="41" creationId="{CDC6858F-C91E-AD18-C76D-A913174432B3}"/>
          </ac:picMkLst>
        </pc:picChg>
        <pc:picChg chg="add mod">
          <ac:chgData name="Edward Montes" userId="cce84e40-60ee-437b-b576-a487d5f10ae0" providerId="ADAL" clId="{B684C717-DEA3-4262-9E5D-11D396C2022F}" dt="2025-07-24T18:45:46.321" v="1364" actId="962"/>
          <ac:picMkLst>
            <pc:docMk/>
            <pc:sldMk cId="302840603" sldId="267"/>
            <ac:picMk id="43" creationId="{4D834580-E9B5-3320-181E-17256735EE72}"/>
          </ac:picMkLst>
        </pc:picChg>
        <pc:picChg chg="add mod">
          <ac:chgData name="Edward Montes" userId="cce84e40-60ee-437b-b576-a487d5f10ae0" providerId="ADAL" clId="{B684C717-DEA3-4262-9E5D-11D396C2022F}" dt="2025-07-24T18:46:27.650" v="1494" actId="962"/>
          <ac:picMkLst>
            <pc:docMk/>
            <pc:sldMk cId="302840603" sldId="267"/>
            <ac:picMk id="45" creationId="{E994CA7D-F19D-DE91-48B8-8E2AC8297B0D}"/>
          </ac:picMkLst>
        </pc:pic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jpeg"/><Relationship Id="rId1" Type="http://schemas.openxmlformats.org/officeDocument/2006/relationships/slideLayout" Target="../slideLayouts/slideLayout4.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jp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7FEF0AD-2B01-4FA1-B989-6345BE0F270E}"/>
              </a:ext>
            </a:extLst>
          </p:cNvPr>
          <p:cNvSpPr txBox="1">
            <a:spLocks noChangeArrowheads="1"/>
          </p:cNvSpPr>
          <p:nvPr/>
        </p:nvSpPr>
        <p:spPr bwMode="auto">
          <a:xfrm>
            <a:off x="9691273" y="805532"/>
            <a:ext cx="24508653" cy="1938992"/>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dirty="0">
                <a:solidFill>
                  <a:schemeClr val="bg1"/>
                </a:solidFill>
                <a:latin typeface="Times New Roman" panose="02020603050405020304" pitchFamily="18" charset="0"/>
                <a:cs typeface="Times New Roman" panose="02020603050405020304" pitchFamily="18" charset="0"/>
              </a:rPr>
              <a:t>Knight Foundation School of Computing and Information Sciences</a:t>
            </a:r>
          </a:p>
          <a:p>
            <a:pPr algn="ctr" eaLnBrk="1" hangingPunct="1"/>
            <a:r>
              <a:rPr lang="en-US" altLang="en-US" sz="5400" i="1" dirty="0">
                <a:solidFill>
                  <a:schemeClr val="bg1"/>
                </a:solidFill>
                <a:latin typeface="Times New Roman" panose="02020603050405020304" pitchFamily="18" charset="0"/>
                <a:cs typeface="Times New Roman" panose="02020603050405020304" pitchFamily="18" charset="0"/>
              </a:rPr>
              <a:t>Summer 2025 Senior Design Project</a:t>
            </a:r>
          </a:p>
        </p:txBody>
      </p:sp>
      <p:sp>
        <p:nvSpPr>
          <p:cNvPr id="4" name="Text Box 12">
            <a:extLst>
              <a:ext uri="{FF2B5EF4-FFF2-40B4-BE49-F238E27FC236}">
                <a16:creationId xmlns:a16="http://schemas.microsoft.com/office/drawing/2014/main" id="{D25C85A4-A9C6-4734-B6B4-D6DCFBDA8CE5}"/>
              </a:ext>
            </a:extLst>
          </p:cNvPr>
          <p:cNvSpPr txBox="1">
            <a:spLocks noChangeArrowheads="1"/>
          </p:cNvSpPr>
          <p:nvPr/>
        </p:nvSpPr>
        <p:spPr bwMode="auto">
          <a:xfrm>
            <a:off x="4343399" y="2936192"/>
            <a:ext cx="35204400" cy="292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8000" b="1" dirty="0">
                <a:solidFill>
                  <a:srgbClr val="D1912F"/>
                </a:solidFill>
                <a:latin typeface="Times New Roman" panose="02020603050405020304" pitchFamily="18" charset="0"/>
                <a:cs typeface="Times New Roman" panose="02020603050405020304" pitchFamily="18" charset="0"/>
              </a:rPr>
              <a:t>Hotel Management System</a:t>
            </a:r>
          </a:p>
          <a:p>
            <a:pPr algn="ctr" eaLnBrk="1" hangingPunct="1">
              <a:spcBef>
                <a:spcPct val="0"/>
              </a:spcBef>
              <a:buFontTx/>
              <a:buNone/>
            </a:pPr>
            <a:r>
              <a:rPr lang="en-US" altLang="en-US" sz="3500" b="1" dirty="0">
                <a:solidFill>
                  <a:schemeClr val="bg1"/>
                </a:solidFill>
                <a:latin typeface="Times New Roman" panose="02020603050405020304" pitchFamily="18" charset="0"/>
                <a:cs typeface="Times New Roman" panose="02020603050405020304" pitchFamily="18" charset="0"/>
              </a:rPr>
              <a:t>Students: Carmine Talarico, Jonathan Gonzalez, Edward Montes, Alberto Enrique </a:t>
            </a:r>
            <a:r>
              <a:rPr lang="en-US" altLang="en-US" sz="3500" b="1" dirty="0" err="1">
                <a:solidFill>
                  <a:schemeClr val="bg1"/>
                </a:solidFill>
                <a:latin typeface="Times New Roman" panose="02020603050405020304" pitchFamily="18" charset="0"/>
                <a:cs typeface="Times New Roman" panose="02020603050405020304" pitchFamily="18" charset="0"/>
              </a:rPr>
              <a:t>Santalo</a:t>
            </a:r>
            <a:r>
              <a:rPr lang="en-US" altLang="en-US" sz="3500" b="1" dirty="0">
                <a:solidFill>
                  <a:schemeClr val="bg1"/>
                </a:solidFill>
                <a:latin typeface="Times New Roman" panose="02020603050405020304" pitchFamily="18" charset="0"/>
                <a:cs typeface="Times New Roman" panose="02020603050405020304" pitchFamily="18" charset="0"/>
              </a:rPr>
              <a:t> Jr</a:t>
            </a:r>
            <a:endParaRPr lang="en-US" altLang="en-US" sz="3500" dirty="0">
              <a:solidFill>
                <a:schemeClr val="bg1"/>
              </a:solidFill>
              <a:latin typeface="Times New Roman" panose="02020603050405020304" pitchFamily="18" charset="0"/>
              <a:cs typeface="Times New Roman" panose="02020603050405020304" pitchFamily="18" charset="0"/>
            </a:endParaRPr>
          </a:p>
          <a:p>
            <a:pPr algn="ctr" eaLnBrk="1" hangingPunct="1">
              <a:spcBef>
                <a:spcPct val="0"/>
              </a:spcBef>
              <a:buFontTx/>
              <a:buNone/>
            </a:pPr>
            <a:r>
              <a:rPr lang="en-US" altLang="en-US" sz="3500" b="1" dirty="0">
                <a:solidFill>
                  <a:schemeClr val="bg1"/>
                </a:solidFill>
                <a:latin typeface="Times New Roman" panose="02020603050405020304" pitchFamily="18" charset="0"/>
                <a:cs typeface="Times New Roman" panose="02020603050405020304" pitchFamily="18" charset="0"/>
              </a:rPr>
              <a:t>Mentor:</a:t>
            </a:r>
            <a:r>
              <a:rPr lang="en-US" altLang="en-US" sz="3500" b="1" i="1" dirty="0">
                <a:solidFill>
                  <a:schemeClr val="bg1"/>
                </a:solidFill>
                <a:latin typeface="Times New Roman" panose="02020603050405020304" pitchFamily="18" charset="0"/>
                <a:cs typeface="Times New Roman" panose="02020603050405020304" pitchFamily="18" charset="0"/>
              </a:rPr>
              <a:t> Masoud Sadjadi</a:t>
            </a:r>
            <a:r>
              <a:rPr lang="en-US" altLang="ja-JP" sz="3500" dirty="0">
                <a:solidFill>
                  <a:schemeClr val="bg1"/>
                </a:solidFill>
                <a:latin typeface="Times New Roman" panose="02020603050405020304" pitchFamily="18" charset="0"/>
                <a:cs typeface="Times New Roman" panose="02020603050405020304" pitchFamily="18" charset="0"/>
              </a:rPr>
              <a:t> </a:t>
            </a:r>
          </a:p>
          <a:p>
            <a:pPr algn="ctr" eaLnBrk="1" hangingPunct="1">
              <a:spcBef>
                <a:spcPct val="0"/>
              </a:spcBef>
              <a:buFontTx/>
              <a:buNone/>
            </a:pPr>
            <a:r>
              <a:rPr lang="en-US" altLang="en-US" sz="3500" b="1">
                <a:solidFill>
                  <a:schemeClr val="bg1"/>
                </a:solidFill>
                <a:latin typeface="Times New Roman" panose="02020603050405020304" pitchFamily="18" charset="0"/>
                <a:cs typeface="Times New Roman" panose="02020603050405020304" pitchFamily="18" charset="0"/>
              </a:rPr>
              <a:t>Instructor:</a:t>
            </a:r>
            <a:r>
              <a:rPr lang="en-US" altLang="en-US" sz="3500" b="1" i="1">
                <a:solidFill>
                  <a:schemeClr val="bg1"/>
                </a:solidFill>
                <a:latin typeface="Times New Roman" panose="02020603050405020304" pitchFamily="18" charset="0"/>
                <a:cs typeface="Times New Roman" panose="02020603050405020304" pitchFamily="18" charset="0"/>
              </a:rPr>
              <a:t> </a:t>
            </a:r>
            <a:r>
              <a:rPr lang="en-US" altLang="en-US" sz="3500" b="1" i="1" dirty="0">
                <a:solidFill>
                  <a:schemeClr val="bg1"/>
                </a:solidFill>
                <a:latin typeface="Times New Roman" panose="02020603050405020304" pitchFamily="18" charset="0"/>
                <a:cs typeface="Times New Roman" panose="02020603050405020304" pitchFamily="18" charset="0"/>
              </a:rPr>
              <a:t>Masoud Sadjadi</a:t>
            </a:r>
            <a:r>
              <a:rPr lang="en-US" altLang="ja-JP" sz="3500" dirty="0">
                <a:solidFill>
                  <a:schemeClr val="bg1"/>
                </a:solidFill>
                <a:latin typeface="Times New Roman" panose="02020603050405020304" pitchFamily="18" charset="0"/>
                <a:cs typeface="Times New Roman" panose="02020603050405020304" pitchFamily="18" charset="0"/>
              </a:rPr>
              <a:t>,</a:t>
            </a:r>
            <a:r>
              <a:rPr lang="en-US" altLang="ja-JP" sz="3500" i="1" dirty="0">
                <a:solidFill>
                  <a:schemeClr val="bg1"/>
                </a:solidFill>
                <a:latin typeface="Times New Roman" panose="02020603050405020304" pitchFamily="18" charset="0"/>
                <a:cs typeface="Times New Roman" panose="02020603050405020304" pitchFamily="18" charset="0"/>
              </a:rPr>
              <a:t> </a:t>
            </a:r>
            <a:r>
              <a:rPr lang="en-US" altLang="en-US" sz="3500" dirty="0">
                <a:solidFill>
                  <a:schemeClr val="bg1"/>
                </a:solidFill>
                <a:latin typeface="Times New Roman" panose="02020603050405020304" pitchFamily="18" charset="0"/>
                <a:cs typeface="Times New Roman" panose="02020603050405020304" pitchFamily="18" charset="0"/>
              </a:rPr>
              <a:t>Florida International University</a:t>
            </a:r>
          </a:p>
        </p:txBody>
      </p:sp>
      <p:sp>
        <p:nvSpPr>
          <p:cNvPr id="8" name="Text Box 72">
            <a:extLst>
              <a:ext uri="{FF2B5EF4-FFF2-40B4-BE49-F238E27FC236}">
                <a16:creationId xmlns:a16="http://schemas.microsoft.com/office/drawing/2014/main" id="{D5A102AD-4840-41C2-8B69-10ED2C38A4FD}"/>
              </a:ext>
            </a:extLst>
          </p:cNvPr>
          <p:cNvSpPr txBox="1">
            <a:spLocks noChangeArrowheads="1"/>
          </p:cNvSpPr>
          <p:nvPr/>
        </p:nvSpPr>
        <p:spPr bwMode="auto">
          <a:xfrm>
            <a:off x="10156372" y="31377064"/>
            <a:ext cx="21444395" cy="567155"/>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3200" dirty="0">
                <a:solidFill>
                  <a:schemeClr val="bg2"/>
                </a:solidFill>
                <a:latin typeface="Times New Roman" panose="02020603050405020304" pitchFamily="18" charset="0"/>
                <a:cs typeface="Times New Roman" panose="02020603050405020304" pitchFamily="18" charset="0"/>
              </a:rPr>
              <a:t>We would like to thank FIU and staff for their support in helping cultivate the knowledge to develop this project.</a:t>
            </a:r>
          </a:p>
        </p:txBody>
      </p:sp>
      <p:sp>
        <p:nvSpPr>
          <p:cNvPr id="10" name="Text Box 19">
            <a:extLst>
              <a:ext uri="{FF2B5EF4-FFF2-40B4-BE49-F238E27FC236}">
                <a16:creationId xmlns:a16="http://schemas.microsoft.com/office/drawing/2014/main" id="{217F303B-4CE7-42FB-9B68-1C1C38FFD189}"/>
              </a:ext>
            </a:extLst>
          </p:cNvPr>
          <p:cNvSpPr txBox="1">
            <a:spLocks noChangeArrowheads="1"/>
          </p:cNvSpPr>
          <p:nvPr/>
        </p:nvSpPr>
        <p:spPr bwMode="auto">
          <a:xfrm>
            <a:off x="10134525" y="30600548"/>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0FFFF"/>
                </a:solidFill>
                <a:latin typeface="Times New Roman" panose="02020603050405020304" pitchFamily="18" charset="0"/>
                <a:ea typeface="ＭＳ Ｐゴシック" charset="-128"/>
                <a:cs typeface="Times New Roman" panose="02020603050405020304" pitchFamily="18" charset="0"/>
              </a:rPr>
              <a:t>ACKNOWLEDGEMENT</a:t>
            </a:r>
          </a:p>
        </p:txBody>
      </p:sp>
      <p:sp>
        <p:nvSpPr>
          <p:cNvPr id="12" name="Text Box 19">
            <a:extLst>
              <a:ext uri="{FF2B5EF4-FFF2-40B4-BE49-F238E27FC236}">
                <a16:creationId xmlns:a16="http://schemas.microsoft.com/office/drawing/2014/main" id="{347B65C0-1F7B-42EA-98B0-39DA60BEE3A1}"/>
              </a:ext>
            </a:extLst>
          </p:cNvPr>
          <p:cNvSpPr txBox="1">
            <a:spLocks noChangeArrowheads="1"/>
          </p:cNvSpPr>
          <p:nvPr/>
        </p:nvSpPr>
        <p:spPr bwMode="auto">
          <a:xfrm>
            <a:off x="1070795" y="6328705"/>
            <a:ext cx="13799126"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dirty="0">
                <a:solidFill>
                  <a:schemeClr val="bg1"/>
                </a:solidFill>
                <a:latin typeface="Times New Roman" panose="02020603050405020304" pitchFamily="18" charset="0"/>
                <a:ea typeface="ＭＳ Ｐゴシック" charset="-128"/>
                <a:cs typeface="Times New Roman" panose="02020603050405020304" pitchFamily="18" charset="0"/>
              </a:rPr>
              <a:t>PROBLEM</a:t>
            </a:r>
          </a:p>
        </p:txBody>
      </p:sp>
      <p:sp>
        <p:nvSpPr>
          <p:cNvPr id="14" name="Text Box 19">
            <a:extLst>
              <a:ext uri="{FF2B5EF4-FFF2-40B4-BE49-F238E27FC236}">
                <a16:creationId xmlns:a16="http://schemas.microsoft.com/office/drawing/2014/main" id="{B5ABB58B-EAC8-471E-9CAB-A05D59DF1A03}"/>
              </a:ext>
            </a:extLst>
          </p:cNvPr>
          <p:cNvSpPr txBox="1">
            <a:spLocks noChangeArrowheads="1"/>
          </p:cNvSpPr>
          <p:nvPr/>
        </p:nvSpPr>
        <p:spPr bwMode="auto">
          <a:xfrm>
            <a:off x="16085126" y="6368103"/>
            <a:ext cx="11720946"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dirty="0">
                <a:solidFill>
                  <a:schemeClr val="bg1"/>
                </a:solidFill>
                <a:latin typeface="Times New Roman" panose="02020603050405020304" pitchFamily="18" charset="0"/>
                <a:ea typeface="ＭＳ Ｐゴシック" charset="-128"/>
                <a:cs typeface="Times New Roman" panose="02020603050405020304" pitchFamily="18" charset="0"/>
              </a:rPr>
              <a:t>SUMMARY</a:t>
            </a:r>
          </a:p>
        </p:txBody>
      </p:sp>
      <p:sp>
        <p:nvSpPr>
          <p:cNvPr id="16" name="Text Box 19">
            <a:extLst>
              <a:ext uri="{FF2B5EF4-FFF2-40B4-BE49-F238E27FC236}">
                <a16:creationId xmlns:a16="http://schemas.microsoft.com/office/drawing/2014/main" id="{3449BF9E-3E62-47F3-8A01-5DA921FBBB61}"/>
              </a:ext>
            </a:extLst>
          </p:cNvPr>
          <p:cNvSpPr txBox="1">
            <a:spLocks noChangeArrowheads="1"/>
          </p:cNvSpPr>
          <p:nvPr/>
        </p:nvSpPr>
        <p:spPr bwMode="auto">
          <a:xfrm>
            <a:off x="1227954" y="14545682"/>
            <a:ext cx="13484808"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dirty="0">
                <a:solidFill>
                  <a:schemeClr val="bg1"/>
                </a:solidFill>
                <a:latin typeface="Times New Roman" panose="02020603050405020304" pitchFamily="18" charset="0"/>
                <a:ea typeface="ＭＳ Ｐゴシック" charset="-128"/>
                <a:cs typeface="Times New Roman" panose="02020603050405020304" pitchFamily="18" charset="0"/>
              </a:rPr>
              <a:t>TECHNOLOGY BRIEF</a:t>
            </a:r>
          </a:p>
        </p:txBody>
      </p:sp>
      <p:sp>
        <p:nvSpPr>
          <p:cNvPr id="18" name="Text Box 19">
            <a:extLst>
              <a:ext uri="{FF2B5EF4-FFF2-40B4-BE49-F238E27FC236}">
                <a16:creationId xmlns:a16="http://schemas.microsoft.com/office/drawing/2014/main" id="{11B93C70-CD68-4448-9CC6-F0B8634C2F24}"/>
              </a:ext>
            </a:extLst>
          </p:cNvPr>
          <p:cNvSpPr txBox="1">
            <a:spLocks noChangeArrowheads="1"/>
          </p:cNvSpPr>
          <p:nvPr/>
        </p:nvSpPr>
        <p:spPr bwMode="auto">
          <a:xfrm>
            <a:off x="1077383" y="12369479"/>
            <a:ext cx="13799125"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dirty="0">
                <a:solidFill>
                  <a:schemeClr val="bg1"/>
                </a:solidFill>
                <a:latin typeface="Times New Roman" panose="02020603050405020304" pitchFamily="18" charset="0"/>
                <a:ea typeface="ＭＳ Ｐゴシック" charset="-128"/>
                <a:cs typeface="Times New Roman" panose="02020603050405020304" pitchFamily="18" charset="0"/>
              </a:rPr>
              <a:t>OBJECTIVE</a:t>
            </a:r>
          </a:p>
        </p:txBody>
      </p:sp>
      <p:sp>
        <p:nvSpPr>
          <p:cNvPr id="20" name="Text Box 19">
            <a:extLst>
              <a:ext uri="{FF2B5EF4-FFF2-40B4-BE49-F238E27FC236}">
                <a16:creationId xmlns:a16="http://schemas.microsoft.com/office/drawing/2014/main" id="{6447CBA9-ECB1-4F02-8545-058CB59AD3DC}"/>
              </a:ext>
            </a:extLst>
          </p:cNvPr>
          <p:cNvSpPr txBox="1">
            <a:spLocks noChangeArrowheads="1"/>
          </p:cNvSpPr>
          <p:nvPr/>
        </p:nvSpPr>
        <p:spPr bwMode="auto">
          <a:xfrm>
            <a:off x="16590479" y="12852000"/>
            <a:ext cx="11720946"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dirty="0">
                <a:solidFill>
                  <a:schemeClr val="bg1"/>
                </a:solidFill>
                <a:latin typeface="Times New Roman" panose="02020603050405020304" pitchFamily="18" charset="0"/>
                <a:ea typeface="ＭＳ Ｐゴシック" charset="-128"/>
                <a:cs typeface="Times New Roman" panose="02020603050405020304" pitchFamily="18" charset="0"/>
              </a:rPr>
              <a:t>SYSTEM ARCHITECTURE</a:t>
            </a:r>
          </a:p>
        </p:txBody>
      </p:sp>
      <p:sp>
        <p:nvSpPr>
          <p:cNvPr id="22" name="Text Box 19">
            <a:extLst>
              <a:ext uri="{FF2B5EF4-FFF2-40B4-BE49-F238E27FC236}">
                <a16:creationId xmlns:a16="http://schemas.microsoft.com/office/drawing/2014/main" id="{FD27A822-67F7-41C5-A132-2CEC965AC561}"/>
              </a:ext>
            </a:extLst>
          </p:cNvPr>
          <p:cNvSpPr txBox="1">
            <a:spLocks noChangeArrowheads="1"/>
          </p:cNvSpPr>
          <p:nvPr/>
        </p:nvSpPr>
        <p:spPr bwMode="auto">
          <a:xfrm>
            <a:off x="30031979" y="14292299"/>
            <a:ext cx="13484808"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dirty="0">
                <a:solidFill>
                  <a:schemeClr val="bg1"/>
                </a:solidFill>
                <a:latin typeface="Times New Roman" panose="02020603050405020304" pitchFamily="18" charset="0"/>
                <a:ea typeface="ＭＳ Ｐゴシック" charset="-128"/>
                <a:cs typeface="Times New Roman" panose="02020603050405020304" pitchFamily="18" charset="0"/>
              </a:rPr>
              <a:t>CHALLENGES &amp; FUTURE SCOPE</a:t>
            </a:r>
          </a:p>
        </p:txBody>
      </p:sp>
      <p:sp>
        <p:nvSpPr>
          <p:cNvPr id="24" name="Text Box 19">
            <a:extLst>
              <a:ext uri="{FF2B5EF4-FFF2-40B4-BE49-F238E27FC236}">
                <a16:creationId xmlns:a16="http://schemas.microsoft.com/office/drawing/2014/main" id="{320E787B-7D74-47BB-9F7A-0C0688641135}"/>
              </a:ext>
            </a:extLst>
          </p:cNvPr>
          <p:cNvSpPr txBox="1">
            <a:spLocks noChangeArrowheads="1"/>
          </p:cNvSpPr>
          <p:nvPr/>
        </p:nvSpPr>
        <p:spPr bwMode="auto">
          <a:xfrm>
            <a:off x="29874819" y="6368103"/>
            <a:ext cx="13799127"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dirty="0">
                <a:solidFill>
                  <a:schemeClr val="bg1"/>
                </a:solidFill>
                <a:latin typeface="Times New Roman" panose="02020603050405020304" pitchFamily="18" charset="0"/>
                <a:ea typeface="ＭＳ Ｐゴシック" charset="-128"/>
                <a:cs typeface="Times New Roman" panose="02020603050405020304" pitchFamily="18" charset="0"/>
              </a:rPr>
              <a:t>FEATURES AND FUNCTIONALITY</a:t>
            </a:r>
          </a:p>
        </p:txBody>
      </p:sp>
      <p:sp>
        <p:nvSpPr>
          <p:cNvPr id="28" name="Text Box 19">
            <a:extLst>
              <a:ext uri="{FF2B5EF4-FFF2-40B4-BE49-F238E27FC236}">
                <a16:creationId xmlns:a16="http://schemas.microsoft.com/office/drawing/2014/main" id="{C9D61889-2F49-4A45-9CD6-9C3DCB168A70}"/>
              </a:ext>
            </a:extLst>
          </p:cNvPr>
          <p:cNvSpPr txBox="1">
            <a:spLocks noChangeArrowheads="1"/>
          </p:cNvSpPr>
          <p:nvPr/>
        </p:nvSpPr>
        <p:spPr bwMode="auto">
          <a:xfrm>
            <a:off x="29874819" y="21871362"/>
            <a:ext cx="13484808"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dirty="0">
                <a:solidFill>
                  <a:schemeClr val="bg1"/>
                </a:solidFill>
                <a:latin typeface="Times New Roman" panose="02020603050405020304" pitchFamily="18" charset="0"/>
                <a:ea typeface="ＭＳ Ｐゴシック" charset="-128"/>
                <a:cs typeface="Times New Roman" panose="02020603050405020304" pitchFamily="18" charset="0"/>
              </a:rPr>
              <a:t>REFERENCES</a:t>
            </a:r>
          </a:p>
        </p:txBody>
      </p:sp>
      <p:pic>
        <p:nvPicPr>
          <p:cNvPr id="5" name="Picture 4">
            <a:extLst>
              <a:ext uri="{FF2B5EF4-FFF2-40B4-BE49-F238E27FC236}">
                <a16:creationId xmlns:a16="http://schemas.microsoft.com/office/drawing/2014/main" id="{02FADD0E-243A-98EF-8C5E-6D3B5A126B0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499501" y="874655"/>
            <a:ext cx="5781313" cy="3466711"/>
          </a:xfrm>
          <a:prstGeom prst="rect">
            <a:avLst/>
          </a:prstGeom>
        </p:spPr>
      </p:pic>
      <p:sp>
        <p:nvSpPr>
          <p:cNvPr id="6" name="TextBox 5">
            <a:extLst>
              <a:ext uri="{FF2B5EF4-FFF2-40B4-BE49-F238E27FC236}">
                <a16:creationId xmlns:a16="http://schemas.microsoft.com/office/drawing/2014/main" id="{B779DBB0-5890-1C2E-8C92-16576939AE04}"/>
              </a:ext>
            </a:extLst>
          </p:cNvPr>
          <p:cNvSpPr txBox="1"/>
          <p:nvPr/>
        </p:nvSpPr>
        <p:spPr>
          <a:xfrm>
            <a:off x="1070796" y="6977662"/>
            <a:ext cx="13799127" cy="5078313"/>
          </a:xfrm>
          <a:prstGeom prst="rect">
            <a:avLst/>
          </a:prstGeom>
          <a:noFill/>
        </p:spPr>
        <p:txBody>
          <a:bodyPr wrap="square" rtlCol="0">
            <a:spAutoFit/>
          </a:bodyPr>
          <a:lstStyle/>
          <a:p>
            <a:r>
              <a:rPr lang="en-US" sz="3600" dirty="0">
                <a:solidFill>
                  <a:srgbClr val="D1912F"/>
                </a:solidFill>
                <a:latin typeface="Times New Roman" panose="02020603050405020304" pitchFamily="18" charset="0"/>
                <a:cs typeface="Times New Roman" panose="02020603050405020304" pitchFamily="18" charset="0"/>
              </a:rPr>
              <a:t>Hotels face significant challenges in managing bookings, room availability, and overall operations due to reliance on manual processes or outdated systems. Issues such as double bookings, miscommunication, and errors in room allocation negatively affect customer satisfaction. The absence of a centralized management solution complicates tasks like updating room details, pricing, and ensuring secure transactions. These inefficiencies result in increased operational costs, wasted resources, and diminished revenue opportunities. A modern, user-friendly system is essential to streamline operations and enhance user experience. </a:t>
            </a:r>
          </a:p>
        </p:txBody>
      </p:sp>
      <p:pic>
        <p:nvPicPr>
          <p:cNvPr id="17" name="Picture 16" descr="6. Diagram showcasing application flow beginning with user request, channeled through Apache and PHP to the SQL server returning data back through PHP eventually returning HTML response to client. Referenced under &quot;Technology Brief&quot;">
            <a:extLst>
              <a:ext uri="{FF2B5EF4-FFF2-40B4-BE49-F238E27FC236}">
                <a16:creationId xmlns:a16="http://schemas.microsoft.com/office/drawing/2014/main" id="{33129B79-81C9-1751-B6FE-03D6EB1FF85F}"/>
              </a:ext>
            </a:extLst>
          </p:cNvPr>
          <p:cNvPicPr>
            <a:picLocks noChangeAspect="1"/>
          </p:cNvPicPr>
          <p:nvPr/>
        </p:nvPicPr>
        <p:blipFill>
          <a:blip r:embed="rId4"/>
          <a:stretch>
            <a:fillRect/>
          </a:stretch>
        </p:blipFill>
        <p:spPr>
          <a:xfrm>
            <a:off x="10425530" y="15441488"/>
            <a:ext cx="5772413" cy="7251114"/>
          </a:xfrm>
          <a:prstGeom prst="rect">
            <a:avLst/>
          </a:prstGeom>
          <a:ln w="76200">
            <a:solidFill>
              <a:srgbClr val="D1912F"/>
            </a:solidFill>
          </a:ln>
        </p:spPr>
      </p:pic>
      <p:sp>
        <p:nvSpPr>
          <p:cNvPr id="7" name="TextBox 6">
            <a:extLst>
              <a:ext uri="{FF2B5EF4-FFF2-40B4-BE49-F238E27FC236}">
                <a16:creationId xmlns:a16="http://schemas.microsoft.com/office/drawing/2014/main" id="{0882B414-47D1-647C-08E5-D7CED9BEB034}"/>
              </a:ext>
            </a:extLst>
          </p:cNvPr>
          <p:cNvSpPr txBox="1"/>
          <p:nvPr/>
        </p:nvSpPr>
        <p:spPr>
          <a:xfrm rot="10800000" flipV="1">
            <a:off x="16288717" y="7254660"/>
            <a:ext cx="12324470" cy="4524315"/>
          </a:xfrm>
          <a:prstGeom prst="rect">
            <a:avLst/>
          </a:prstGeom>
          <a:noFill/>
        </p:spPr>
        <p:txBody>
          <a:bodyPr wrap="square">
            <a:spAutoFit/>
          </a:bodyPr>
          <a:lstStyle/>
          <a:p>
            <a:r>
              <a:rPr lang="en-US" sz="3600" dirty="0">
                <a:solidFill>
                  <a:srgbClr val="D1912F"/>
                </a:solidFill>
                <a:latin typeface="Times New Roman" panose="02020603050405020304" pitchFamily="18" charset="0"/>
                <a:cs typeface="Times New Roman" panose="02020603050405020304" pitchFamily="18" charset="0"/>
              </a:rPr>
              <a:t>Our Hotel Management System is a web application designed to simplify and improve the way hotels manage bookings and room availability. The system allows users to register, log in, and book rooms, while administrators can manage room details and pricing through a secure, user-friendly interface. Using role-based access control and secure authentication, we’ve created a tool that not only reduces errors but also makes the process more efficient for both customers and hotel staff. </a:t>
            </a:r>
          </a:p>
        </p:txBody>
      </p:sp>
      <p:sp>
        <p:nvSpPr>
          <p:cNvPr id="11" name="TextBox 10">
            <a:extLst>
              <a:ext uri="{FF2B5EF4-FFF2-40B4-BE49-F238E27FC236}">
                <a16:creationId xmlns:a16="http://schemas.microsoft.com/office/drawing/2014/main" id="{EAC6A421-8B26-DAFD-8076-B8EFC03DC4E2}"/>
              </a:ext>
            </a:extLst>
          </p:cNvPr>
          <p:cNvSpPr txBox="1"/>
          <p:nvPr/>
        </p:nvSpPr>
        <p:spPr>
          <a:xfrm>
            <a:off x="1166705" y="13078795"/>
            <a:ext cx="13799127" cy="1200329"/>
          </a:xfrm>
          <a:prstGeom prst="rect">
            <a:avLst/>
          </a:prstGeom>
          <a:noFill/>
        </p:spPr>
        <p:txBody>
          <a:bodyPr wrap="square">
            <a:spAutoFit/>
          </a:bodyPr>
          <a:lstStyle/>
          <a:p>
            <a:r>
              <a:rPr lang="en-US" sz="3600" dirty="0">
                <a:solidFill>
                  <a:srgbClr val="D1912F"/>
                </a:solidFill>
                <a:latin typeface="Times New Roman" panose="02020603050405020304" pitchFamily="18" charset="0"/>
                <a:cs typeface="Times New Roman" panose="02020603050405020304" pitchFamily="18" charset="0"/>
              </a:rPr>
              <a:t>Develop an automated, user-friendly system to manage room bookings, customer records and financial data.</a:t>
            </a:r>
          </a:p>
        </p:txBody>
      </p:sp>
      <p:sp>
        <p:nvSpPr>
          <p:cNvPr id="15" name="TextBox 14">
            <a:extLst>
              <a:ext uri="{FF2B5EF4-FFF2-40B4-BE49-F238E27FC236}">
                <a16:creationId xmlns:a16="http://schemas.microsoft.com/office/drawing/2014/main" id="{EE5538A3-B319-C504-C2B4-FC5D48CCA9B6}"/>
              </a:ext>
            </a:extLst>
          </p:cNvPr>
          <p:cNvSpPr txBox="1"/>
          <p:nvPr/>
        </p:nvSpPr>
        <p:spPr>
          <a:xfrm>
            <a:off x="1070796" y="15359288"/>
            <a:ext cx="9085576" cy="4524315"/>
          </a:xfrm>
          <a:prstGeom prst="rect">
            <a:avLst/>
          </a:prstGeom>
          <a:noFill/>
        </p:spPr>
        <p:txBody>
          <a:bodyPr wrap="square">
            <a:spAutoFit/>
          </a:bodyPr>
          <a:lstStyle/>
          <a:p>
            <a:pPr marL="342900" marR="0" lvl="0" indent="-342900">
              <a:buFont typeface="Symbol" panose="05050102010706020507" pitchFamily="18" charset="2"/>
              <a:buChar char=""/>
            </a:pPr>
            <a:r>
              <a:rPr lang="en-US" sz="3600" dirty="0">
                <a:solidFill>
                  <a:schemeClr val="bg1"/>
                </a:solidFill>
                <a:effectLst/>
                <a:latin typeface="Times New Roman" panose="02020603050405020304" pitchFamily="18" charset="0"/>
                <a:ea typeface="Times New Roman" panose="02020603050405020304" pitchFamily="18" charset="0"/>
              </a:rPr>
              <a:t>Development: </a:t>
            </a:r>
            <a:r>
              <a:rPr lang="en-US" sz="3600" dirty="0">
                <a:solidFill>
                  <a:srgbClr val="D1912F"/>
                </a:solidFill>
                <a:effectLst/>
                <a:latin typeface="Times New Roman" panose="02020603050405020304" pitchFamily="18" charset="0"/>
                <a:ea typeface="Times New Roman" panose="02020603050405020304" pitchFamily="18" charset="0"/>
              </a:rPr>
              <a:t>XAMPP Server Suite</a:t>
            </a:r>
          </a:p>
          <a:p>
            <a:pPr marL="342900" marR="0" lvl="0" indent="-342900">
              <a:buFont typeface="Symbol" panose="05050102010706020507" pitchFamily="18" charset="2"/>
              <a:buChar char=""/>
            </a:pPr>
            <a:r>
              <a:rPr lang="en-US" sz="3600" dirty="0">
                <a:solidFill>
                  <a:schemeClr val="bg1"/>
                </a:solidFill>
                <a:effectLst/>
                <a:latin typeface="Times New Roman" panose="02020603050405020304" pitchFamily="18" charset="0"/>
                <a:ea typeface="Times New Roman" panose="02020603050405020304" pitchFamily="18" charset="0"/>
              </a:rPr>
              <a:t>Web Server: </a:t>
            </a:r>
            <a:r>
              <a:rPr lang="en-US" sz="3600" dirty="0">
                <a:solidFill>
                  <a:srgbClr val="D1912F"/>
                </a:solidFill>
                <a:effectLst/>
                <a:latin typeface="Times New Roman" panose="02020603050405020304" pitchFamily="18" charset="0"/>
                <a:ea typeface="Times New Roman" panose="02020603050405020304" pitchFamily="18" charset="0"/>
              </a:rPr>
              <a:t>Apache</a:t>
            </a:r>
          </a:p>
          <a:p>
            <a:pPr marL="342900" marR="0" lvl="0" indent="-342900">
              <a:buFont typeface="Symbol" panose="05050102010706020507" pitchFamily="18" charset="2"/>
              <a:buChar char=""/>
            </a:pPr>
            <a:r>
              <a:rPr lang="en-US" sz="3600" dirty="0">
                <a:solidFill>
                  <a:schemeClr val="bg1"/>
                </a:solidFill>
                <a:effectLst/>
                <a:latin typeface="Times New Roman" panose="02020603050405020304" pitchFamily="18" charset="0"/>
                <a:ea typeface="Times New Roman" panose="02020603050405020304" pitchFamily="18" charset="0"/>
              </a:rPr>
              <a:t>Database: </a:t>
            </a:r>
            <a:r>
              <a:rPr lang="en-US" sz="3600" dirty="0">
                <a:solidFill>
                  <a:srgbClr val="D1912F"/>
                </a:solidFill>
                <a:effectLst/>
                <a:latin typeface="Times New Roman" panose="02020603050405020304" pitchFamily="18" charset="0"/>
                <a:ea typeface="Times New Roman" panose="02020603050405020304" pitchFamily="18" charset="0"/>
              </a:rPr>
              <a:t>MySQL</a:t>
            </a:r>
          </a:p>
          <a:p>
            <a:pPr marL="342900" marR="0" lvl="0" indent="-342900">
              <a:buFont typeface="Symbol" panose="05050102010706020507" pitchFamily="18" charset="2"/>
              <a:buChar char=""/>
            </a:pPr>
            <a:r>
              <a:rPr lang="en-US" sz="3600" dirty="0">
                <a:solidFill>
                  <a:schemeClr val="bg1"/>
                </a:solidFill>
                <a:effectLst/>
                <a:latin typeface="Times New Roman" panose="02020603050405020304" pitchFamily="18" charset="0"/>
                <a:ea typeface="Times New Roman" panose="02020603050405020304" pitchFamily="18" charset="0"/>
              </a:rPr>
              <a:t>Backend Language: </a:t>
            </a:r>
            <a:r>
              <a:rPr lang="en-US" sz="3600" dirty="0">
                <a:solidFill>
                  <a:srgbClr val="D1912F"/>
                </a:solidFill>
                <a:effectLst/>
                <a:latin typeface="Times New Roman" panose="02020603050405020304" pitchFamily="18" charset="0"/>
                <a:ea typeface="Times New Roman" panose="02020603050405020304" pitchFamily="18" charset="0"/>
              </a:rPr>
              <a:t>PHP</a:t>
            </a:r>
          </a:p>
          <a:p>
            <a:pPr marL="342900" marR="0" lvl="0" indent="-342900">
              <a:buFont typeface="Symbol" panose="05050102010706020507" pitchFamily="18" charset="2"/>
              <a:buChar char=""/>
            </a:pPr>
            <a:r>
              <a:rPr lang="en-US" sz="3600" dirty="0">
                <a:solidFill>
                  <a:schemeClr val="bg1"/>
                </a:solidFill>
                <a:effectLst/>
                <a:latin typeface="Times New Roman" panose="02020603050405020304" pitchFamily="18" charset="0"/>
                <a:ea typeface="Times New Roman" panose="02020603050405020304" pitchFamily="18" charset="0"/>
              </a:rPr>
              <a:t>Frontend Languages: </a:t>
            </a:r>
            <a:r>
              <a:rPr lang="en-US" sz="3600" dirty="0">
                <a:solidFill>
                  <a:srgbClr val="D1912F"/>
                </a:solidFill>
                <a:effectLst/>
                <a:latin typeface="Times New Roman" panose="02020603050405020304" pitchFamily="18" charset="0"/>
                <a:ea typeface="Times New Roman" panose="02020603050405020304" pitchFamily="18" charset="0"/>
              </a:rPr>
              <a:t>HTML, CSS, JavaScript</a:t>
            </a:r>
          </a:p>
          <a:p>
            <a:pPr marL="342900" marR="0" lvl="0" indent="-342900">
              <a:buFont typeface="Symbol" panose="05050102010706020507" pitchFamily="18" charset="2"/>
              <a:buChar char=""/>
            </a:pPr>
            <a:r>
              <a:rPr lang="en-US" sz="3600" dirty="0">
                <a:solidFill>
                  <a:schemeClr val="bg1"/>
                </a:solidFill>
                <a:effectLst/>
                <a:latin typeface="Times New Roman" panose="02020603050405020304" pitchFamily="18" charset="0"/>
                <a:ea typeface="Times New Roman" panose="02020603050405020304" pitchFamily="18" charset="0"/>
              </a:rPr>
              <a:t>Version Control: </a:t>
            </a:r>
            <a:r>
              <a:rPr lang="en-US" sz="3600" dirty="0">
                <a:solidFill>
                  <a:srgbClr val="D1912F"/>
                </a:solidFill>
                <a:effectLst/>
                <a:latin typeface="Times New Roman" panose="02020603050405020304" pitchFamily="18" charset="0"/>
                <a:ea typeface="Times New Roman" panose="02020603050405020304" pitchFamily="18" charset="0"/>
              </a:rPr>
              <a:t>GitHub</a:t>
            </a:r>
          </a:p>
          <a:p>
            <a:pPr marL="342900" marR="0" lvl="0" indent="-342900">
              <a:buFont typeface="Symbol" panose="05050102010706020507" pitchFamily="18" charset="2"/>
              <a:buChar char=""/>
            </a:pPr>
            <a:r>
              <a:rPr lang="en-US" sz="3600" dirty="0">
                <a:solidFill>
                  <a:schemeClr val="bg1"/>
                </a:solidFill>
                <a:effectLst/>
                <a:latin typeface="Times New Roman" panose="02020603050405020304" pitchFamily="18" charset="0"/>
                <a:ea typeface="Times New Roman" panose="02020603050405020304" pitchFamily="18" charset="0"/>
              </a:rPr>
              <a:t>JavaScript Libraries: </a:t>
            </a:r>
            <a:r>
              <a:rPr lang="en-US" sz="3600" dirty="0">
                <a:solidFill>
                  <a:srgbClr val="D1912F"/>
                </a:solidFill>
                <a:effectLst/>
                <a:latin typeface="Times New Roman" panose="02020603050405020304" pitchFamily="18" charset="0"/>
                <a:ea typeface="Times New Roman" panose="02020603050405020304" pitchFamily="18" charset="0"/>
              </a:rPr>
              <a:t>Chart.js, </a:t>
            </a:r>
            <a:r>
              <a:rPr lang="en-US" sz="3600" dirty="0" err="1">
                <a:solidFill>
                  <a:srgbClr val="D1912F"/>
                </a:solidFill>
                <a:effectLst/>
                <a:latin typeface="Times New Roman" panose="02020603050405020304" pitchFamily="18" charset="0"/>
                <a:ea typeface="Times New Roman" panose="02020603050405020304" pitchFamily="18" charset="0"/>
              </a:rPr>
              <a:t>FullCalendar</a:t>
            </a:r>
            <a:endParaRPr lang="en-US" sz="3600" dirty="0">
              <a:solidFill>
                <a:srgbClr val="D1912F"/>
              </a:solidFill>
              <a:effectLst/>
              <a:latin typeface="Times New Roman" panose="02020603050405020304" pitchFamily="18" charset="0"/>
              <a:ea typeface="Times New Roman" panose="02020603050405020304" pitchFamily="18" charset="0"/>
            </a:endParaRPr>
          </a:p>
          <a:p>
            <a:pPr marL="342900" marR="0" lvl="0" indent="-342900">
              <a:buFont typeface="Symbol" panose="05050102010706020507" pitchFamily="18" charset="2"/>
              <a:buChar char=""/>
            </a:pPr>
            <a:r>
              <a:rPr lang="en-US" sz="3600" dirty="0">
                <a:solidFill>
                  <a:schemeClr val="bg1"/>
                </a:solidFill>
                <a:effectLst/>
                <a:latin typeface="Times New Roman" panose="02020603050405020304" pitchFamily="18" charset="0"/>
                <a:ea typeface="Times New Roman" panose="02020603050405020304" pitchFamily="18" charset="0"/>
              </a:rPr>
              <a:t>PHP Libraries: </a:t>
            </a:r>
            <a:r>
              <a:rPr lang="en-US" sz="3600" dirty="0" err="1">
                <a:solidFill>
                  <a:srgbClr val="D1912F"/>
                </a:solidFill>
                <a:effectLst/>
                <a:latin typeface="Times New Roman" panose="02020603050405020304" pitchFamily="18" charset="0"/>
                <a:ea typeface="Times New Roman" panose="02020603050405020304" pitchFamily="18" charset="0"/>
              </a:rPr>
              <a:t>PHPMailer</a:t>
            </a:r>
            <a:endParaRPr lang="en-US" sz="3600" dirty="0">
              <a:solidFill>
                <a:srgbClr val="D1912F"/>
              </a:solidFill>
              <a:effectLst/>
              <a:latin typeface="Times New Roman" panose="02020603050405020304" pitchFamily="18" charset="0"/>
              <a:ea typeface="Times New Roman" panose="02020603050405020304" pitchFamily="18" charset="0"/>
            </a:endParaRPr>
          </a:p>
        </p:txBody>
      </p:sp>
      <p:sp>
        <p:nvSpPr>
          <p:cNvPr id="21" name="TextBox 20">
            <a:extLst>
              <a:ext uri="{FF2B5EF4-FFF2-40B4-BE49-F238E27FC236}">
                <a16:creationId xmlns:a16="http://schemas.microsoft.com/office/drawing/2014/main" id="{DB208BEC-5099-85C5-840E-F516010BA35E}"/>
              </a:ext>
            </a:extLst>
          </p:cNvPr>
          <p:cNvSpPr txBox="1"/>
          <p:nvPr/>
        </p:nvSpPr>
        <p:spPr>
          <a:xfrm>
            <a:off x="30031980" y="15672831"/>
            <a:ext cx="10457589" cy="5201424"/>
          </a:xfrm>
          <a:prstGeom prst="rect">
            <a:avLst/>
          </a:prstGeom>
          <a:noFill/>
        </p:spPr>
        <p:txBody>
          <a:bodyPr wrap="square">
            <a:spAutoFit/>
          </a:bodyPr>
          <a:lstStyle/>
          <a:p>
            <a:r>
              <a:rPr lang="en-US" sz="4000" dirty="0">
                <a:solidFill>
                  <a:schemeClr val="bg1"/>
                </a:solidFill>
                <a:latin typeface="Times New Roman" panose="02020603050405020304" pitchFamily="18" charset="0"/>
                <a:cs typeface="Times New Roman" panose="02020603050405020304" pitchFamily="18" charset="0"/>
              </a:rPr>
              <a:t>Challenges </a:t>
            </a:r>
          </a:p>
          <a:p>
            <a:r>
              <a:rPr lang="en-US" sz="3600" dirty="0">
                <a:solidFill>
                  <a:srgbClr val="D1912F"/>
                </a:solidFill>
                <a:latin typeface="Times New Roman" panose="02020603050405020304" pitchFamily="18" charset="0"/>
                <a:cs typeface="Times New Roman" panose="02020603050405020304" pitchFamily="18" charset="0"/>
              </a:rPr>
              <a:t>❖ Scalability and data security</a:t>
            </a:r>
          </a:p>
          <a:p>
            <a:r>
              <a:rPr lang="en-US" sz="3600" dirty="0">
                <a:solidFill>
                  <a:srgbClr val="D1912F"/>
                </a:solidFill>
                <a:latin typeface="Times New Roman" panose="02020603050405020304" pitchFamily="18" charset="0"/>
                <a:cs typeface="Times New Roman" panose="02020603050405020304" pitchFamily="18" charset="0"/>
              </a:rPr>
              <a:t>❖ Integration with existing systems in hotels </a:t>
            </a:r>
          </a:p>
          <a:p>
            <a:endParaRPr lang="en-US" sz="3600" dirty="0">
              <a:solidFill>
                <a:srgbClr val="D1912F"/>
              </a:solidFill>
              <a:latin typeface="Times New Roman" panose="02020603050405020304" pitchFamily="18" charset="0"/>
              <a:cs typeface="Times New Roman" panose="02020603050405020304" pitchFamily="18" charset="0"/>
            </a:endParaRPr>
          </a:p>
          <a:p>
            <a:r>
              <a:rPr lang="en-US" sz="4000" dirty="0">
                <a:solidFill>
                  <a:schemeClr val="bg1"/>
                </a:solidFill>
                <a:latin typeface="Times New Roman" panose="02020603050405020304" pitchFamily="18" charset="0"/>
                <a:cs typeface="Times New Roman" panose="02020603050405020304" pitchFamily="18" charset="0"/>
              </a:rPr>
              <a:t>Future Scope </a:t>
            </a:r>
          </a:p>
          <a:p>
            <a:r>
              <a:rPr lang="en-US" sz="3600" dirty="0">
                <a:solidFill>
                  <a:srgbClr val="D1912F"/>
                </a:solidFill>
                <a:latin typeface="Times New Roman" panose="02020603050405020304" pitchFamily="18" charset="0"/>
                <a:cs typeface="Times New Roman" panose="02020603050405020304" pitchFamily="18" charset="0"/>
              </a:rPr>
              <a:t>❖ Support for multi-branch hotel chains </a:t>
            </a:r>
          </a:p>
          <a:p>
            <a:r>
              <a:rPr lang="en-US" sz="3600" dirty="0">
                <a:solidFill>
                  <a:srgbClr val="D1912F"/>
                </a:solidFill>
                <a:latin typeface="Times New Roman" panose="02020603050405020304" pitchFamily="18" charset="0"/>
                <a:cs typeface="Times New Roman" panose="02020603050405020304" pitchFamily="18" charset="0"/>
              </a:rPr>
              <a:t>❖ Advanced analytics and reporting features </a:t>
            </a:r>
          </a:p>
          <a:p>
            <a:r>
              <a:rPr lang="en-US" sz="3600" dirty="0">
                <a:solidFill>
                  <a:srgbClr val="D1912F"/>
                </a:solidFill>
                <a:latin typeface="Times New Roman" panose="02020603050405020304" pitchFamily="18" charset="0"/>
                <a:cs typeface="Times New Roman" panose="02020603050405020304" pitchFamily="18" charset="0"/>
              </a:rPr>
              <a:t>❖ Mobile app integration </a:t>
            </a:r>
          </a:p>
          <a:p>
            <a:r>
              <a:rPr lang="en-US" sz="3600" dirty="0">
                <a:solidFill>
                  <a:srgbClr val="D1912F"/>
                </a:solidFill>
                <a:latin typeface="Times New Roman" panose="02020603050405020304" pitchFamily="18" charset="0"/>
                <a:cs typeface="Times New Roman" panose="02020603050405020304" pitchFamily="18" charset="0"/>
              </a:rPr>
              <a:t>❖ Payment gateway integration</a:t>
            </a:r>
          </a:p>
        </p:txBody>
      </p:sp>
      <p:sp>
        <p:nvSpPr>
          <p:cNvPr id="25" name="TextBox 24">
            <a:extLst>
              <a:ext uri="{FF2B5EF4-FFF2-40B4-BE49-F238E27FC236}">
                <a16:creationId xmlns:a16="http://schemas.microsoft.com/office/drawing/2014/main" id="{4186A4E3-0D32-AC15-E8F1-104C5619008F}"/>
              </a:ext>
            </a:extLst>
          </p:cNvPr>
          <p:cNvSpPr txBox="1"/>
          <p:nvPr/>
        </p:nvSpPr>
        <p:spPr>
          <a:xfrm>
            <a:off x="30158073" y="6954867"/>
            <a:ext cx="8556127" cy="6309420"/>
          </a:xfrm>
          <a:prstGeom prst="rect">
            <a:avLst/>
          </a:prstGeom>
          <a:noFill/>
        </p:spPr>
        <p:txBody>
          <a:bodyPr wrap="square">
            <a:spAutoFit/>
          </a:bodyPr>
          <a:lstStyle/>
          <a:p>
            <a:r>
              <a:rPr lang="en-US" sz="4000" dirty="0">
                <a:solidFill>
                  <a:schemeClr val="bg1"/>
                </a:solidFill>
                <a:latin typeface="Times New Roman" panose="02020603050405020304" pitchFamily="18" charset="0"/>
                <a:cs typeface="Times New Roman" panose="02020603050405020304" pitchFamily="18" charset="0"/>
              </a:rPr>
              <a:t>Core Features </a:t>
            </a:r>
          </a:p>
          <a:p>
            <a:r>
              <a:rPr lang="en-US" sz="3600" dirty="0">
                <a:solidFill>
                  <a:srgbClr val="D1912F"/>
                </a:solidFill>
                <a:latin typeface="Times New Roman" panose="02020603050405020304" pitchFamily="18" charset="0"/>
                <a:cs typeface="Times New Roman" panose="02020603050405020304" pitchFamily="18" charset="0"/>
              </a:rPr>
              <a:t>❖ Room booking and availability tracking </a:t>
            </a:r>
          </a:p>
          <a:p>
            <a:r>
              <a:rPr lang="en-US" sz="3600" dirty="0">
                <a:solidFill>
                  <a:srgbClr val="D1912F"/>
                </a:solidFill>
                <a:latin typeface="Times New Roman" panose="02020603050405020304" pitchFamily="18" charset="0"/>
                <a:cs typeface="Times New Roman" panose="02020603050405020304" pitchFamily="18" charset="0"/>
              </a:rPr>
              <a:t>❖ Guest and employee management </a:t>
            </a:r>
          </a:p>
          <a:p>
            <a:r>
              <a:rPr lang="en-US" sz="3600" dirty="0">
                <a:solidFill>
                  <a:srgbClr val="D1912F"/>
                </a:solidFill>
                <a:latin typeface="Times New Roman" panose="02020603050405020304" pitchFamily="18" charset="0"/>
                <a:cs typeface="Times New Roman" panose="02020603050405020304" pitchFamily="18" charset="0"/>
              </a:rPr>
              <a:t>❖ Check-in and Check-out </a:t>
            </a:r>
          </a:p>
          <a:p>
            <a:r>
              <a:rPr lang="en-US" sz="3600" dirty="0">
                <a:solidFill>
                  <a:srgbClr val="D1912F"/>
                </a:solidFill>
                <a:latin typeface="Times New Roman" panose="02020603050405020304" pitchFamily="18" charset="0"/>
                <a:cs typeface="Times New Roman" panose="02020603050405020304" pitchFamily="18" charset="0"/>
              </a:rPr>
              <a:t>❖ Housekeeping management </a:t>
            </a:r>
          </a:p>
          <a:p>
            <a:r>
              <a:rPr lang="en-US" sz="3600" dirty="0">
                <a:solidFill>
                  <a:srgbClr val="D1912F"/>
                </a:solidFill>
                <a:latin typeface="Times New Roman" panose="02020603050405020304" pitchFamily="18" charset="0"/>
                <a:cs typeface="Times New Roman" panose="02020603050405020304" pitchFamily="18" charset="0"/>
              </a:rPr>
              <a:t>❖ Room inventory management </a:t>
            </a:r>
          </a:p>
          <a:p>
            <a:r>
              <a:rPr lang="en-US" sz="3600" dirty="0">
                <a:solidFill>
                  <a:srgbClr val="D1912F"/>
                </a:solidFill>
                <a:latin typeface="Times New Roman" panose="02020603050405020304" pitchFamily="18" charset="0"/>
                <a:cs typeface="Times New Roman" panose="02020603050405020304" pitchFamily="18" charset="0"/>
              </a:rPr>
              <a:t>❖ Role-based access control</a:t>
            </a:r>
          </a:p>
          <a:p>
            <a:endParaRPr lang="en-US" sz="3600" dirty="0">
              <a:solidFill>
                <a:srgbClr val="D1912F"/>
              </a:solidFill>
              <a:latin typeface="Times New Roman" panose="02020603050405020304" pitchFamily="18" charset="0"/>
              <a:cs typeface="Times New Roman" panose="02020603050405020304" pitchFamily="18" charset="0"/>
            </a:endParaRPr>
          </a:p>
          <a:p>
            <a:r>
              <a:rPr lang="en-US" sz="4000" dirty="0">
                <a:solidFill>
                  <a:schemeClr val="bg1"/>
                </a:solidFill>
                <a:latin typeface="Times New Roman" panose="02020603050405020304" pitchFamily="18" charset="0"/>
                <a:cs typeface="Times New Roman" panose="02020603050405020304" pitchFamily="18" charset="0"/>
              </a:rPr>
              <a:t>Advanced Features </a:t>
            </a:r>
          </a:p>
          <a:p>
            <a:r>
              <a:rPr lang="en-US" sz="3600" dirty="0">
                <a:solidFill>
                  <a:srgbClr val="D1912F"/>
                </a:solidFill>
                <a:latin typeface="Times New Roman" panose="02020603050405020304" pitchFamily="18" charset="0"/>
                <a:cs typeface="Times New Roman" panose="02020603050405020304" pitchFamily="18" charset="0"/>
              </a:rPr>
              <a:t>❖ Billing </a:t>
            </a:r>
          </a:p>
          <a:p>
            <a:r>
              <a:rPr lang="en-US" sz="3600" dirty="0">
                <a:solidFill>
                  <a:srgbClr val="D1912F"/>
                </a:solidFill>
                <a:latin typeface="Times New Roman" panose="02020603050405020304" pitchFamily="18" charset="0"/>
                <a:cs typeface="Times New Roman" panose="02020603050405020304" pitchFamily="18" charset="0"/>
              </a:rPr>
              <a:t>❖ Reporting and analytics</a:t>
            </a:r>
          </a:p>
        </p:txBody>
      </p:sp>
      <p:sp>
        <p:nvSpPr>
          <p:cNvPr id="29" name="TextBox 28">
            <a:extLst>
              <a:ext uri="{FF2B5EF4-FFF2-40B4-BE49-F238E27FC236}">
                <a16:creationId xmlns:a16="http://schemas.microsoft.com/office/drawing/2014/main" id="{CD7E8512-1C0E-CA84-2F38-EF434B73096A}"/>
              </a:ext>
            </a:extLst>
          </p:cNvPr>
          <p:cNvSpPr txBox="1"/>
          <p:nvPr/>
        </p:nvSpPr>
        <p:spPr>
          <a:xfrm>
            <a:off x="30031977" y="22838923"/>
            <a:ext cx="13484809" cy="5078313"/>
          </a:xfrm>
          <a:prstGeom prst="rect">
            <a:avLst/>
          </a:prstGeom>
          <a:noFill/>
        </p:spPr>
        <p:txBody>
          <a:bodyPr wrap="square">
            <a:spAutoFit/>
          </a:bodyPr>
          <a:lstStyle/>
          <a:p>
            <a:r>
              <a:rPr lang="en-US" sz="3600" dirty="0">
                <a:solidFill>
                  <a:srgbClr val="D1912F"/>
                </a:solidFill>
                <a:latin typeface="Times New Roman" panose="02020603050405020304" pitchFamily="18" charset="0"/>
                <a:cs typeface="Times New Roman" panose="02020603050405020304" pitchFamily="18" charset="0"/>
              </a:rPr>
              <a:t>❖ The Apache Software Foundation. (2025). </a:t>
            </a:r>
            <a:r>
              <a:rPr lang="en-US" sz="3600" i="1" dirty="0">
                <a:solidFill>
                  <a:srgbClr val="D1912F"/>
                </a:solidFill>
                <a:latin typeface="Times New Roman" panose="02020603050405020304" pitchFamily="18" charset="0"/>
                <a:cs typeface="Times New Roman" panose="02020603050405020304" pitchFamily="18" charset="0"/>
              </a:rPr>
              <a:t>Apache HTTP Server version 2.4 documentation</a:t>
            </a:r>
            <a:r>
              <a:rPr lang="en-US" sz="3600" dirty="0">
                <a:solidFill>
                  <a:srgbClr val="D1912F"/>
                </a:solidFill>
                <a:latin typeface="Times New Roman" panose="02020603050405020304" pitchFamily="18" charset="0"/>
                <a:cs typeface="Times New Roman" panose="02020603050405020304" pitchFamily="18" charset="0"/>
              </a:rPr>
              <a:t>. Retrieved July 24, 2025, from https://httpd.apache.org/docs/2.4/</a:t>
            </a:r>
          </a:p>
          <a:p>
            <a:endParaRPr lang="en-US" sz="3600" dirty="0">
              <a:solidFill>
                <a:srgbClr val="D1912F"/>
              </a:solidFill>
              <a:latin typeface="Times New Roman" panose="02020603050405020304" pitchFamily="18" charset="0"/>
              <a:cs typeface="Times New Roman" panose="02020603050405020304" pitchFamily="18" charset="0"/>
            </a:endParaRPr>
          </a:p>
          <a:p>
            <a:r>
              <a:rPr lang="en-US" sz="3600" dirty="0">
                <a:solidFill>
                  <a:srgbClr val="D1912F"/>
                </a:solidFill>
                <a:latin typeface="Times New Roman" panose="02020603050405020304" pitchFamily="18" charset="0"/>
                <a:cs typeface="Times New Roman" panose="02020603050405020304" pitchFamily="18" charset="0"/>
              </a:rPr>
              <a:t>❖ The PHP Group. (2025). </a:t>
            </a:r>
            <a:r>
              <a:rPr lang="en-US" sz="3600" i="1" dirty="0">
                <a:solidFill>
                  <a:srgbClr val="D1912F"/>
                </a:solidFill>
                <a:latin typeface="Times New Roman" panose="02020603050405020304" pitchFamily="18" charset="0"/>
                <a:cs typeface="Times New Roman" panose="02020603050405020304" pitchFamily="18" charset="0"/>
              </a:rPr>
              <a:t>PHP 8 manual</a:t>
            </a:r>
            <a:r>
              <a:rPr lang="en-US" sz="3600" dirty="0">
                <a:solidFill>
                  <a:srgbClr val="D1912F"/>
                </a:solidFill>
                <a:latin typeface="Times New Roman" panose="02020603050405020304" pitchFamily="18" charset="0"/>
                <a:cs typeface="Times New Roman" panose="02020603050405020304" pitchFamily="18" charset="0"/>
              </a:rPr>
              <a:t>. Retrieved July 24, 2025, from https://www.php.net/manual/en/</a:t>
            </a:r>
          </a:p>
          <a:p>
            <a:endParaRPr lang="en-US" sz="3600" dirty="0">
              <a:solidFill>
                <a:srgbClr val="D1912F"/>
              </a:solidFill>
              <a:latin typeface="Times New Roman" panose="02020603050405020304" pitchFamily="18" charset="0"/>
              <a:cs typeface="Times New Roman" panose="02020603050405020304" pitchFamily="18" charset="0"/>
            </a:endParaRPr>
          </a:p>
          <a:p>
            <a:r>
              <a:rPr lang="en-US" sz="3600" dirty="0">
                <a:solidFill>
                  <a:srgbClr val="D1912F"/>
                </a:solidFill>
                <a:latin typeface="Times New Roman" panose="02020603050405020304" pitchFamily="18" charset="0"/>
                <a:cs typeface="Times New Roman" panose="02020603050405020304" pitchFamily="18" charset="0"/>
              </a:rPr>
              <a:t>❖ Oracle Corporation. (2025). </a:t>
            </a:r>
            <a:r>
              <a:rPr lang="en-US" sz="3600" i="1" dirty="0">
                <a:solidFill>
                  <a:srgbClr val="D1912F"/>
                </a:solidFill>
                <a:latin typeface="Times New Roman" panose="02020603050405020304" pitchFamily="18" charset="0"/>
                <a:cs typeface="Times New Roman" panose="02020603050405020304" pitchFamily="18" charset="0"/>
              </a:rPr>
              <a:t>MySQL 8.0 reference manual</a:t>
            </a:r>
            <a:r>
              <a:rPr lang="en-US" sz="3600" dirty="0">
                <a:solidFill>
                  <a:srgbClr val="D1912F"/>
                </a:solidFill>
                <a:latin typeface="Times New Roman" panose="02020603050405020304" pitchFamily="18" charset="0"/>
                <a:cs typeface="Times New Roman" panose="02020603050405020304" pitchFamily="18" charset="0"/>
              </a:rPr>
              <a:t>. Retrieved July 24, 2025, from https://dev.mysql.com/doc/refman/8.0/en/</a:t>
            </a:r>
          </a:p>
        </p:txBody>
      </p:sp>
      <p:pic>
        <p:nvPicPr>
          <p:cNvPr id="33" name="Picture 32" descr="7. ER diagram showing structure of the database and how entities relate to each other. Referenced under &quot;Technology Brief&quot;">
            <a:extLst>
              <a:ext uri="{FF2B5EF4-FFF2-40B4-BE49-F238E27FC236}">
                <a16:creationId xmlns:a16="http://schemas.microsoft.com/office/drawing/2014/main" id="{23177B12-1B53-36B0-2666-61F08A8FEDCC}"/>
              </a:ext>
            </a:extLst>
          </p:cNvPr>
          <p:cNvPicPr>
            <a:picLocks noChangeAspect="1"/>
          </p:cNvPicPr>
          <p:nvPr/>
        </p:nvPicPr>
        <p:blipFill>
          <a:blip r:embed="rId5"/>
          <a:stretch>
            <a:fillRect/>
          </a:stretch>
        </p:blipFill>
        <p:spPr>
          <a:xfrm>
            <a:off x="16481198" y="13643644"/>
            <a:ext cx="12433752" cy="9081920"/>
          </a:xfrm>
          <a:prstGeom prst="rect">
            <a:avLst/>
          </a:prstGeom>
          <a:ln w="76200">
            <a:solidFill>
              <a:srgbClr val="D1912F"/>
            </a:solidFill>
          </a:ln>
        </p:spPr>
      </p:pic>
      <p:pic>
        <p:nvPicPr>
          <p:cNvPr id="37" name="Picture 36" descr="8. Admin flowchart showcasing user flow throughout application. Referenced in Features &amp; Functionality.">
            <a:extLst>
              <a:ext uri="{FF2B5EF4-FFF2-40B4-BE49-F238E27FC236}">
                <a16:creationId xmlns:a16="http://schemas.microsoft.com/office/drawing/2014/main" id="{C83A8857-271E-7218-8B91-C260ABE3DC2E}"/>
              </a:ext>
            </a:extLst>
          </p:cNvPr>
          <p:cNvPicPr>
            <a:picLocks noChangeAspect="1"/>
          </p:cNvPicPr>
          <p:nvPr/>
        </p:nvPicPr>
        <p:blipFill>
          <a:blip r:embed="rId6"/>
          <a:stretch>
            <a:fillRect/>
          </a:stretch>
        </p:blipFill>
        <p:spPr>
          <a:xfrm>
            <a:off x="10425529" y="23136645"/>
            <a:ext cx="18489419" cy="5219700"/>
          </a:xfrm>
          <a:prstGeom prst="rect">
            <a:avLst/>
          </a:prstGeom>
          <a:ln w="76200">
            <a:solidFill>
              <a:srgbClr val="D1912F"/>
            </a:solidFill>
          </a:ln>
        </p:spPr>
      </p:pic>
      <p:pic>
        <p:nvPicPr>
          <p:cNvPr id="41" name="Picture 40" descr="3. MySQL logo. Referenced under &quot;Technology Brief&quot;">
            <a:extLst>
              <a:ext uri="{FF2B5EF4-FFF2-40B4-BE49-F238E27FC236}">
                <a16:creationId xmlns:a16="http://schemas.microsoft.com/office/drawing/2014/main" id="{CDC6858F-C91E-AD18-C76D-A913174432B3}"/>
              </a:ext>
            </a:extLst>
          </p:cNvPr>
          <p:cNvPicPr>
            <a:picLocks noChangeAspect="1"/>
          </p:cNvPicPr>
          <p:nvPr/>
        </p:nvPicPr>
        <p:blipFill>
          <a:blip r:embed="rId7"/>
          <a:stretch>
            <a:fillRect/>
          </a:stretch>
        </p:blipFill>
        <p:spPr>
          <a:xfrm>
            <a:off x="4032573" y="20564823"/>
            <a:ext cx="6123799" cy="6123799"/>
          </a:xfrm>
          <a:prstGeom prst="rect">
            <a:avLst/>
          </a:prstGeom>
        </p:spPr>
      </p:pic>
      <p:pic>
        <p:nvPicPr>
          <p:cNvPr id="43" name="Picture 42" descr="2. XAMPP logo. Referenced under &quot;Technology Brief&quot;">
            <a:extLst>
              <a:ext uri="{FF2B5EF4-FFF2-40B4-BE49-F238E27FC236}">
                <a16:creationId xmlns:a16="http://schemas.microsoft.com/office/drawing/2014/main" id="{4D834580-E9B5-3320-181E-17256735EE72}"/>
              </a:ext>
            </a:extLst>
          </p:cNvPr>
          <p:cNvPicPr>
            <a:picLocks noChangeAspect="1"/>
          </p:cNvPicPr>
          <p:nvPr/>
        </p:nvPicPr>
        <p:blipFill>
          <a:blip r:embed="rId8"/>
          <a:stretch>
            <a:fillRect/>
          </a:stretch>
        </p:blipFill>
        <p:spPr>
          <a:xfrm>
            <a:off x="4424838" y="20325512"/>
            <a:ext cx="2612738" cy="2641315"/>
          </a:xfrm>
          <a:prstGeom prst="rect">
            <a:avLst/>
          </a:prstGeom>
        </p:spPr>
      </p:pic>
      <p:pic>
        <p:nvPicPr>
          <p:cNvPr id="45" name="Picture 44" descr="5. PHP logo. Referenced under &quot;Technology Brief&quot;">
            <a:extLst>
              <a:ext uri="{FF2B5EF4-FFF2-40B4-BE49-F238E27FC236}">
                <a16:creationId xmlns:a16="http://schemas.microsoft.com/office/drawing/2014/main" id="{E994CA7D-F19D-DE91-48B8-8E2AC8297B0D}"/>
              </a:ext>
            </a:extLst>
          </p:cNvPr>
          <p:cNvPicPr>
            <a:picLocks noChangeAspect="1"/>
          </p:cNvPicPr>
          <p:nvPr/>
        </p:nvPicPr>
        <p:blipFill>
          <a:blip r:embed="rId9"/>
          <a:stretch>
            <a:fillRect/>
          </a:stretch>
        </p:blipFill>
        <p:spPr>
          <a:xfrm>
            <a:off x="4501618" y="25574526"/>
            <a:ext cx="5071916" cy="2736061"/>
          </a:xfrm>
          <a:prstGeom prst="rect">
            <a:avLst/>
          </a:prstGeom>
        </p:spPr>
      </p:pic>
      <p:pic>
        <p:nvPicPr>
          <p:cNvPr id="9" name="Picture 8" descr="1. GitHub Logo in White. Referenced under &quot;Technology Brief&quot;">
            <a:extLst>
              <a:ext uri="{FF2B5EF4-FFF2-40B4-BE49-F238E27FC236}">
                <a16:creationId xmlns:a16="http://schemas.microsoft.com/office/drawing/2014/main" id="{63553E49-6596-9361-C9EB-284EF0FA9AD7}"/>
              </a:ext>
            </a:extLst>
          </p:cNvPr>
          <p:cNvPicPr>
            <a:picLocks noChangeAspect="1"/>
          </p:cNvPicPr>
          <p:nvPr/>
        </p:nvPicPr>
        <p:blipFill>
          <a:blip r:embed="rId10"/>
          <a:stretch>
            <a:fillRect/>
          </a:stretch>
        </p:blipFill>
        <p:spPr>
          <a:xfrm>
            <a:off x="845392" y="21626179"/>
            <a:ext cx="3020931" cy="3020931"/>
          </a:xfrm>
          <a:prstGeom prst="rect">
            <a:avLst/>
          </a:prstGeom>
        </p:spPr>
      </p:pic>
      <p:pic>
        <p:nvPicPr>
          <p:cNvPr id="19" name="Picture 18" descr="4. JavaScript logo in white. Referenced under &quot;Technology Brief&quot;">
            <a:extLst>
              <a:ext uri="{FF2B5EF4-FFF2-40B4-BE49-F238E27FC236}">
                <a16:creationId xmlns:a16="http://schemas.microsoft.com/office/drawing/2014/main" id="{482AC2D7-DDD5-4E6D-A601-093E55D822A0}"/>
              </a:ext>
            </a:extLst>
          </p:cNvPr>
          <p:cNvPicPr>
            <a:picLocks noChangeAspect="1"/>
          </p:cNvPicPr>
          <p:nvPr/>
        </p:nvPicPr>
        <p:blipFill>
          <a:blip r:embed="rId11"/>
          <a:stretch>
            <a:fillRect/>
          </a:stretch>
        </p:blipFill>
        <p:spPr>
          <a:xfrm>
            <a:off x="897848" y="25289655"/>
            <a:ext cx="3020932" cy="3020932"/>
          </a:xfrm>
          <a:prstGeom prst="rect">
            <a:avLst/>
          </a:prstGeom>
        </p:spPr>
      </p:pic>
      <p:pic>
        <p:nvPicPr>
          <p:cNvPr id="32" name="Picture 31" descr="9. FIU KFSCIS logo. Referenced in Title of project.">
            <a:extLst>
              <a:ext uri="{FF2B5EF4-FFF2-40B4-BE49-F238E27FC236}">
                <a16:creationId xmlns:a16="http://schemas.microsoft.com/office/drawing/2014/main" id="{27F57CE2-8C09-80BD-12D4-CC4E48911FA8}"/>
              </a:ext>
            </a:extLst>
          </p:cNvPr>
          <p:cNvPicPr>
            <a:picLocks noChangeAspect="1"/>
          </p:cNvPicPr>
          <p:nvPr/>
        </p:nvPicPr>
        <p:blipFill>
          <a:blip r:embed="rId12"/>
          <a:stretch>
            <a:fillRect/>
          </a:stretch>
        </p:blipFill>
        <p:spPr>
          <a:xfrm>
            <a:off x="845392" y="1023202"/>
            <a:ext cx="8963149" cy="1326226"/>
          </a:xfrm>
          <a:prstGeom prst="rect">
            <a:avLst/>
          </a:prstGeom>
        </p:spPr>
      </p:pic>
    </p:spTree>
    <p:extLst>
      <p:ext uri="{BB962C8B-B14F-4D97-AF65-F5344CB8AC3E}">
        <p14:creationId xmlns:p14="http://schemas.microsoft.com/office/powerpoint/2010/main" val="30284060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Yesim Anter</DisplayName>
        <AccountId>16</AccountId>
        <AccountType/>
      </UserInfo>
      <UserInfo>
        <DisplayName>Melanie Blanco Nunes</DisplayName>
        <AccountId>3910</AccountId>
        <AccountType/>
      </UserInfo>
    </SharedWithUsers>
  </documentManagement>
</p:properties>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F0D2C1F0-C363-4025-91DB-18F733C598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7899C4F-194D-47FC-918D-4EED357B8EAD}">
  <ds:schemaRefs>
    <ds:schemaRef ds:uri="8234652b-4e88-4c30-a994-e272914a045d"/>
    <ds:schemaRef ds:uri="http://www.w3.org/XML/1998/namespace"/>
    <ds:schemaRef ds:uri="http://schemas.microsoft.com/office/2006/metadata/properties"/>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http://purl.org/dc/dcmitype/"/>
    <ds:schemaRef ds:uri="59a830c1-7073-48e7-a623-528add45a120"/>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3224</TotalTime>
  <Words>485</Words>
  <Application>Microsoft Office PowerPoint</Application>
  <PresentationFormat>Custom</PresentationFormat>
  <Paragraphs>52</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Neue Haas Grotesk Text Pro</vt:lpstr>
      <vt:lpstr>Symbol</vt:lpstr>
      <vt:lpstr>Times New Roman</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Edward Montes</cp:lastModifiedBy>
  <cp:revision>78</cp:revision>
  <dcterms:created xsi:type="dcterms:W3CDTF">2019-06-25T19:12:02Z</dcterms:created>
  <dcterms:modified xsi:type="dcterms:W3CDTF">2025-07-27T14:54:27Z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