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y="5143500" cx="9144000"/>
  <p:notesSz cx="6858000" cy="9144000"/>
  <p:embeddedFontLst>
    <p:embeddedFont>
      <p:font typeface="Play"/>
      <p:regular r:id="rId21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F6DBD5F-5DB3-438D-9F5E-05B2C68B61DB}">
  <a:tblStyle styleId="{1F6DBD5F-5DB3-438D-9F5E-05B2C68B61D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11" Type="http://schemas.openxmlformats.org/officeDocument/2006/relationships/slide" Target="slides/slide4.xml"/><Relationship Id="rId22" Type="http://schemas.openxmlformats.org/officeDocument/2006/relationships/font" Target="fonts/Play-bold.fntdata"/><Relationship Id="rId10" Type="http://schemas.openxmlformats.org/officeDocument/2006/relationships/slide" Target="slides/slide3.xml"/><Relationship Id="rId21" Type="http://schemas.openxmlformats.org/officeDocument/2006/relationships/font" Target="fonts/Play-regular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2.xml"/><Relationship Id="rId6" Type="http://schemas.openxmlformats.org/officeDocument/2006/relationships/slideMaster" Target="slideMasters/slideMaster2.xml"/><Relationship Id="rId18" Type="http://schemas.openxmlformats.org/officeDocument/2006/relationships/slide" Target="slides/slide1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638d7c520b_2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3638d7c520b_2_7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7231e8f217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37231e8f217_2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7231e8f217_2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g37231e8f217_2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638d7c520b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3638d7c520b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638d7c520b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3638d7c520b_0_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38d7c520b_2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3638d7c520b_2_8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638d7c520b_2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3638d7c520b_2_9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638d7c520b_2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3638d7c520b_2_10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638d7c520b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3638d7c520b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638d7c520b_2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638d7c520b_2_1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638d7c520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3638d7c520b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7231e8f217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37231e8f217_2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638d7c520b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3638d7c520b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7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4" name="Google Shape;84;p18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6" name="Google Shape;86;p18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1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lt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>
            <p:ph type="ctrTitle"/>
          </p:nvPr>
        </p:nvSpPr>
        <p:spPr>
          <a:xfrm>
            <a:off x="2996057" y="1093455"/>
            <a:ext cx="4558200" cy="893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lay"/>
              <a:buNone/>
            </a:pPr>
            <a:r>
              <a:rPr lang="en"/>
              <a:t>Study Buddy</a:t>
            </a:r>
            <a:endParaRPr/>
          </a:p>
        </p:txBody>
      </p:sp>
      <p:sp>
        <p:nvSpPr>
          <p:cNvPr id="130" name="Google Shape;130;p25"/>
          <p:cNvSpPr txBox="1"/>
          <p:nvPr>
            <p:ph idx="1" type="subTitle"/>
          </p:nvPr>
        </p:nvSpPr>
        <p:spPr>
          <a:xfrm>
            <a:off x="2008895" y="2504473"/>
            <a:ext cx="6532500" cy="1018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b="1" lang="en" sz="1500"/>
              <a:t>Students</a:t>
            </a:r>
            <a:r>
              <a:rPr lang="en" sz="1500"/>
              <a:t>: Orestes Lorda, Curt Francis, Jennifer Muniz-Ponce, Ashleigh Sanjur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b="1" lang="en" sz="1500"/>
              <a:t>Instructor/Faculty</a:t>
            </a:r>
            <a:r>
              <a:rPr lang="en" sz="1500"/>
              <a:t>: Masoud Sadjadi, Florida International University</a:t>
            </a:r>
            <a:endParaRPr/>
          </a:p>
        </p:txBody>
      </p:sp>
      <p:sp>
        <p:nvSpPr>
          <p:cNvPr id="131" name="Google Shape;131;p25"/>
          <p:cNvSpPr/>
          <p:nvPr/>
        </p:nvSpPr>
        <p:spPr>
          <a:xfrm>
            <a:off x="0" y="0"/>
            <a:ext cx="1517073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5"/>
          <p:cNvSpPr/>
          <p:nvPr/>
        </p:nvSpPr>
        <p:spPr>
          <a:xfrm>
            <a:off x="1385454" y="0"/>
            <a:ext cx="131618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3" name="Google Shape;13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5"/>
          <p:cNvSpPr/>
          <p:nvPr/>
        </p:nvSpPr>
        <p:spPr>
          <a:xfrm rot="10800000">
            <a:off x="8541327" y="62345"/>
            <a:ext cx="512618" cy="547255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Solutions</a:t>
            </a:r>
            <a:endParaRPr/>
          </a:p>
        </p:txBody>
      </p:sp>
      <p:sp>
        <p:nvSpPr>
          <p:cNvPr id="223" name="Google Shape;223;p34"/>
          <p:cNvSpPr txBox="1"/>
          <p:nvPr>
            <p:ph idx="1" type="subTitle"/>
          </p:nvPr>
        </p:nvSpPr>
        <p:spPr>
          <a:xfrm>
            <a:off x="1849175" y="835425"/>
            <a:ext cx="7163400" cy="46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/>
              <a:t>Switched to Gemma 3</a:t>
            </a:r>
            <a:r>
              <a:rPr b="1" lang="en" sz="1600"/>
              <a:t>:</a:t>
            </a:r>
            <a:r>
              <a:rPr lang="en" sz="1600"/>
              <a:t> Avoided token limits and costs by using an open-source LLM hosted locally.</a:t>
            </a:r>
            <a:endParaRPr sz="16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const response = await fetch('http://localhost:5000/api/generate-flashcards', {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method: 'POST',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headers: {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  'Content-Type': 'application/json',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},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body: JSON.stringify({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  subject,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  numCards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})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});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-330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/>
              <a:t>Text cleanup</a:t>
            </a:r>
            <a:r>
              <a:rPr b="1" lang="en" sz="1600"/>
              <a:t>:</a:t>
            </a:r>
            <a:r>
              <a:rPr lang="en" sz="1600"/>
              <a:t> Developed parsing algorithms in Flask to extract flashcards reliably from free-text AI output</a:t>
            </a:r>
            <a:r>
              <a:rPr lang="en" sz="1600"/>
              <a:t>.</a:t>
            </a:r>
            <a:endParaRPr sz="16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for pair in response.split('\n\n'):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  if "Q:" in pair and "A:" in pair: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      q = pair.split('Q:')[1].split('A:')[0].strip()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      a = pair.split('A:')[1].strip()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</a:t>
            </a:r>
            <a:r>
              <a:rPr lang="en" sz="1200"/>
              <a:t>     </a:t>
            </a:r>
            <a:r>
              <a:rPr lang="en" sz="1200"/>
              <a:t>  flashcards.append({ "question": q, "answer": a })</a:t>
            </a:r>
            <a:endParaRPr sz="12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34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34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6" name="Google Shape;226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4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5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Solutions</a:t>
            </a:r>
            <a:endParaRPr/>
          </a:p>
        </p:txBody>
      </p:sp>
      <p:sp>
        <p:nvSpPr>
          <p:cNvPr id="233" name="Google Shape;233;p35"/>
          <p:cNvSpPr txBox="1"/>
          <p:nvPr>
            <p:ph idx="1" type="subTitle"/>
          </p:nvPr>
        </p:nvSpPr>
        <p:spPr>
          <a:xfrm>
            <a:off x="1849175" y="835425"/>
            <a:ext cx="7163400" cy="43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/>
              <a:t>API endpoint</a:t>
            </a:r>
            <a:r>
              <a:rPr b="1" lang="en" sz="1600"/>
              <a:t>: </a:t>
            </a:r>
            <a:r>
              <a:rPr lang="en" sz="1600"/>
              <a:t>Built a simple REST API to ensure reliable communication with the frontend.</a:t>
            </a:r>
            <a:endParaRPr sz="16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if (data.error) {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setError(`API Error: ${data.error}`);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} else {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setFlashcards(data.flashcards || []);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}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-330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/>
              <a:t>Frontend:</a:t>
            </a:r>
            <a:r>
              <a:rPr lang="en" sz="1600"/>
              <a:t> Added user-friendly features like loading indicators, error messages,and dark more for a better UX</a:t>
            </a:r>
            <a:r>
              <a:rPr b="1" lang="en" sz="1600"/>
              <a:t>.</a:t>
            </a:r>
            <a:endParaRPr b="1" sz="16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{isLoading ? (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&lt;div className="spinner-container"&gt;...&lt;/div&gt;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) : 'Generate Flashcards'}</a:t>
            </a:r>
            <a:endParaRPr b="1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if (!subject) {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setError('Please enter a subject');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}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const [darkMode, setDarkMode] = useState(() =&gt; {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const savedMode = localStorage.getItem('darkMode');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return savedMode === 'true';</a:t>
            </a:r>
            <a:endParaRPr sz="12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});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5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35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6" name="Google Shape;236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5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6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Improvements</a:t>
            </a:r>
            <a:endParaRPr/>
          </a:p>
        </p:txBody>
      </p:sp>
      <p:sp>
        <p:nvSpPr>
          <p:cNvPr id="243" name="Google Shape;243;p36"/>
          <p:cNvSpPr txBox="1"/>
          <p:nvPr>
            <p:ph idx="1" type="subTitle"/>
          </p:nvPr>
        </p:nvSpPr>
        <p:spPr>
          <a:xfrm>
            <a:off x="1998250" y="1495750"/>
            <a:ext cx="6762900" cy="34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User accounts and saved decks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Spaced repetition algorithm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Flashcard editing / rating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Mobile app version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Speech-to-text input or image-based OCR</a:t>
            </a:r>
            <a:endParaRPr/>
          </a:p>
        </p:txBody>
      </p:sp>
      <p:sp>
        <p:nvSpPr>
          <p:cNvPr id="244" name="Google Shape;244;p36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36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6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7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253" name="Google Shape;253;p37"/>
          <p:cNvSpPr txBox="1"/>
          <p:nvPr>
            <p:ph idx="1" type="subTitle"/>
          </p:nvPr>
        </p:nvSpPr>
        <p:spPr>
          <a:xfrm>
            <a:off x="1946300" y="947900"/>
            <a:ext cx="6814800" cy="40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/>
              <a:t>Our AI flashcards web application: Study Buddy successfully combines modern web development and AI technology to create a  smart, customizable study tool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/>
              <a:t>By overcoming API limitations and integrating an open-source LLM, we built a full stack application that demonstrates the </a:t>
            </a:r>
            <a:r>
              <a:rPr lang="en"/>
              <a:t>potential of AI in education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/>
              <a:t>This project strengthen our skills in frontend development, backend design, AI integration, and problem-solving under realistic restraints</a:t>
            </a:r>
            <a:r>
              <a:rPr lang="en" sz="1300"/>
              <a:t>.</a:t>
            </a:r>
            <a:endParaRPr sz="1300"/>
          </a:p>
        </p:txBody>
      </p:sp>
      <p:sp>
        <p:nvSpPr>
          <p:cNvPr id="254" name="Google Shape;254;p37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7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7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6"/>
          <p:cNvSpPr txBox="1"/>
          <p:nvPr>
            <p:ph type="ctrTitle"/>
          </p:nvPr>
        </p:nvSpPr>
        <p:spPr>
          <a:xfrm>
            <a:off x="3829616" y="246752"/>
            <a:ext cx="2399169" cy="725696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lay"/>
              <a:buNone/>
            </a:pPr>
            <a:r>
              <a:rPr lang="en" sz="4050"/>
              <a:t>Purpose</a:t>
            </a:r>
            <a:endParaRPr sz="4050"/>
          </a:p>
        </p:txBody>
      </p:sp>
      <p:sp>
        <p:nvSpPr>
          <p:cNvPr id="140" name="Google Shape;140;p26"/>
          <p:cNvSpPr txBox="1"/>
          <p:nvPr>
            <p:ph idx="1" type="subTitle"/>
          </p:nvPr>
        </p:nvSpPr>
        <p:spPr>
          <a:xfrm>
            <a:off x="1763000" y="1295550"/>
            <a:ext cx="7224000" cy="29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"/>
              <a:t>The goal of our AI flashcards app: Study Buddy is to develop an intelligent, interactive web application that helps students study more effectively through personalized flashcards generated using artificial intelligence.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"/>
              <a:t>By allowing users to input any subject and automatically receive a custom deck of question-answer style flashcards, our tool leverages natural language processing and adaptive UI features to support deeper learning, retention, and convenience.</a:t>
            </a:r>
            <a:endParaRPr/>
          </a:p>
        </p:txBody>
      </p:sp>
      <p:sp>
        <p:nvSpPr>
          <p:cNvPr id="141" name="Google Shape;141;p26"/>
          <p:cNvSpPr/>
          <p:nvPr/>
        </p:nvSpPr>
        <p:spPr>
          <a:xfrm>
            <a:off x="0" y="0"/>
            <a:ext cx="1517073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6"/>
          <p:cNvSpPr/>
          <p:nvPr/>
        </p:nvSpPr>
        <p:spPr>
          <a:xfrm>
            <a:off x="1385454" y="0"/>
            <a:ext cx="131618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" name="Google Shape;14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6"/>
          <p:cNvSpPr/>
          <p:nvPr/>
        </p:nvSpPr>
        <p:spPr>
          <a:xfrm rot="10800000">
            <a:off x="8541327" y="62345"/>
            <a:ext cx="512618" cy="547255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System Design</a:t>
            </a:r>
            <a:endParaRPr/>
          </a:p>
        </p:txBody>
      </p:sp>
      <p:sp>
        <p:nvSpPr>
          <p:cNvPr id="150" name="Google Shape;150;p27"/>
          <p:cNvSpPr txBox="1"/>
          <p:nvPr>
            <p:ph idx="1" type="subTitle"/>
          </p:nvPr>
        </p:nvSpPr>
        <p:spPr>
          <a:xfrm>
            <a:off x="1885225" y="886650"/>
            <a:ext cx="6876000" cy="40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/>
              <a:t>Our Study Buddy is a full-stack AI-powered web tool consisting of a React frontend and a Flask backend that work in unison to dynamically generate and display study flashcards.</a:t>
            </a:r>
            <a:endParaRPr sz="13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" sz="1300"/>
              <a:t>Components:</a:t>
            </a:r>
            <a:endParaRPr sz="1300"/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Frontend: React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Handles user input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Provides a responsive, theme adaptive UI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Displays and navigates flashcards with flip animation</a:t>
            </a:r>
            <a:endParaRPr sz="1300"/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Backend: Flask/Python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Receives user requests via REST API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Uses Gemma3 to generate Q&amp;A pairs based on the subject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Formats and returns data as JSON</a:t>
            </a:r>
            <a:endParaRPr sz="1300"/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AI integration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Natural Language prompts are crafted dynamically using user input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Gemma3 generates multiple Q&amp;A flashcards per topic</a:t>
            </a:r>
            <a:endParaRPr sz="1300"/>
          </a:p>
          <a:p>
            <a:pPr indent="-311150" lvl="1" marL="914400" rtl="0" algn="l">
              <a:spcBef>
                <a:spcPts val="800"/>
              </a:spcBef>
              <a:spcAft>
                <a:spcPts val="0"/>
              </a:spcAft>
              <a:buSzPts val="1300"/>
              <a:buChar char="○"/>
            </a:pPr>
            <a:r>
              <a:rPr lang="en" sz="1300"/>
              <a:t>Output is structured to be easily consumed by the frontend</a:t>
            </a:r>
            <a:endParaRPr sz="13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 sz="1300"/>
          </a:p>
        </p:txBody>
      </p:sp>
      <p:sp>
        <p:nvSpPr>
          <p:cNvPr id="151" name="Google Shape;151;p27"/>
          <p:cNvSpPr/>
          <p:nvPr/>
        </p:nvSpPr>
        <p:spPr>
          <a:xfrm>
            <a:off x="0" y="0"/>
            <a:ext cx="1517073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7"/>
          <p:cNvSpPr/>
          <p:nvPr/>
        </p:nvSpPr>
        <p:spPr>
          <a:xfrm>
            <a:off x="1385454" y="0"/>
            <a:ext cx="131618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7"/>
          <p:cNvSpPr/>
          <p:nvPr/>
        </p:nvSpPr>
        <p:spPr>
          <a:xfrm rot="10800000">
            <a:off x="8541327" y="62345"/>
            <a:ext cx="512618" cy="547255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/>
          <p:nvPr>
            <p:ph type="ctrTitle"/>
          </p:nvPr>
        </p:nvSpPr>
        <p:spPr>
          <a:xfrm>
            <a:off x="2081663" y="184649"/>
            <a:ext cx="6483900" cy="7524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lay"/>
              <a:buNone/>
            </a:pPr>
            <a:r>
              <a:rPr lang="en" sz="4050"/>
              <a:t>Technology Stack</a:t>
            </a:r>
            <a:endParaRPr sz="4050"/>
          </a:p>
        </p:txBody>
      </p:sp>
      <p:sp>
        <p:nvSpPr>
          <p:cNvPr id="160" name="Google Shape;160;p28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8"/>
          <p:cNvSpPr/>
          <p:nvPr/>
        </p:nvSpPr>
        <p:spPr>
          <a:xfrm>
            <a:off x="1385454" y="0"/>
            <a:ext cx="131618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8"/>
          <p:cNvSpPr/>
          <p:nvPr/>
        </p:nvSpPr>
        <p:spPr>
          <a:xfrm rot="10800000">
            <a:off x="8541327" y="62345"/>
            <a:ext cx="512618" cy="547255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4" name="Google Shape;164;p28"/>
          <p:cNvGraphicFramePr/>
          <p:nvPr/>
        </p:nvGraphicFramePr>
        <p:xfrm>
          <a:off x="1990500" y="1295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{1F6DBD5F-5DB3-438D-9F5E-05B2C68B61DB}</a:tableStyleId>
              </a:tblPr>
              <a:tblGrid>
                <a:gridCol w="3333125"/>
                <a:gridCol w="33331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500"/>
                        <a:buFont typeface="Arial"/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Frontend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React, Javascript, HTML/CSS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Backend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Flask/ Python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AI integration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Gemma3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Styling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</a:rPr>
                        <a:t>CSS</a:t>
                      </a: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65" name="Google Shape;16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90500" y="3482650"/>
            <a:ext cx="1301325" cy="130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43075" y="3511900"/>
            <a:ext cx="1161099" cy="1161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8"/>
          <p:cNvPicPr preferRelativeResize="0"/>
          <p:nvPr/>
        </p:nvPicPr>
        <p:blipFill rotWithShape="1">
          <a:blip r:embed="rId6">
            <a:alphaModFix/>
          </a:blip>
          <a:srcRect b="0" l="18048" r="15717" t="0"/>
          <a:stretch/>
        </p:blipFill>
        <p:spPr>
          <a:xfrm>
            <a:off x="7355425" y="3482651"/>
            <a:ext cx="1362162" cy="116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9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Backend Logic</a:t>
            </a:r>
            <a:endParaRPr/>
          </a:p>
        </p:txBody>
      </p:sp>
      <p:sp>
        <p:nvSpPr>
          <p:cNvPr id="173" name="Google Shape;173;p29"/>
          <p:cNvSpPr txBox="1"/>
          <p:nvPr>
            <p:ph idx="1" type="subTitle"/>
          </p:nvPr>
        </p:nvSpPr>
        <p:spPr>
          <a:xfrm>
            <a:off x="2531850" y="1356925"/>
            <a:ext cx="5763000" cy="21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Built with Flask</a:t>
            </a:r>
            <a:endParaRPr sz="1700"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Receives</a:t>
            </a:r>
            <a:r>
              <a:rPr lang="en" sz="1700"/>
              <a:t> user input from React frontend</a:t>
            </a:r>
            <a:endParaRPr sz="1700"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Uses Gemma3 to generate flashcards</a:t>
            </a:r>
            <a:endParaRPr sz="1700"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Parses </a:t>
            </a:r>
            <a:r>
              <a:rPr lang="en" sz="1700"/>
              <a:t>text response into JSON objects</a:t>
            </a:r>
            <a:endParaRPr sz="1700"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Sends structured data back to React for display</a:t>
            </a:r>
            <a:endParaRPr sz="1700"/>
          </a:p>
          <a:p>
            <a:pPr indent="-3365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Includes error handling and validation</a:t>
            </a:r>
            <a:endParaRPr sz="1700"/>
          </a:p>
        </p:txBody>
      </p:sp>
      <p:sp>
        <p:nvSpPr>
          <p:cNvPr id="174" name="Google Shape;174;p29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9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9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0"/>
          <p:cNvSpPr txBox="1"/>
          <p:nvPr>
            <p:ph type="ctrTitle"/>
          </p:nvPr>
        </p:nvSpPr>
        <p:spPr>
          <a:xfrm>
            <a:off x="2781900" y="233702"/>
            <a:ext cx="5012400" cy="638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Play"/>
              <a:buNone/>
            </a:pPr>
            <a:r>
              <a:rPr lang="en" sz="4050"/>
              <a:t>Key Features</a:t>
            </a:r>
            <a:endParaRPr sz="4050"/>
          </a:p>
        </p:txBody>
      </p:sp>
      <p:sp>
        <p:nvSpPr>
          <p:cNvPr id="183" name="Google Shape;183;p30"/>
          <p:cNvSpPr txBox="1"/>
          <p:nvPr>
            <p:ph idx="1" type="subTitle"/>
          </p:nvPr>
        </p:nvSpPr>
        <p:spPr>
          <a:xfrm>
            <a:off x="2080050" y="1233750"/>
            <a:ext cx="6602400" cy="26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92500" lnSpcReduction="20000"/>
          </a:bodyPr>
          <a:lstStyle/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AI-generated flashcards based on any subject</a:t>
            </a:r>
            <a:endParaRPr/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Custom number of cards (1–20)</a:t>
            </a:r>
            <a:endParaRPr/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Flip-card animation and navigation</a:t>
            </a:r>
            <a:endParaRPr/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Can be exported into txt files</a:t>
            </a:r>
            <a:endParaRPr/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Dark/light mode toggle</a:t>
            </a:r>
            <a:endParaRPr/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Error handling and loading feedback</a:t>
            </a:r>
            <a:endParaRPr/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Responsive and modern UI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 sz="1500"/>
          </a:p>
        </p:txBody>
      </p:sp>
      <p:sp>
        <p:nvSpPr>
          <p:cNvPr id="184" name="Google Shape;184;p30"/>
          <p:cNvSpPr/>
          <p:nvPr/>
        </p:nvSpPr>
        <p:spPr>
          <a:xfrm>
            <a:off x="0" y="0"/>
            <a:ext cx="1517073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30"/>
          <p:cNvSpPr/>
          <p:nvPr/>
        </p:nvSpPr>
        <p:spPr>
          <a:xfrm>
            <a:off x="1385454" y="0"/>
            <a:ext cx="131618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0"/>
          <p:cNvSpPr/>
          <p:nvPr/>
        </p:nvSpPr>
        <p:spPr>
          <a:xfrm rot="10800000">
            <a:off x="8541327" y="62345"/>
            <a:ext cx="512618" cy="547255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00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Input Form</a:t>
            </a:r>
            <a:endParaRPr/>
          </a:p>
        </p:txBody>
      </p:sp>
      <p:sp>
        <p:nvSpPr>
          <p:cNvPr id="193" name="Google Shape;193;p31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31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5" name="Google Shape;19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1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7" name="Google Shape;19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4372" y="1268263"/>
            <a:ext cx="4515675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2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Flashcard view</a:t>
            </a:r>
            <a:endParaRPr/>
          </a:p>
        </p:txBody>
      </p:sp>
      <p:sp>
        <p:nvSpPr>
          <p:cNvPr id="203" name="Google Shape;203;p32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32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" name="Google Shape;20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2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2811" y="996150"/>
            <a:ext cx="3133024" cy="373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3"/>
          <p:cNvSpPr txBox="1"/>
          <p:nvPr>
            <p:ph type="ctrTitle"/>
          </p:nvPr>
        </p:nvSpPr>
        <p:spPr>
          <a:xfrm>
            <a:off x="2272125" y="222227"/>
            <a:ext cx="61344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"/>
              <a:buNone/>
            </a:pPr>
            <a:r>
              <a:rPr lang="en"/>
              <a:t>Challenges</a:t>
            </a:r>
            <a:endParaRPr/>
          </a:p>
        </p:txBody>
      </p:sp>
      <p:sp>
        <p:nvSpPr>
          <p:cNvPr id="213" name="Google Shape;213;p33"/>
          <p:cNvSpPr txBox="1"/>
          <p:nvPr>
            <p:ph idx="1" type="subTitle"/>
          </p:nvPr>
        </p:nvSpPr>
        <p:spPr>
          <a:xfrm>
            <a:off x="1885225" y="1111975"/>
            <a:ext cx="7127400" cy="41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API limits:</a:t>
            </a:r>
            <a:r>
              <a:rPr lang="en"/>
              <a:t> Open AI and Gemini had token limitations or required paid subscriptions, which restricted our ability to scale or test freely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Model integration:</a:t>
            </a:r>
            <a:r>
              <a:rPr lang="en"/>
              <a:t> Switching to Gemma 3 required local model hosting. Which introduced new challenges like model size, resource usage and dependency management.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Data Parsing: </a:t>
            </a:r>
            <a:r>
              <a:rPr lang="en"/>
              <a:t>AI output was plain text, not structured. We built </a:t>
            </a:r>
            <a:r>
              <a:rPr lang="en"/>
              <a:t>custom</a:t>
            </a:r>
            <a:r>
              <a:rPr lang="en"/>
              <a:t> logic to parse questions and answers from the new string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Frontend &amp; backend sync:</a:t>
            </a:r>
            <a:r>
              <a:rPr lang="en"/>
              <a:t> Coordinating data flow, handling errors, and managing async requests between React and Flask</a:t>
            </a:r>
            <a:endParaRPr/>
          </a:p>
        </p:txBody>
      </p:sp>
      <p:sp>
        <p:nvSpPr>
          <p:cNvPr id="214" name="Google Shape;214;p33"/>
          <p:cNvSpPr/>
          <p:nvPr/>
        </p:nvSpPr>
        <p:spPr>
          <a:xfrm>
            <a:off x="0" y="0"/>
            <a:ext cx="1517100" cy="5143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33"/>
          <p:cNvSpPr/>
          <p:nvPr/>
        </p:nvSpPr>
        <p:spPr>
          <a:xfrm>
            <a:off x="1385454" y="0"/>
            <a:ext cx="131700" cy="5143500"/>
          </a:xfrm>
          <a:prstGeom prst="rect">
            <a:avLst/>
          </a:prstGeom>
          <a:gradFill>
            <a:gsLst>
              <a:gs pos="0">
                <a:srgbClr val="5CDCEA"/>
              </a:gs>
              <a:gs pos="50000">
                <a:srgbClr val="81E490"/>
              </a:gs>
              <a:gs pos="100000">
                <a:srgbClr val="FFCC00"/>
              </a:gs>
            </a:gsLst>
            <a:lin ang="16200038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6" name="Google Shape;21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073" y="4121726"/>
            <a:ext cx="1199307" cy="897082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3"/>
          <p:cNvSpPr/>
          <p:nvPr/>
        </p:nvSpPr>
        <p:spPr>
          <a:xfrm rot="10800000">
            <a:off x="8541245" y="62400"/>
            <a:ext cx="512700" cy="547200"/>
          </a:xfrm>
          <a:prstGeom prst="corner">
            <a:avLst>
              <a:gd fmla="val 33784" name="adj1"/>
              <a:gd fmla="val 32432" name="adj2"/>
            </a:avLst>
          </a:prstGeom>
          <a:gradFill>
            <a:gsLst>
              <a:gs pos="0">
                <a:srgbClr val="7DE6FF"/>
              </a:gs>
              <a:gs pos="40000">
                <a:srgbClr val="7DE6FF"/>
              </a:gs>
              <a:gs pos="55000">
                <a:srgbClr val="81E490"/>
              </a:gs>
              <a:gs pos="100000">
                <a:srgbClr val="FFCC00"/>
              </a:gs>
            </a:gsLst>
            <a:lin ang="8100019" scaled="0"/>
          </a:gra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