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807D1E-FDBD-4A90-8D74-4546353B9AAE}" v="2" dt="2025-08-04T14:47:10.771"/>
    <p1510:client id="{EF8178B9-D3AE-F5E9-BEC7-803C688B4700}" v="296" dt="2025-08-04T14:44:09.0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4" d="100"/>
          <a:sy n="64" d="100"/>
        </p:scale>
        <p:origin x="9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3D829-AC3A-7601-12DA-B2620AD6BF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6153535-215E-E3FD-A1D8-8D7E0573EF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49CE97-8FE1-F760-5CEB-411887E27FDF}"/>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5" name="Footer Placeholder 4">
            <a:extLst>
              <a:ext uri="{FF2B5EF4-FFF2-40B4-BE49-F238E27FC236}">
                <a16:creationId xmlns:a16="http://schemas.microsoft.com/office/drawing/2014/main" id="{3A9E8D5B-68CF-2DC6-5549-7C08B2082B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281270-C2C5-74F1-2912-4C53960A7418}"/>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4064501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03187-41BD-84E2-DD10-B6DF7F46DE3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652C94F-B2F7-FE0B-46D4-B62CAA78D9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07F45F-4C14-ACA3-7290-6AE8ECC04220}"/>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5" name="Footer Placeholder 4">
            <a:extLst>
              <a:ext uri="{FF2B5EF4-FFF2-40B4-BE49-F238E27FC236}">
                <a16:creationId xmlns:a16="http://schemas.microsoft.com/office/drawing/2014/main" id="{6DABFBF6-0C69-D8D2-C53B-85F8005566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8DC63B-1FB8-7EAD-F697-761B8AFCB8E5}"/>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3868075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B86567-1ECB-FC96-568A-942FE463EB3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EF7B45-E5E4-6706-D77D-85E84145898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E84734-F5DB-D3A7-F243-147732935FDE}"/>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5" name="Footer Placeholder 4">
            <a:extLst>
              <a:ext uri="{FF2B5EF4-FFF2-40B4-BE49-F238E27FC236}">
                <a16:creationId xmlns:a16="http://schemas.microsoft.com/office/drawing/2014/main" id="{6AD1BD78-4C01-74FF-C387-7D833BC37B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EB38D5-EF05-901A-AE39-69101C1961B6}"/>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593547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2"/>
            <a:ext cx="10515548" cy="6857999"/>
          </a:xfrm>
          <a:prstGeom prst="rect">
            <a:avLst/>
          </a:prstGeom>
        </p:spPr>
      </p:pic>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9050" tIns="9525" rIns="19050" bIns="9525"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75"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3"/>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75"/>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75"/>
            </a:p>
          </p:txBody>
        </p:sp>
      </p:grpSp>
      <p:pic>
        <p:nvPicPr>
          <p:cNvPr id="2" name="Content Placeholder 4" descr="A close up of a sign&#10;&#10;Description automatically generated">
            <a:extLst>
              <a:ext uri="{FF2B5EF4-FFF2-40B4-BE49-F238E27FC236}">
                <a16:creationId xmlns:a16="http://schemas.microsoft.com/office/drawing/2014/main" id="{49136BCC-E229-4CF6-A7A5-5F5AAA4495C8}"/>
              </a:ext>
            </a:extLst>
          </p:cNvPr>
          <p:cNvPicPr>
            <a:picLocks noChangeAspect="1"/>
          </p:cNvPicPr>
          <p:nvPr userDrawn="1"/>
        </p:nvPicPr>
        <p:blipFill>
          <a:blip r:embed="rId3"/>
          <a:stretch>
            <a:fillRect/>
          </a:stretch>
        </p:blipFill>
        <p:spPr>
          <a:xfrm>
            <a:off x="304808" y="6089119"/>
            <a:ext cx="1011513" cy="651436"/>
          </a:xfrm>
          <a:prstGeom prst="rect">
            <a:avLst/>
          </a:prstGeom>
        </p:spPr>
      </p:pic>
      <p:sp>
        <p:nvSpPr>
          <p:cNvPr id="3" name="TextBox 2">
            <a:extLst>
              <a:ext uri="{FF2B5EF4-FFF2-40B4-BE49-F238E27FC236}">
                <a16:creationId xmlns:a16="http://schemas.microsoft.com/office/drawing/2014/main" id="{B546EBF5-CE89-4E5A-8BEB-E89CBAA71D4D}"/>
              </a:ext>
            </a:extLst>
          </p:cNvPr>
          <p:cNvSpPr txBox="1"/>
          <p:nvPr userDrawn="1"/>
        </p:nvSpPr>
        <p:spPr>
          <a:xfrm>
            <a:off x="8024826" y="6534593"/>
            <a:ext cx="3891002" cy="220510"/>
          </a:xfrm>
          <a:prstGeom prst="rect">
            <a:avLst/>
          </a:prstGeom>
          <a:noFill/>
        </p:spPr>
        <p:txBody>
          <a:bodyPr wrap="square" rtlCol="0">
            <a:spAutoFit/>
          </a:bodyPr>
          <a:lstStyle/>
          <a:p>
            <a:pPr algn="ctr"/>
            <a:r>
              <a:rPr lang="en-US" sz="833" kern="1200" spc="62"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22562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D2BF3-EBB5-6845-6181-353701C14A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332D57-B978-BBD7-30DB-EF45FF29D7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427A9C-0EBD-907A-4B82-F70010147DFC}"/>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5" name="Footer Placeholder 4">
            <a:extLst>
              <a:ext uri="{FF2B5EF4-FFF2-40B4-BE49-F238E27FC236}">
                <a16:creationId xmlns:a16="http://schemas.microsoft.com/office/drawing/2014/main" id="{DCD32193-EACB-A7CB-57EB-72B707590F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8AB31-BC2E-D83D-7153-509759FCC764}"/>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2673212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2996C-F156-A227-F7FE-6050AFDE93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68702F-635E-3F7C-8CAE-488F4FA5DA7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8E225F-B838-1FEC-F41F-8F8706321D10}"/>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5" name="Footer Placeholder 4">
            <a:extLst>
              <a:ext uri="{FF2B5EF4-FFF2-40B4-BE49-F238E27FC236}">
                <a16:creationId xmlns:a16="http://schemas.microsoft.com/office/drawing/2014/main" id="{803C4272-B2C4-5D34-AB7A-DAF58EE4F6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B02816-5A21-49C0-41DE-0548D97FDCFB}"/>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2799130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96ED6-793A-7B52-B5FF-6CD1840433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D86616-6430-FBB7-3B74-7786B2F3DA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F2FF47-01C4-9A22-B960-3F909D52D1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F0C686-9A5A-0161-E42E-9BF0D2059173}"/>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6" name="Footer Placeholder 5">
            <a:extLst>
              <a:ext uri="{FF2B5EF4-FFF2-40B4-BE49-F238E27FC236}">
                <a16:creationId xmlns:a16="http://schemas.microsoft.com/office/drawing/2014/main" id="{5DA47C98-36B8-1C19-DA2C-BF7B267F6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E2AA08-D3B8-837A-B544-628B87D7B506}"/>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3147341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51E91-B387-C91C-1A50-6C3CC17679D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9048550-E650-0E62-08E7-6EC27A85A2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5931FF-C3D7-5B0D-6FA7-476797A9E3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4B58A6-A79C-3DDE-0C04-6A227408E1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53CF543-531D-D56F-ED32-FDB590223F3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B8E73A-F5D1-048E-CA52-48AF03A39B7A}"/>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8" name="Footer Placeholder 7">
            <a:extLst>
              <a:ext uri="{FF2B5EF4-FFF2-40B4-BE49-F238E27FC236}">
                <a16:creationId xmlns:a16="http://schemas.microsoft.com/office/drawing/2014/main" id="{DC39E431-EC30-E7CD-ADB0-FCB4BC32FA9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E612C03-9641-924C-E6E8-96BE19D2A983}"/>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1966862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CC651-E5DA-588C-D2B7-9291BBAE27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2C76B16-81EB-4A34-D52D-B512C2153DAF}"/>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4" name="Footer Placeholder 3">
            <a:extLst>
              <a:ext uri="{FF2B5EF4-FFF2-40B4-BE49-F238E27FC236}">
                <a16:creationId xmlns:a16="http://schemas.microsoft.com/office/drawing/2014/main" id="{EB2AA167-191B-F106-A2FE-E22513878A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DEB39F-4912-524C-3230-EDAC7D4E664A}"/>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2898686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6AFA46-DAFC-73A1-B8DF-B331DC21F835}"/>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3" name="Footer Placeholder 2">
            <a:extLst>
              <a:ext uri="{FF2B5EF4-FFF2-40B4-BE49-F238E27FC236}">
                <a16:creationId xmlns:a16="http://schemas.microsoft.com/office/drawing/2014/main" id="{37149ACF-9CA7-D744-7A7A-4210196CDD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9B796F-9974-F976-FABA-D05BDC13F09B}"/>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3145269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E6928-A339-5DF5-3069-8B8EA06C39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BE459B-ED26-3CBE-729F-327F020EAD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286FB3B-79E8-F6C4-451D-A139C4F23C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B309CC-5A1F-82D9-4CE4-025A4A01E302}"/>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6" name="Footer Placeholder 5">
            <a:extLst>
              <a:ext uri="{FF2B5EF4-FFF2-40B4-BE49-F238E27FC236}">
                <a16:creationId xmlns:a16="http://schemas.microsoft.com/office/drawing/2014/main" id="{29FE3DE6-E48E-C54B-0D86-5286647719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3577E4-9381-B265-55E2-3C609DC17C35}"/>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3764135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803D6-82AC-AAC5-4103-F3370789D2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DF97DB1-FCB5-AC86-2A4D-C745F3AE3C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61910F-1694-59B3-3CF6-0C1E8E2CEB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16785C-C172-8C8A-96E2-7FD7007CB951}"/>
              </a:ext>
            </a:extLst>
          </p:cNvPr>
          <p:cNvSpPr>
            <a:spLocks noGrp="1"/>
          </p:cNvSpPr>
          <p:nvPr>
            <p:ph type="dt" sz="half" idx="10"/>
          </p:nvPr>
        </p:nvSpPr>
        <p:spPr/>
        <p:txBody>
          <a:bodyPr/>
          <a:lstStyle/>
          <a:p>
            <a:fld id="{40F19852-71E2-4F45-A51D-FD06B2FAC114}" type="datetimeFigureOut">
              <a:rPr lang="en-US" smtClean="0"/>
              <a:t>8/4/2025</a:t>
            </a:fld>
            <a:endParaRPr lang="en-US"/>
          </a:p>
        </p:txBody>
      </p:sp>
      <p:sp>
        <p:nvSpPr>
          <p:cNvPr id="6" name="Footer Placeholder 5">
            <a:extLst>
              <a:ext uri="{FF2B5EF4-FFF2-40B4-BE49-F238E27FC236}">
                <a16:creationId xmlns:a16="http://schemas.microsoft.com/office/drawing/2014/main" id="{9B5FC5EB-08E3-60D1-1805-BEC044DA57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B7A3E5-7A30-B5F3-96A5-52D7E7CDF614}"/>
              </a:ext>
            </a:extLst>
          </p:cNvPr>
          <p:cNvSpPr>
            <a:spLocks noGrp="1"/>
          </p:cNvSpPr>
          <p:nvPr>
            <p:ph type="sldNum" sz="quarter" idx="12"/>
          </p:nvPr>
        </p:nvSpPr>
        <p:spPr/>
        <p:txBody>
          <a:bodyPr/>
          <a:lstStyle/>
          <a:p>
            <a:fld id="{F70C6122-EE9F-472D-A822-8DEB70A54C2A}" type="slidenum">
              <a:rPr lang="en-US" smtClean="0"/>
              <a:t>‹#›</a:t>
            </a:fld>
            <a:endParaRPr lang="en-US"/>
          </a:p>
        </p:txBody>
      </p:sp>
    </p:spTree>
    <p:extLst>
      <p:ext uri="{BB962C8B-B14F-4D97-AF65-F5344CB8AC3E}">
        <p14:creationId xmlns:p14="http://schemas.microsoft.com/office/powerpoint/2010/main" val="636353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BDC488-2E54-9126-BDBC-624FFBBE17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D45FC3C-2583-EA4F-5FB8-5397320353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990D5E-9AF7-E353-AE3B-B89D23F00D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0F19852-71E2-4F45-A51D-FD06B2FAC114}" type="datetimeFigureOut">
              <a:rPr lang="en-US" smtClean="0"/>
              <a:t>8/4/2025</a:t>
            </a:fld>
            <a:endParaRPr lang="en-US"/>
          </a:p>
        </p:txBody>
      </p:sp>
      <p:sp>
        <p:nvSpPr>
          <p:cNvPr id="5" name="Footer Placeholder 4">
            <a:extLst>
              <a:ext uri="{FF2B5EF4-FFF2-40B4-BE49-F238E27FC236}">
                <a16:creationId xmlns:a16="http://schemas.microsoft.com/office/drawing/2014/main" id="{9A41EAE9-7073-8934-63EF-5371F9D507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329715C-9DD4-AC4C-301A-82E47008CA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0C6122-EE9F-472D-A822-8DEB70A54C2A}" type="slidenum">
              <a:rPr lang="en-US" smtClean="0"/>
              <a:t>‹#›</a:t>
            </a:fld>
            <a:endParaRPr lang="en-US"/>
          </a:p>
        </p:txBody>
      </p:sp>
    </p:spTree>
    <p:extLst>
      <p:ext uri="{BB962C8B-B14F-4D97-AF65-F5344CB8AC3E}">
        <p14:creationId xmlns:p14="http://schemas.microsoft.com/office/powerpoint/2010/main" val="2419152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F7B03C9F-CFCF-4D70-B0A0-7B47DC722CB5}"/>
              </a:ext>
            </a:extLst>
          </p:cNvPr>
          <p:cNvSpPr txBox="1">
            <a:spLocks noChangeArrowheads="1"/>
          </p:cNvSpPr>
          <p:nvPr/>
        </p:nvSpPr>
        <p:spPr bwMode="auto">
          <a:xfrm>
            <a:off x="2944090" y="128673"/>
            <a:ext cx="7642219" cy="547522"/>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33" b="1" dirty="0">
                <a:solidFill>
                  <a:schemeClr val="bg1"/>
                </a:solidFill>
              </a:rPr>
              <a:t>KFCIS/Florida International University</a:t>
            </a:r>
            <a:endParaRPr lang="en-US" altLang="en-US" sz="1125" b="1" i="1" dirty="0">
              <a:solidFill>
                <a:schemeClr val="bg1"/>
              </a:solidFill>
            </a:endParaRPr>
          </a:p>
          <a:p>
            <a:pPr algn="ctr" eaLnBrk="1" hangingPunct="1"/>
            <a:r>
              <a:rPr lang="en-US" altLang="en-US" sz="1125" i="1" dirty="0">
                <a:solidFill>
                  <a:schemeClr val="bg1"/>
                </a:solidFill>
              </a:rPr>
              <a:t>Summer 2025 Senior Design Project</a:t>
            </a:r>
          </a:p>
        </p:txBody>
      </p:sp>
      <p:sp>
        <p:nvSpPr>
          <p:cNvPr id="13" name="Text Box 19">
            <a:extLst>
              <a:ext uri="{FF2B5EF4-FFF2-40B4-BE49-F238E27FC236}">
                <a16:creationId xmlns:a16="http://schemas.microsoft.com/office/drawing/2014/main" id="{02A6C894-891B-416E-889F-BAC2EA6CEA75}"/>
              </a:ext>
            </a:extLst>
          </p:cNvPr>
          <p:cNvSpPr txBox="1">
            <a:spLocks noChangeArrowheads="1"/>
          </p:cNvSpPr>
          <p:nvPr/>
        </p:nvSpPr>
        <p:spPr bwMode="auto">
          <a:xfrm>
            <a:off x="3167063" y="1623610"/>
            <a:ext cx="857250" cy="154064"/>
          </a:xfrm>
          <a:prstGeom prst="rect">
            <a:avLst/>
          </a:prstGeom>
          <a:noFill/>
          <a:ln w="12700">
            <a:noFill/>
            <a:miter lim="800000"/>
            <a:headEnd/>
            <a:tailEnd/>
          </a:ln>
          <a:effectLst/>
        </p:spPr>
        <p:txBody>
          <a:bodyPr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PROBLEM</a:t>
            </a:r>
          </a:p>
        </p:txBody>
      </p:sp>
      <p:sp>
        <p:nvSpPr>
          <p:cNvPr id="19" name="Text Box 19">
            <a:extLst>
              <a:ext uri="{FF2B5EF4-FFF2-40B4-BE49-F238E27FC236}">
                <a16:creationId xmlns:a16="http://schemas.microsoft.com/office/drawing/2014/main" id="{C8F18C1E-31D9-46D3-BE19-55DA104A088A}"/>
              </a:ext>
            </a:extLst>
          </p:cNvPr>
          <p:cNvSpPr txBox="1">
            <a:spLocks noChangeArrowheads="1"/>
          </p:cNvSpPr>
          <p:nvPr/>
        </p:nvSpPr>
        <p:spPr bwMode="auto">
          <a:xfrm>
            <a:off x="6056809" y="1621956"/>
            <a:ext cx="1321402" cy="154064"/>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CURRENT SYSTEM</a:t>
            </a:r>
          </a:p>
        </p:txBody>
      </p:sp>
      <p:sp>
        <p:nvSpPr>
          <p:cNvPr id="21" name="Text Box 19">
            <a:extLst>
              <a:ext uri="{FF2B5EF4-FFF2-40B4-BE49-F238E27FC236}">
                <a16:creationId xmlns:a16="http://schemas.microsoft.com/office/drawing/2014/main" id="{887D412B-6423-484C-AD9B-E5ECA85D3722}"/>
              </a:ext>
            </a:extLst>
          </p:cNvPr>
          <p:cNvSpPr txBox="1">
            <a:spLocks noChangeArrowheads="1"/>
          </p:cNvSpPr>
          <p:nvPr/>
        </p:nvSpPr>
        <p:spPr bwMode="auto">
          <a:xfrm>
            <a:off x="2944090" y="3351968"/>
            <a:ext cx="1321402" cy="154064"/>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REQUIREMENTS</a:t>
            </a:r>
          </a:p>
        </p:txBody>
      </p:sp>
      <p:sp>
        <p:nvSpPr>
          <p:cNvPr id="23" name="Text Box 19">
            <a:extLst>
              <a:ext uri="{FF2B5EF4-FFF2-40B4-BE49-F238E27FC236}">
                <a16:creationId xmlns:a16="http://schemas.microsoft.com/office/drawing/2014/main" id="{958AB4A0-C289-4ADA-8E7E-FD585C5A975C}"/>
              </a:ext>
            </a:extLst>
          </p:cNvPr>
          <p:cNvSpPr txBox="1">
            <a:spLocks noChangeArrowheads="1"/>
          </p:cNvSpPr>
          <p:nvPr/>
        </p:nvSpPr>
        <p:spPr bwMode="auto">
          <a:xfrm>
            <a:off x="8960833" y="3374806"/>
            <a:ext cx="1536456" cy="154064"/>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OBJECT DESIGN</a:t>
            </a:r>
          </a:p>
        </p:txBody>
      </p:sp>
      <p:sp>
        <p:nvSpPr>
          <p:cNvPr id="25" name="Text Box 19">
            <a:extLst>
              <a:ext uri="{FF2B5EF4-FFF2-40B4-BE49-F238E27FC236}">
                <a16:creationId xmlns:a16="http://schemas.microsoft.com/office/drawing/2014/main" id="{26D89D59-3547-4CE5-8CAB-62224CE8F106}"/>
              </a:ext>
            </a:extLst>
          </p:cNvPr>
          <p:cNvSpPr txBox="1">
            <a:spLocks noChangeArrowheads="1"/>
          </p:cNvSpPr>
          <p:nvPr/>
        </p:nvSpPr>
        <p:spPr bwMode="auto">
          <a:xfrm>
            <a:off x="5901593" y="3378025"/>
            <a:ext cx="1554659" cy="154064"/>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SYSTEM DESIGN</a:t>
            </a:r>
          </a:p>
        </p:txBody>
      </p:sp>
      <p:sp>
        <p:nvSpPr>
          <p:cNvPr id="27" name="Text Box 19">
            <a:extLst>
              <a:ext uri="{FF2B5EF4-FFF2-40B4-BE49-F238E27FC236}">
                <a16:creationId xmlns:a16="http://schemas.microsoft.com/office/drawing/2014/main" id="{1137790E-7E42-499E-81B8-F01AB63F51AC}"/>
              </a:ext>
            </a:extLst>
          </p:cNvPr>
          <p:cNvSpPr txBox="1">
            <a:spLocks noChangeArrowheads="1"/>
          </p:cNvSpPr>
          <p:nvPr/>
        </p:nvSpPr>
        <p:spPr bwMode="auto">
          <a:xfrm>
            <a:off x="8774443" y="1617936"/>
            <a:ext cx="1909235" cy="154064"/>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PROOF OF CONCEPT</a:t>
            </a:r>
          </a:p>
        </p:txBody>
      </p:sp>
      <p:sp>
        <p:nvSpPr>
          <p:cNvPr id="29" name="Text Box 19">
            <a:extLst>
              <a:ext uri="{FF2B5EF4-FFF2-40B4-BE49-F238E27FC236}">
                <a16:creationId xmlns:a16="http://schemas.microsoft.com/office/drawing/2014/main" id="{32972D85-AA86-4CE8-AFD4-2EC137B88430}"/>
              </a:ext>
            </a:extLst>
          </p:cNvPr>
          <p:cNvSpPr txBox="1">
            <a:spLocks noChangeArrowheads="1"/>
          </p:cNvSpPr>
          <p:nvPr/>
        </p:nvSpPr>
        <p:spPr bwMode="auto">
          <a:xfrm>
            <a:off x="2836335" y="5214050"/>
            <a:ext cx="1408993" cy="154064"/>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FUTURE WORK</a:t>
            </a:r>
          </a:p>
        </p:txBody>
      </p:sp>
      <p:sp>
        <p:nvSpPr>
          <p:cNvPr id="31" name="Text Box 19">
            <a:extLst>
              <a:ext uri="{FF2B5EF4-FFF2-40B4-BE49-F238E27FC236}">
                <a16:creationId xmlns:a16="http://schemas.microsoft.com/office/drawing/2014/main" id="{F7D73690-55B3-4EF2-A6C3-3C404710F77B}"/>
              </a:ext>
            </a:extLst>
          </p:cNvPr>
          <p:cNvSpPr txBox="1">
            <a:spLocks noChangeArrowheads="1"/>
          </p:cNvSpPr>
          <p:nvPr/>
        </p:nvSpPr>
        <p:spPr bwMode="auto">
          <a:xfrm>
            <a:off x="6250297" y="5133238"/>
            <a:ext cx="857250" cy="154064"/>
          </a:xfrm>
          <a:prstGeom prst="rect">
            <a:avLst/>
          </a:prstGeom>
          <a:noFill/>
          <a:ln w="12700">
            <a:noFill/>
            <a:miter lim="800000"/>
            <a:headEnd/>
            <a:tailEnd/>
          </a:ln>
          <a:effectLst/>
        </p:spPr>
        <p:txBody>
          <a:bodyPr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SUMMARY</a:t>
            </a:r>
          </a:p>
        </p:txBody>
      </p:sp>
      <p:sp>
        <p:nvSpPr>
          <p:cNvPr id="33" name="Text Box 19">
            <a:extLst>
              <a:ext uri="{FF2B5EF4-FFF2-40B4-BE49-F238E27FC236}">
                <a16:creationId xmlns:a16="http://schemas.microsoft.com/office/drawing/2014/main" id="{217D62A4-F7D5-4C28-B9F8-65F5E8198534}"/>
              </a:ext>
            </a:extLst>
          </p:cNvPr>
          <p:cNvSpPr txBox="1">
            <a:spLocks noChangeArrowheads="1"/>
          </p:cNvSpPr>
          <p:nvPr/>
        </p:nvSpPr>
        <p:spPr bwMode="auto">
          <a:xfrm>
            <a:off x="9112516" y="5133238"/>
            <a:ext cx="1233090" cy="154064"/>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900" b="1" dirty="0">
                <a:solidFill>
                  <a:schemeClr val="bg2"/>
                </a:solidFill>
                <a:latin typeface="Arial" charset="0"/>
                <a:ea typeface="ＭＳ Ｐゴシック" charset="-128"/>
                <a:cs typeface="ＭＳ Ｐゴシック" charset="-128"/>
              </a:rPr>
              <a:t>REFERENCES</a:t>
            </a:r>
          </a:p>
        </p:txBody>
      </p:sp>
      <p:sp>
        <p:nvSpPr>
          <p:cNvPr id="37" name="Text Box 12">
            <a:extLst>
              <a:ext uri="{FF2B5EF4-FFF2-40B4-BE49-F238E27FC236}">
                <a16:creationId xmlns:a16="http://schemas.microsoft.com/office/drawing/2014/main" id="{A16799FF-41A7-4F9F-85E6-C075AAC125D8}"/>
              </a:ext>
            </a:extLst>
          </p:cNvPr>
          <p:cNvSpPr txBox="1">
            <a:spLocks noChangeArrowheads="1"/>
          </p:cNvSpPr>
          <p:nvPr/>
        </p:nvSpPr>
        <p:spPr bwMode="auto">
          <a:xfrm>
            <a:off x="2944091" y="620659"/>
            <a:ext cx="7334250" cy="582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5415" tIns="7707" rIns="15415" bIns="7707">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083" b="1" dirty="0">
                <a:solidFill>
                  <a:srgbClr val="00FFFF"/>
                </a:solidFill>
              </a:rPr>
              <a:t>Serene: Self-Care Reminder App</a:t>
            </a:r>
          </a:p>
          <a:p>
            <a:pPr algn="ctr" eaLnBrk="1" hangingPunct="1">
              <a:spcBef>
                <a:spcPct val="0"/>
              </a:spcBef>
              <a:buFontTx/>
              <a:buNone/>
            </a:pPr>
            <a:r>
              <a:rPr lang="en-US" altLang="en-US" sz="800" b="1" dirty="0">
                <a:solidFill>
                  <a:schemeClr val="bg1"/>
                </a:solidFill>
              </a:rPr>
              <a:t>Students: Harold Luis, Jessica Jeanty, Gabriel Reyes, Diana Celina Matus, Jessica Estevez</a:t>
            </a:r>
            <a:endParaRPr lang="en-US" altLang="en-US" sz="800" dirty="0">
              <a:solidFill>
                <a:schemeClr val="bg1"/>
              </a:solidFill>
            </a:endParaRPr>
          </a:p>
          <a:p>
            <a:pPr algn="ctr" eaLnBrk="1" hangingPunct="1">
              <a:spcBef>
                <a:spcPct val="0"/>
              </a:spcBef>
              <a:buFontTx/>
              <a:buNone/>
            </a:pPr>
            <a:r>
              <a:rPr lang="en-US" altLang="en-US" sz="800" b="1" dirty="0">
                <a:solidFill>
                  <a:schemeClr val="bg1"/>
                </a:solidFill>
              </a:rPr>
              <a:t>Instructor/Faculty:</a:t>
            </a:r>
            <a:r>
              <a:rPr lang="en-US" altLang="en-US" sz="800" b="1" i="1" dirty="0">
                <a:solidFill>
                  <a:schemeClr val="bg1"/>
                </a:solidFill>
              </a:rPr>
              <a:t> Masoud Sadjadi</a:t>
            </a:r>
            <a:r>
              <a:rPr lang="en-US" altLang="ja-JP" sz="800" dirty="0">
                <a:solidFill>
                  <a:schemeClr val="bg1"/>
                </a:solidFill>
              </a:rPr>
              <a:t>,</a:t>
            </a:r>
            <a:r>
              <a:rPr lang="en-US" altLang="ja-JP" sz="800" i="1" dirty="0">
                <a:solidFill>
                  <a:schemeClr val="bg1"/>
                </a:solidFill>
              </a:rPr>
              <a:t> </a:t>
            </a:r>
            <a:r>
              <a:rPr lang="en-US" altLang="en-US" sz="800" dirty="0">
                <a:solidFill>
                  <a:schemeClr val="bg1"/>
                </a:solidFill>
              </a:rPr>
              <a:t>Florida International University</a:t>
            </a:r>
          </a:p>
        </p:txBody>
      </p:sp>
      <p:sp>
        <p:nvSpPr>
          <p:cNvPr id="39" name="TextBox 41">
            <a:extLst>
              <a:ext uri="{FF2B5EF4-FFF2-40B4-BE49-F238E27FC236}">
                <a16:creationId xmlns:a16="http://schemas.microsoft.com/office/drawing/2014/main" id="{77CB1644-00A0-4AF1-AD18-F7013758BA5E}"/>
              </a:ext>
            </a:extLst>
          </p:cNvPr>
          <p:cNvSpPr txBox="1">
            <a:spLocks noChangeArrowheads="1"/>
          </p:cNvSpPr>
          <p:nvPr/>
        </p:nvSpPr>
        <p:spPr bwMode="auto">
          <a:xfrm>
            <a:off x="352591" y="-2559024"/>
            <a:ext cx="440101" cy="1245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937" dirty="0">
                <a:solidFill>
                  <a:srgbClr val="333399"/>
                </a:solidFill>
              </a:rPr>
              <a:t>Insert here Dept/</a:t>
            </a:r>
          </a:p>
          <a:p>
            <a:pPr algn="ctr" eaLnBrk="1" hangingPunct="1">
              <a:spcBef>
                <a:spcPct val="0"/>
              </a:spcBef>
              <a:buFontTx/>
              <a:buNone/>
            </a:pPr>
            <a:r>
              <a:rPr lang="en-US" altLang="en-US" sz="937" dirty="0">
                <a:solidFill>
                  <a:srgbClr val="333399"/>
                </a:solidFill>
              </a:rPr>
              <a:t>School logo</a:t>
            </a:r>
          </a:p>
        </p:txBody>
      </p:sp>
      <p:sp>
        <p:nvSpPr>
          <p:cNvPr id="43" name="Text Box 72">
            <a:extLst>
              <a:ext uri="{FF2B5EF4-FFF2-40B4-BE49-F238E27FC236}">
                <a16:creationId xmlns:a16="http://schemas.microsoft.com/office/drawing/2014/main" id="{68E4D829-9067-4494-B4EE-60613167B6C0}"/>
              </a:ext>
            </a:extLst>
          </p:cNvPr>
          <p:cNvSpPr txBox="1">
            <a:spLocks noChangeArrowheads="1"/>
          </p:cNvSpPr>
          <p:nvPr/>
        </p:nvSpPr>
        <p:spPr bwMode="auto">
          <a:xfrm>
            <a:off x="2910629" y="6619875"/>
            <a:ext cx="4467582" cy="169453"/>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15415" tIns="7707" rIns="15415" bIns="7707"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500" dirty="0">
                <a:solidFill>
                  <a:schemeClr val="bg2"/>
                </a:solidFill>
              </a:rPr>
              <a:t>The material presented in this poster is based upon the work supported by XXXXX (</a:t>
            </a:r>
            <a:r>
              <a:rPr lang="en-US" altLang="en-US" sz="500" i="1" dirty="0">
                <a:solidFill>
                  <a:schemeClr val="bg2"/>
                </a:solidFill>
              </a:rPr>
              <a:t>name of the project sponsor: federal, state or local government, or corporate partners, where applicable</a:t>
            </a:r>
            <a:r>
              <a:rPr lang="en-US" altLang="en-US" sz="500" dirty="0">
                <a:solidFill>
                  <a:schemeClr val="bg2"/>
                </a:solidFill>
              </a:rPr>
              <a:t>). We/I thank XXXX for his/her/their assistance and mentorship that I/we received throughout the senior design project.</a:t>
            </a:r>
          </a:p>
        </p:txBody>
      </p:sp>
      <p:sp>
        <p:nvSpPr>
          <p:cNvPr id="45" name="Text Box 19">
            <a:extLst>
              <a:ext uri="{FF2B5EF4-FFF2-40B4-BE49-F238E27FC236}">
                <a16:creationId xmlns:a16="http://schemas.microsoft.com/office/drawing/2014/main" id="{D2B68370-F9A1-4BC5-9391-178C0C5FF800}"/>
              </a:ext>
            </a:extLst>
          </p:cNvPr>
          <p:cNvSpPr txBox="1">
            <a:spLocks noChangeArrowheads="1"/>
          </p:cNvSpPr>
          <p:nvPr/>
        </p:nvSpPr>
        <p:spPr bwMode="auto">
          <a:xfrm>
            <a:off x="2903303" y="6513398"/>
            <a:ext cx="953799" cy="114181"/>
          </a:xfrm>
          <a:prstGeom prst="rect">
            <a:avLst/>
          </a:prstGeom>
          <a:noFill/>
          <a:ln w="12700">
            <a:noFill/>
            <a:miter lim="800000"/>
            <a:headEnd/>
            <a:tailEnd/>
          </a:ln>
          <a:effectLst/>
        </p:spPr>
        <p:txBody>
          <a:bodyPr wrap="square" lIns="15415" tIns="7707" rIns="15415" bIns="7707">
            <a:spAutoFit/>
          </a:bodyPr>
          <a:lstStyle/>
          <a:p>
            <a:pPr algn="ctr" defTabSz="154005">
              <a:spcBef>
                <a:spcPct val="50000"/>
              </a:spcBef>
              <a:defRPr/>
            </a:pPr>
            <a:r>
              <a:rPr lang="en-US" sz="641" b="1" dirty="0">
                <a:solidFill>
                  <a:srgbClr val="00FFFF"/>
                </a:solidFill>
                <a:latin typeface="Arial" charset="0"/>
                <a:ea typeface="ＭＳ Ｐゴシック" charset="-128"/>
                <a:cs typeface="ＭＳ Ｐゴシック" charset="-128"/>
              </a:rPr>
              <a:t>ACKNOWLEDGEMENT</a:t>
            </a:r>
          </a:p>
        </p:txBody>
      </p:sp>
      <p:sp>
        <p:nvSpPr>
          <p:cNvPr id="2" name="TextBox 1">
            <a:extLst>
              <a:ext uri="{FF2B5EF4-FFF2-40B4-BE49-F238E27FC236}">
                <a16:creationId xmlns:a16="http://schemas.microsoft.com/office/drawing/2014/main" id="{59715A8E-F315-AE14-9C86-2349BC4C53B8}"/>
              </a:ext>
            </a:extLst>
          </p:cNvPr>
          <p:cNvSpPr txBox="1"/>
          <p:nvPr/>
        </p:nvSpPr>
        <p:spPr>
          <a:xfrm>
            <a:off x="2147342" y="1769765"/>
            <a:ext cx="3036276" cy="1338828"/>
          </a:xfrm>
          <a:prstGeom prst="rect">
            <a:avLst/>
          </a:prstGeom>
          <a:noFill/>
        </p:spPr>
        <p:txBody>
          <a:bodyPr wrap="square" rtlCol="0">
            <a:spAutoFit/>
          </a:bodyPr>
          <a:lstStyle/>
          <a:p>
            <a:r>
              <a:rPr lang="en-US" sz="900" dirty="0">
                <a:solidFill>
                  <a:schemeClr val="bg1"/>
                </a:solidFill>
                <a:latin typeface="Arial" panose="020B0604020202020204" pitchFamily="34" charset="0"/>
                <a:cs typeface="Arial" panose="020B0604020202020204" pitchFamily="34" charset="0"/>
              </a:rPr>
              <a:t>Young adults face growing mental health pressures, with over one-third of college students reporting anxiety or depression. Many campuses and institutions lack immediate, accessible outlets to help students decompress in the moment. Chronic sleep issues, stress, and screen overuse — averaging more than seven hours a day — add to this strain, leaving students without simple ways to pause, recharge, and ease their nervous systems.</a:t>
            </a:r>
          </a:p>
        </p:txBody>
      </p:sp>
      <p:sp>
        <p:nvSpPr>
          <p:cNvPr id="4" name="TextBox 3">
            <a:extLst>
              <a:ext uri="{FF2B5EF4-FFF2-40B4-BE49-F238E27FC236}">
                <a16:creationId xmlns:a16="http://schemas.microsoft.com/office/drawing/2014/main" id="{F48D97C4-D49E-D678-DE92-17B0891762E7}"/>
              </a:ext>
            </a:extLst>
          </p:cNvPr>
          <p:cNvSpPr txBox="1"/>
          <p:nvPr/>
        </p:nvSpPr>
        <p:spPr>
          <a:xfrm>
            <a:off x="5093077" y="1777674"/>
            <a:ext cx="3171692" cy="1338828"/>
          </a:xfrm>
          <a:prstGeom prst="rect">
            <a:avLst/>
          </a:prstGeom>
          <a:noFill/>
        </p:spPr>
        <p:txBody>
          <a:bodyPr wrap="square" rtlCol="0">
            <a:spAutoFit/>
          </a:bodyPr>
          <a:lstStyle/>
          <a:p>
            <a:r>
              <a:rPr lang="en-US" sz="900" dirty="0">
                <a:solidFill>
                  <a:schemeClr val="bg1"/>
                </a:solidFill>
                <a:latin typeface="Arial" panose="020B0604020202020204" pitchFamily="34" charset="0"/>
                <a:cs typeface="Arial" panose="020B0604020202020204" pitchFamily="34" charset="0"/>
              </a:rPr>
              <a:t>Existing web-based wellness tools are fragmented, with separate apps for exercises. Campus directories offer no real-time tools.</a:t>
            </a:r>
          </a:p>
          <a:p>
            <a:endParaRPr lang="en-US" sz="900" dirty="0">
              <a:solidFill>
                <a:schemeClr val="bg1"/>
              </a:solidFill>
              <a:latin typeface="Arial" panose="020B0604020202020204" pitchFamily="34" charset="0"/>
              <a:cs typeface="Arial" panose="020B0604020202020204" pitchFamily="34" charset="0"/>
            </a:endParaRPr>
          </a:p>
          <a:p>
            <a:r>
              <a:rPr lang="en-US" sz="900" dirty="0">
                <a:solidFill>
                  <a:schemeClr val="bg1"/>
                </a:solidFill>
                <a:latin typeface="Arial" panose="020B0604020202020204" pitchFamily="34" charset="0"/>
                <a:cs typeface="Arial" panose="020B0604020202020204" pitchFamily="34" charset="0"/>
              </a:rPr>
              <a:t>Many require multiple logins, paid subscriptions, or long setup times, making them less effective for students in need of quick stress relief. This limits the user by  making consistent wellness habits harder to maintain, especially in moments of high stress.</a:t>
            </a:r>
          </a:p>
        </p:txBody>
      </p:sp>
      <p:sp>
        <p:nvSpPr>
          <p:cNvPr id="5" name="TextBox 4">
            <a:extLst>
              <a:ext uri="{FF2B5EF4-FFF2-40B4-BE49-F238E27FC236}">
                <a16:creationId xmlns:a16="http://schemas.microsoft.com/office/drawing/2014/main" id="{4650ED33-E190-2D6E-D0BC-F496505DAA5F}"/>
              </a:ext>
            </a:extLst>
          </p:cNvPr>
          <p:cNvSpPr txBox="1"/>
          <p:nvPr/>
        </p:nvSpPr>
        <p:spPr>
          <a:xfrm>
            <a:off x="2128664" y="3532089"/>
            <a:ext cx="2824336" cy="1615827"/>
          </a:xfrm>
          <a:prstGeom prst="rect">
            <a:avLst/>
          </a:prstGeom>
          <a:noFill/>
        </p:spPr>
        <p:txBody>
          <a:bodyPr wrap="square" rtlCol="0">
            <a:spAutoFit/>
          </a:bodyPr>
          <a:lstStyle/>
          <a:p>
            <a:pPr>
              <a:buNone/>
            </a:pPr>
            <a:r>
              <a:rPr lang="en-US" sz="900" b="1" dirty="0">
                <a:solidFill>
                  <a:schemeClr val="bg1"/>
                </a:solidFill>
              </a:rPr>
              <a:t>Functional</a:t>
            </a:r>
            <a:br>
              <a:rPr lang="en-US" sz="900" dirty="0">
                <a:solidFill>
                  <a:schemeClr val="bg1"/>
                </a:solidFill>
              </a:rPr>
            </a:br>
            <a:r>
              <a:rPr lang="en-US" sz="900" dirty="0">
                <a:solidFill>
                  <a:schemeClr val="bg1"/>
                </a:solidFill>
              </a:rPr>
              <a:t>• User –friendly interface</a:t>
            </a:r>
            <a:br>
              <a:rPr lang="en-US" sz="900" dirty="0">
                <a:solidFill>
                  <a:schemeClr val="bg1"/>
                </a:solidFill>
              </a:rPr>
            </a:br>
            <a:r>
              <a:rPr lang="en-US" sz="900" dirty="0">
                <a:solidFill>
                  <a:schemeClr val="bg1"/>
                </a:solidFill>
              </a:rPr>
              <a:t>• Secure logout with no back access</a:t>
            </a:r>
            <a:br>
              <a:rPr lang="en-US" sz="900" dirty="0">
                <a:solidFill>
                  <a:schemeClr val="bg1"/>
                </a:solidFill>
              </a:rPr>
            </a:br>
            <a:r>
              <a:rPr lang="en-US" sz="900" dirty="0">
                <a:solidFill>
                  <a:schemeClr val="bg1"/>
                </a:solidFill>
              </a:rPr>
              <a:t>• Easy navigation to all modules</a:t>
            </a:r>
            <a:br>
              <a:rPr lang="en-US" sz="900" dirty="0">
                <a:solidFill>
                  <a:schemeClr val="bg1"/>
                </a:solidFill>
              </a:rPr>
            </a:br>
            <a:r>
              <a:rPr lang="en-US" sz="900" dirty="0">
                <a:solidFill>
                  <a:schemeClr val="bg1"/>
                </a:solidFill>
              </a:rPr>
              <a:t>• Background audio with mute/unmute</a:t>
            </a:r>
          </a:p>
          <a:p>
            <a:r>
              <a:rPr lang="en-US" sz="900" b="1" dirty="0">
                <a:solidFill>
                  <a:schemeClr val="bg1"/>
                </a:solidFill>
              </a:rPr>
              <a:t>Nonfunctional</a:t>
            </a:r>
            <a:br>
              <a:rPr lang="en-US" sz="900" dirty="0">
                <a:solidFill>
                  <a:schemeClr val="bg1"/>
                </a:solidFill>
              </a:rPr>
            </a:br>
            <a:r>
              <a:rPr lang="en-US" sz="900" dirty="0">
                <a:solidFill>
                  <a:schemeClr val="bg1"/>
                </a:solidFill>
              </a:rPr>
              <a:t>• User data isolated and secure</a:t>
            </a:r>
            <a:br>
              <a:rPr lang="en-US" sz="900" dirty="0">
                <a:solidFill>
                  <a:schemeClr val="bg1"/>
                </a:solidFill>
              </a:rPr>
            </a:br>
            <a:r>
              <a:rPr lang="en-US" sz="900" dirty="0">
                <a:solidFill>
                  <a:schemeClr val="bg1"/>
                </a:solidFill>
              </a:rPr>
              <a:t>• Intuitive, responsive UI with feedback</a:t>
            </a:r>
            <a:br>
              <a:rPr lang="en-US" sz="900" dirty="0">
                <a:solidFill>
                  <a:schemeClr val="bg1"/>
                </a:solidFill>
              </a:rPr>
            </a:br>
            <a:r>
              <a:rPr lang="en-US" sz="900" dirty="0">
                <a:solidFill>
                  <a:schemeClr val="bg1"/>
                </a:solidFill>
              </a:rPr>
              <a:t>• Data persistence via </a:t>
            </a:r>
            <a:r>
              <a:rPr lang="en-US" sz="900" dirty="0" err="1">
                <a:solidFill>
                  <a:schemeClr val="bg1"/>
                </a:solidFill>
              </a:rPr>
              <a:t>Firestore</a:t>
            </a:r>
            <a:r>
              <a:rPr lang="en-US" sz="900" dirty="0">
                <a:solidFill>
                  <a:schemeClr val="bg1"/>
                </a:solidFill>
              </a:rPr>
              <a:t>/</a:t>
            </a:r>
            <a:r>
              <a:rPr lang="en-US" sz="900" dirty="0" err="1">
                <a:solidFill>
                  <a:schemeClr val="bg1"/>
                </a:solidFill>
              </a:rPr>
              <a:t>localStorage</a:t>
            </a:r>
            <a:br>
              <a:rPr lang="en-US" sz="900" dirty="0">
                <a:solidFill>
                  <a:schemeClr val="bg1"/>
                </a:solidFill>
              </a:rPr>
            </a:br>
            <a:r>
              <a:rPr lang="en-US" sz="900" dirty="0">
                <a:solidFill>
                  <a:schemeClr val="bg1"/>
                </a:solidFill>
              </a:rPr>
              <a:t>• Fast loading, minimal dependencies</a:t>
            </a:r>
            <a:br>
              <a:rPr lang="en-US" sz="900" dirty="0">
                <a:solidFill>
                  <a:schemeClr val="bg1"/>
                </a:solidFill>
              </a:rPr>
            </a:br>
            <a:r>
              <a:rPr lang="en-US" sz="900" dirty="0">
                <a:solidFill>
                  <a:schemeClr val="bg1"/>
                </a:solidFill>
              </a:rPr>
              <a:t>• Privacy-first—no data sharing</a:t>
            </a:r>
          </a:p>
        </p:txBody>
      </p:sp>
      <p:sp>
        <p:nvSpPr>
          <p:cNvPr id="6" name="TextBox 5">
            <a:extLst>
              <a:ext uri="{FF2B5EF4-FFF2-40B4-BE49-F238E27FC236}">
                <a16:creationId xmlns:a16="http://schemas.microsoft.com/office/drawing/2014/main" id="{8ADF9EBD-C2F3-2535-351C-8CE9C0756317}"/>
              </a:ext>
            </a:extLst>
          </p:cNvPr>
          <p:cNvSpPr txBox="1"/>
          <p:nvPr/>
        </p:nvSpPr>
        <p:spPr>
          <a:xfrm>
            <a:off x="5093078" y="3557859"/>
            <a:ext cx="3036276" cy="1061829"/>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Frontend: HTML, CSS, JS with modular pages (login, signup, dashboard, journaling, etc.)</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Backend: Firebase Auth + </a:t>
            </a:r>
            <a:r>
              <a:rPr lang="en-US" sz="900" dirty="0" err="1">
                <a:solidFill>
                  <a:schemeClr val="bg1"/>
                </a:solidFill>
                <a:latin typeface="Arial" panose="020B0604020202020204" pitchFamily="34" charset="0"/>
                <a:cs typeface="Arial" panose="020B0604020202020204" pitchFamily="34" charset="0"/>
              </a:rPr>
              <a:t>Firestore</a:t>
            </a:r>
            <a:r>
              <a:rPr lang="en-US" sz="900" dirty="0">
                <a:solidFill>
                  <a:schemeClr val="bg1"/>
                </a:solidFill>
                <a:latin typeface="Arial" panose="020B0604020202020204" pitchFamily="34" charset="0"/>
                <a:cs typeface="Arial" panose="020B0604020202020204" pitchFamily="34" charset="0"/>
              </a:rPr>
              <a:t> database</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Data: User accounts in Firebase Auth; journal + hydration logs in </a:t>
            </a:r>
            <a:r>
              <a:rPr lang="en-US" sz="900" dirty="0" err="1">
                <a:solidFill>
                  <a:schemeClr val="bg1"/>
                </a:solidFill>
                <a:latin typeface="Arial" panose="020B0604020202020204" pitchFamily="34" charset="0"/>
                <a:cs typeface="Arial" panose="020B0604020202020204" pitchFamily="34" charset="0"/>
              </a:rPr>
              <a:t>Firestore</a:t>
            </a:r>
            <a:r>
              <a:rPr lang="en-US" sz="900" dirty="0">
                <a:solidFill>
                  <a:schemeClr val="bg1"/>
                </a:solidFill>
                <a:latin typeface="Arial" panose="020B0604020202020204" pitchFamily="34" charset="0"/>
                <a:cs typeface="Arial" panose="020B0604020202020204" pitchFamily="34" charset="0"/>
              </a:rPr>
              <a:t> by </a:t>
            </a:r>
            <a:r>
              <a:rPr lang="en-US" sz="900" dirty="0" err="1">
                <a:solidFill>
                  <a:schemeClr val="bg1"/>
                </a:solidFill>
                <a:latin typeface="Arial" panose="020B0604020202020204" pitchFamily="34" charset="0"/>
                <a:cs typeface="Arial" panose="020B0604020202020204" pitchFamily="34" charset="0"/>
              </a:rPr>
              <a:t>userId</a:t>
            </a:r>
            <a:r>
              <a:rPr lang="en-US" sz="900" dirty="0">
                <a:solidFill>
                  <a:schemeClr val="bg1"/>
                </a:solidFill>
                <a:latin typeface="Arial" panose="020B0604020202020204" pitchFamily="34" charset="0"/>
                <a:cs typeface="Arial" panose="020B0604020202020204" pitchFamily="34" charset="0"/>
              </a:rPr>
              <a:t>/date</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User Flow: Sign up → Login → Dashboard → Access modules → Logout (back button blocked)</a:t>
            </a:r>
          </a:p>
        </p:txBody>
      </p:sp>
      <p:sp>
        <p:nvSpPr>
          <p:cNvPr id="7" name="TextBox 6">
            <a:extLst>
              <a:ext uri="{FF2B5EF4-FFF2-40B4-BE49-F238E27FC236}">
                <a16:creationId xmlns:a16="http://schemas.microsoft.com/office/drawing/2014/main" id="{43077554-1CFA-1F57-3D1B-2B1720C0E7D9}"/>
              </a:ext>
            </a:extLst>
          </p:cNvPr>
          <p:cNvSpPr txBox="1"/>
          <p:nvPr/>
        </p:nvSpPr>
        <p:spPr>
          <a:xfrm>
            <a:off x="2127579" y="5382028"/>
            <a:ext cx="2965497" cy="1061829"/>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Add push notifications/reminders for hydration and journaling.</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Premium features (AI-guided meditation, habit tracking).</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Group challenges (digital detox groups, shared journaling prompts).</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Mobile app version (iOS/Android).</a:t>
            </a:r>
          </a:p>
        </p:txBody>
      </p:sp>
      <p:sp>
        <p:nvSpPr>
          <p:cNvPr id="8" name="TextBox 7">
            <a:extLst>
              <a:ext uri="{FF2B5EF4-FFF2-40B4-BE49-F238E27FC236}">
                <a16:creationId xmlns:a16="http://schemas.microsoft.com/office/drawing/2014/main" id="{CAC49393-3238-F2F9-A9C2-B9BFAA146215}"/>
              </a:ext>
            </a:extLst>
          </p:cNvPr>
          <p:cNvSpPr txBox="1"/>
          <p:nvPr/>
        </p:nvSpPr>
        <p:spPr>
          <a:xfrm>
            <a:off x="8129354" y="5357532"/>
            <a:ext cx="3036276" cy="784830"/>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Firebase Documentation (Authentication &amp; </a:t>
            </a:r>
            <a:r>
              <a:rPr lang="en-US" sz="900" dirty="0" err="1">
                <a:solidFill>
                  <a:schemeClr val="bg1"/>
                </a:solidFill>
                <a:latin typeface="Arial" panose="020B0604020202020204" pitchFamily="34" charset="0"/>
                <a:cs typeface="Arial" panose="020B0604020202020204" pitchFamily="34" charset="0"/>
              </a:rPr>
              <a:t>Firestore</a:t>
            </a:r>
            <a:r>
              <a:rPr lang="en-US" sz="900" dirty="0">
                <a:solidFill>
                  <a:schemeClr val="bg1"/>
                </a:solidFill>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HTML/CSS/JavaScript W3Schools &amp; MDN Web Docs</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Healthy Minds Network. (2025). Research and resources for health stats</a:t>
            </a:r>
          </a:p>
        </p:txBody>
      </p:sp>
      <p:pic>
        <p:nvPicPr>
          <p:cNvPr id="16" name="Picture 15">
            <a:extLst>
              <a:ext uri="{FF2B5EF4-FFF2-40B4-BE49-F238E27FC236}">
                <a16:creationId xmlns:a16="http://schemas.microsoft.com/office/drawing/2014/main" id="{22AC8D98-E36B-A983-D724-C0494D8D111D}"/>
              </a:ext>
            </a:extLst>
          </p:cNvPr>
          <p:cNvPicPr>
            <a:picLocks noChangeAspect="1"/>
          </p:cNvPicPr>
          <p:nvPr/>
        </p:nvPicPr>
        <p:blipFill>
          <a:blip r:embed="rId2"/>
          <a:stretch>
            <a:fillRect/>
          </a:stretch>
        </p:blipFill>
        <p:spPr>
          <a:xfrm>
            <a:off x="8446528" y="1844819"/>
            <a:ext cx="1684337" cy="1188720"/>
          </a:xfrm>
          <a:prstGeom prst="rect">
            <a:avLst/>
          </a:prstGeom>
        </p:spPr>
      </p:pic>
      <p:pic>
        <p:nvPicPr>
          <p:cNvPr id="18" name="Picture 17">
            <a:extLst>
              <a:ext uri="{FF2B5EF4-FFF2-40B4-BE49-F238E27FC236}">
                <a16:creationId xmlns:a16="http://schemas.microsoft.com/office/drawing/2014/main" id="{8E49D549-6411-260C-A45F-DB9F78C0CCC9}"/>
              </a:ext>
            </a:extLst>
          </p:cNvPr>
          <p:cNvPicPr>
            <a:picLocks noChangeAspect="1"/>
          </p:cNvPicPr>
          <p:nvPr/>
        </p:nvPicPr>
        <p:blipFill>
          <a:blip r:embed="rId3"/>
          <a:stretch>
            <a:fillRect/>
          </a:stretch>
        </p:blipFill>
        <p:spPr>
          <a:xfrm>
            <a:off x="10220465" y="1844819"/>
            <a:ext cx="1713280" cy="1209525"/>
          </a:xfrm>
          <a:prstGeom prst="rect">
            <a:avLst/>
          </a:prstGeom>
        </p:spPr>
      </p:pic>
      <p:sp>
        <p:nvSpPr>
          <p:cNvPr id="20" name="TextBox 19">
            <a:extLst>
              <a:ext uri="{FF2B5EF4-FFF2-40B4-BE49-F238E27FC236}">
                <a16:creationId xmlns:a16="http://schemas.microsoft.com/office/drawing/2014/main" id="{5A0D6E9A-8F48-8C82-35D5-F160B24AC005}"/>
              </a:ext>
            </a:extLst>
          </p:cNvPr>
          <p:cNvSpPr txBox="1"/>
          <p:nvPr/>
        </p:nvSpPr>
        <p:spPr>
          <a:xfrm>
            <a:off x="5247061" y="5368114"/>
            <a:ext cx="3036276" cy="923330"/>
          </a:xfrm>
          <a:prstGeom prst="rect">
            <a:avLst/>
          </a:prstGeom>
          <a:noFill/>
        </p:spPr>
        <p:txBody>
          <a:bodyPr wrap="square" rtlCol="0">
            <a:spAutoFit/>
          </a:bodyPr>
          <a:lstStyle/>
          <a:p>
            <a:r>
              <a:rPr lang="en-US" sz="900" dirty="0">
                <a:solidFill>
                  <a:schemeClr val="bg1"/>
                </a:solidFill>
                <a:latin typeface="Arial" panose="020B0604020202020204" pitchFamily="34" charset="0"/>
                <a:cs typeface="Arial" panose="020B0604020202020204" pitchFamily="34" charset="0"/>
              </a:rPr>
              <a:t>Serene is a lightweight web app designed to improve wellness by guiding users through journaling, meditation, hydration tracking, stretching, and digital detox sessions. The app provides a simple and aesthetic interface with Firebase-based authentication, ensuring secure login and logout processes.</a:t>
            </a:r>
          </a:p>
        </p:txBody>
      </p:sp>
      <p:sp>
        <p:nvSpPr>
          <p:cNvPr id="22" name="TextBox 21">
            <a:extLst>
              <a:ext uri="{FF2B5EF4-FFF2-40B4-BE49-F238E27FC236}">
                <a16:creationId xmlns:a16="http://schemas.microsoft.com/office/drawing/2014/main" id="{F8BE62D2-8CA4-448F-323C-FD0D3B3C62EC}"/>
              </a:ext>
            </a:extLst>
          </p:cNvPr>
          <p:cNvSpPr txBox="1"/>
          <p:nvPr/>
        </p:nvSpPr>
        <p:spPr>
          <a:xfrm>
            <a:off x="8129354" y="3559742"/>
            <a:ext cx="3935646" cy="1477328"/>
          </a:xfrm>
          <a:prstGeom prst="rect">
            <a:avLst/>
          </a:prstGeom>
          <a:noFill/>
        </p:spPr>
        <p:txBody>
          <a:bodyPr wrap="square" rtlCol="0">
            <a:spAutoFit/>
          </a:bodyPr>
          <a:lstStyle/>
          <a:p>
            <a:r>
              <a:rPr lang="en-US" sz="900" b="1" dirty="0">
                <a:solidFill>
                  <a:schemeClr val="bg1"/>
                </a:solidFill>
                <a:latin typeface="Arial" panose="020B0604020202020204" pitchFamily="34" charset="0"/>
                <a:cs typeface="Arial" panose="020B0604020202020204" pitchFamily="34" charset="0"/>
              </a:rPr>
              <a:t>Main Objects</a:t>
            </a:r>
            <a:r>
              <a:rPr lang="en-US" sz="900" dirty="0">
                <a:solidFill>
                  <a:schemeClr val="bg1"/>
                </a:solidFill>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User – stores </a:t>
            </a:r>
            <a:r>
              <a:rPr lang="en-US" sz="900" dirty="0" err="1">
                <a:solidFill>
                  <a:schemeClr val="bg1"/>
                </a:solidFill>
                <a:latin typeface="Arial" panose="020B0604020202020204" pitchFamily="34" charset="0"/>
                <a:cs typeface="Arial" panose="020B0604020202020204" pitchFamily="34" charset="0"/>
              </a:rPr>
              <a:t>userId</a:t>
            </a:r>
            <a:r>
              <a:rPr lang="en-US" sz="900" dirty="0">
                <a:solidFill>
                  <a:schemeClr val="bg1"/>
                </a:solidFill>
                <a:latin typeface="Arial" panose="020B0604020202020204" pitchFamily="34" charset="0"/>
                <a:cs typeface="Arial" panose="020B0604020202020204" pitchFamily="34" charset="0"/>
              </a:rPr>
              <a:t>, email, authentication status.</a:t>
            </a:r>
          </a:p>
          <a:p>
            <a:pPr marL="171450" indent="-171450">
              <a:buFont typeface="Arial" panose="020B0604020202020204" pitchFamily="34" charset="0"/>
              <a:buChar char="•"/>
            </a:pPr>
            <a:r>
              <a:rPr lang="en-US" sz="900" dirty="0" err="1">
                <a:solidFill>
                  <a:schemeClr val="bg1"/>
                </a:solidFill>
                <a:latin typeface="Arial" panose="020B0604020202020204" pitchFamily="34" charset="0"/>
                <a:cs typeface="Arial" panose="020B0604020202020204" pitchFamily="34" charset="0"/>
              </a:rPr>
              <a:t>JournalEntry</a:t>
            </a:r>
            <a:r>
              <a:rPr lang="en-US" sz="900" dirty="0">
                <a:solidFill>
                  <a:schemeClr val="bg1"/>
                </a:solidFill>
                <a:latin typeface="Arial" panose="020B0604020202020204" pitchFamily="34" charset="0"/>
                <a:cs typeface="Arial" panose="020B0604020202020204" pitchFamily="34" charset="0"/>
              </a:rPr>
              <a:t> – </a:t>
            </a:r>
            <a:r>
              <a:rPr lang="en-US" sz="900" dirty="0" err="1">
                <a:solidFill>
                  <a:schemeClr val="bg1"/>
                </a:solidFill>
                <a:latin typeface="Arial" panose="020B0604020202020204" pitchFamily="34" charset="0"/>
                <a:cs typeface="Arial" panose="020B0604020202020204" pitchFamily="34" charset="0"/>
              </a:rPr>
              <a:t>entryId</a:t>
            </a:r>
            <a:r>
              <a:rPr lang="en-US" sz="900" dirty="0">
                <a:solidFill>
                  <a:schemeClr val="bg1"/>
                </a:solidFill>
                <a:latin typeface="Arial" panose="020B0604020202020204" pitchFamily="34" charset="0"/>
                <a:cs typeface="Arial" panose="020B0604020202020204" pitchFamily="34" charset="0"/>
              </a:rPr>
              <a:t>, </a:t>
            </a:r>
            <a:r>
              <a:rPr lang="en-US" sz="900" dirty="0" err="1">
                <a:solidFill>
                  <a:schemeClr val="bg1"/>
                </a:solidFill>
                <a:latin typeface="Arial" panose="020B0604020202020204" pitchFamily="34" charset="0"/>
                <a:cs typeface="Arial" panose="020B0604020202020204" pitchFamily="34" charset="0"/>
              </a:rPr>
              <a:t>userId</a:t>
            </a:r>
            <a:r>
              <a:rPr lang="en-US" sz="900" dirty="0">
                <a:solidFill>
                  <a:schemeClr val="bg1"/>
                </a:solidFill>
                <a:latin typeface="Arial" panose="020B0604020202020204" pitchFamily="34" charset="0"/>
                <a:cs typeface="Arial" panose="020B0604020202020204" pitchFamily="34" charset="0"/>
              </a:rPr>
              <a:t>, date, content.</a:t>
            </a:r>
          </a:p>
          <a:p>
            <a:pPr marL="171450" indent="-171450">
              <a:buFont typeface="Arial" panose="020B0604020202020204" pitchFamily="34" charset="0"/>
              <a:buChar char="•"/>
            </a:pPr>
            <a:r>
              <a:rPr lang="en-US" sz="900" dirty="0" err="1">
                <a:solidFill>
                  <a:schemeClr val="bg1"/>
                </a:solidFill>
                <a:latin typeface="Arial" panose="020B0604020202020204" pitchFamily="34" charset="0"/>
                <a:cs typeface="Arial" panose="020B0604020202020204" pitchFamily="34" charset="0"/>
              </a:rPr>
              <a:t>HydrationLog</a:t>
            </a:r>
            <a:r>
              <a:rPr lang="en-US" sz="900" dirty="0">
                <a:solidFill>
                  <a:schemeClr val="bg1"/>
                </a:solidFill>
                <a:latin typeface="Arial" panose="020B0604020202020204" pitchFamily="34" charset="0"/>
                <a:cs typeface="Arial" panose="020B0604020202020204" pitchFamily="34" charset="0"/>
              </a:rPr>
              <a:t> – </a:t>
            </a:r>
            <a:r>
              <a:rPr lang="en-US" sz="900" dirty="0" err="1">
                <a:solidFill>
                  <a:schemeClr val="bg1"/>
                </a:solidFill>
                <a:latin typeface="Arial" panose="020B0604020202020204" pitchFamily="34" charset="0"/>
                <a:cs typeface="Arial" panose="020B0604020202020204" pitchFamily="34" charset="0"/>
              </a:rPr>
              <a:t>logId</a:t>
            </a:r>
            <a:r>
              <a:rPr lang="en-US" sz="900" dirty="0">
                <a:solidFill>
                  <a:schemeClr val="bg1"/>
                </a:solidFill>
                <a:latin typeface="Arial" panose="020B0604020202020204" pitchFamily="34" charset="0"/>
                <a:cs typeface="Arial" panose="020B0604020202020204" pitchFamily="34" charset="0"/>
              </a:rPr>
              <a:t>, </a:t>
            </a:r>
            <a:r>
              <a:rPr lang="en-US" sz="900" dirty="0" err="1">
                <a:solidFill>
                  <a:schemeClr val="bg1"/>
                </a:solidFill>
                <a:latin typeface="Arial" panose="020B0604020202020204" pitchFamily="34" charset="0"/>
                <a:cs typeface="Arial" panose="020B0604020202020204" pitchFamily="34" charset="0"/>
              </a:rPr>
              <a:t>userId</a:t>
            </a:r>
            <a:r>
              <a:rPr lang="en-US" sz="900" dirty="0">
                <a:solidFill>
                  <a:schemeClr val="bg1"/>
                </a:solidFill>
                <a:latin typeface="Arial" panose="020B0604020202020204" pitchFamily="34" charset="0"/>
                <a:cs typeface="Arial" panose="020B0604020202020204" pitchFamily="34" charset="0"/>
              </a:rPr>
              <a:t>, date, ounces.</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Timer – </a:t>
            </a:r>
            <a:r>
              <a:rPr lang="en-US" sz="900" dirty="0" err="1">
                <a:solidFill>
                  <a:schemeClr val="bg1"/>
                </a:solidFill>
                <a:latin typeface="Arial" panose="020B0604020202020204" pitchFamily="34" charset="0"/>
                <a:cs typeface="Arial" panose="020B0604020202020204" pitchFamily="34" charset="0"/>
              </a:rPr>
              <a:t>timerId</a:t>
            </a:r>
            <a:r>
              <a:rPr lang="en-US" sz="900" dirty="0">
                <a:solidFill>
                  <a:schemeClr val="bg1"/>
                </a:solidFill>
                <a:latin typeface="Arial" panose="020B0604020202020204" pitchFamily="34" charset="0"/>
                <a:cs typeface="Arial" panose="020B0604020202020204" pitchFamily="34" charset="0"/>
              </a:rPr>
              <a:t>, </a:t>
            </a:r>
            <a:r>
              <a:rPr lang="en-US" sz="900" dirty="0" err="1">
                <a:solidFill>
                  <a:schemeClr val="bg1"/>
                </a:solidFill>
                <a:latin typeface="Arial" panose="020B0604020202020204" pitchFamily="34" charset="0"/>
                <a:cs typeface="Arial" panose="020B0604020202020204" pitchFamily="34" charset="0"/>
              </a:rPr>
              <a:t>userId</a:t>
            </a:r>
            <a:r>
              <a:rPr lang="en-US" sz="900" dirty="0">
                <a:solidFill>
                  <a:schemeClr val="bg1"/>
                </a:solidFill>
                <a:latin typeface="Arial" panose="020B0604020202020204" pitchFamily="34" charset="0"/>
                <a:cs typeface="Arial" panose="020B0604020202020204" pitchFamily="34" charset="0"/>
              </a:rPr>
              <a:t>, duration, status (running/stopped).</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Navigation – handles links between dashboard and modules.</a:t>
            </a:r>
          </a:p>
          <a:p>
            <a:r>
              <a:rPr lang="en-US" sz="900" b="1" dirty="0">
                <a:solidFill>
                  <a:schemeClr val="bg1"/>
                </a:solidFill>
                <a:latin typeface="Arial" panose="020B0604020202020204" pitchFamily="34" charset="0"/>
                <a:cs typeface="Arial" panose="020B0604020202020204" pitchFamily="34" charset="0"/>
              </a:rPr>
              <a:t>Relationships:</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User → can have many </a:t>
            </a:r>
            <a:r>
              <a:rPr lang="en-US" sz="900" dirty="0" err="1">
                <a:solidFill>
                  <a:schemeClr val="bg1"/>
                </a:solidFill>
                <a:latin typeface="Arial" panose="020B0604020202020204" pitchFamily="34" charset="0"/>
                <a:cs typeface="Arial" panose="020B0604020202020204" pitchFamily="34" charset="0"/>
              </a:rPr>
              <a:t>JournalEntries</a:t>
            </a:r>
            <a:r>
              <a:rPr lang="en-US" sz="900" dirty="0">
                <a:solidFill>
                  <a:schemeClr val="bg1"/>
                </a:solidFill>
                <a:latin typeface="Arial" panose="020B0604020202020204" pitchFamily="34" charset="0"/>
                <a:cs typeface="Arial" panose="020B0604020202020204" pitchFamily="34" charset="0"/>
              </a:rPr>
              <a:t> and </a:t>
            </a:r>
            <a:r>
              <a:rPr lang="en-US" sz="900" dirty="0" err="1">
                <a:solidFill>
                  <a:schemeClr val="bg1"/>
                </a:solidFill>
                <a:latin typeface="Arial" panose="020B0604020202020204" pitchFamily="34" charset="0"/>
                <a:cs typeface="Arial" panose="020B0604020202020204" pitchFamily="34" charset="0"/>
              </a:rPr>
              <a:t>HydrationLogs</a:t>
            </a:r>
            <a:r>
              <a:rPr lang="en-US" sz="900" dirty="0">
                <a:solidFill>
                  <a:schemeClr val="bg1"/>
                </a:solidFill>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User → can have one active Timer.</a:t>
            </a:r>
          </a:p>
          <a:p>
            <a:pPr marL="171450" indent="-171450">
              <a:buFont typeface="Arial" panose="020B0604020202020204" pitchFamily="34" charset="0"/>
              <a:buChar char="•"/>
            </a:pPr>
            <a:r>
              <a:rPr lang="en-US" sz="900" dirty="0">
                <a:solidFill>
                  <a:schemeClr val="bg1"/>
                </a:solidFill>
                <a:latin typeface="Arial" panose="020B0604020202020204" pitchFamily="34" charset="0"/>
                <a:cs typeface="Arial" panose="020B0604020202020204" pitchFamily="34" charset="0"/>
              </a:rPr>
              <a:t>Navigation → connects User to all modules.</a:t>
            </a:r>
          </a:p>
        </p:txBody>
      </p:sp>
      <p:pic>
        <p:nvPicPr>
          <p:cNvPr id="1031" name="Picture 7" descr="A picture containing drawing&#10;&#10;Description automatically generated">
            <a:extLst>
              <a:ext uri="{FF2B5EF4-FFF2-40B4-BE49-F238E27FC236}">
                <a16:creationId xmlns:a16="http://schemas.microsoft.com/office/drawing/2014/main" id="{266FC714-E24D-2014-1C13-6B44DA3DAB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0469" y="150453"/>
            <a:ext cx="2071731" cy="400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6509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194</TotalTime>
  <Words>596</Words>
  <Application>Microsoft Office PowerPoint</Application>
  <PresentationFormat>Widescreen</PresentationFormat>
  <Paragraphs>46</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Jeanty, Jessica - 0665909</dc:creator>
  <cp:lastModifiedBy>Jessica Jeanty</cp:lastModifiedBy>
  <cp:revision>2</cp:revision>
  <dcterms:created xsi:type="dcterms:W3CDTF">2025-08-04T02:56:32Z</dcterms:created>
  <dcterms:modified xsi:type="dcterms:W3CDTF">2025-08-04T14:47:10Z</dcterms:modified>
</cp:coreProperties>
</file>