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5"/>
  </p:notesMasterIdLst>
  <p:handoutMasterIdLst>
    <p:handoutMasterId r:id="rId26"/>
  </p:handoutMasterIdLst>
  <p:sldIdLst>
    <p:sldId id="257" r:id="rId5"/>
    <p:sldId id="258" r:id="rId6"/>
    <p:sldId id="277" r:id="rId7"/>
    <p:sldId id="311" r:id="rId8"/>
    <p:sldId id="310" r:id="rId9"/>
    <p:sldId id="323" r:id="rId10"/>
    <p:sldId id="313" r:id="rId11"/>
    <p:sldId id="314" r:id="rId12"/>
    <p:sldId id="315" r:id="rId13"/>
    <p:sldId id="316" r:id="rId14"/>
    <p:sldId id="317" r:id="rId15"/>
    <p:sldId id="318" r:id="rId16"/>
    <p:sldId id="319" r:id="rId17"/>
    <p:sldId id="320" r:id="rId18"/>
    <p:sldId id="321" r:id="rId19"/>
    <p:sldId id="324" r:id="rId20"/>
    <p:sldId id="326" r:id="rId21"/>
    <p:sldId id="322" r:id="rId22"/>
    <p:sldId id="325" r:id="rId23"/>
    <p:sldId id="26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2D4B5B-981C-4F78-9307-ED67E55AD335}" v="130" dt="2025-08-04T18:04:07.782"/>
    <p1510:client id="{3997E60B-7C35-413F-84AF-4EAA0A50E05F}" v="3291" dt="2025-08-04T18:30:53.674"/>
    <p1510:client id="{492D6532-458C-744B-2635-74E1F07EB7A7}" v="20" dt="2025-08-04T16:16:32.998"/>
    <p1510:client id="{544FA425-7E94-095B-C545-404C2F88898A}" v="392" dt="2025-08-04T16:02:36.117"/>
    <p1510:client id="{754639B8-8EEC-AA0C-1D3B-2B254D6A666C}" v="168" dt="2025-08-04T15:04:15.533"/>
    <p1510:client id="{919BE69A-0B5B-1A6C-305F-D35780DFC0B1}" v="686" dt="2025-08-04T16:03:40.520"/>
    <p1510:client id="{A3C5E5D6-4D71-3419-C95A-2EAD174EF2BE}" v="460" dt="2025-08-04T16:48:07.517"/>
    <p1510:client id="{F2E22847-94AC-D6D4-A835-F5715275FD54}" v="119" dt="2025-08-04T17:35:40.2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8/4/2025</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8/4/2025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a:solidFill>
                  <a:schemeClr val="tx1"/>
                </a:solidFill>
                <a:effectLst/>
                <a:latin typeface="+mn-lt"/>
                <a:ea typeface="+mn-ea"/>
                <a:cs typeface="+mn-cs"/>
              </a:rPr>
              <a:t>Good day everyone, my team and I will be introducing Serene, the self-care reminder app. </a:t>
            </a: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fld id="{A7AB882A-90D7-FB4D-B996-1F0AF3284E8B}" type="slidenum">
              <a:rPr lang="en-US" smtClean="0"/>
              <a:t>1</a:t>
            </a:fld>
            <a:endParaRPr lang="en-US"/>
          </a:p>
        </p:txBody>
      </p:sp>
    </p:spTree>
    <p:extLst>
      <p:ext uri="{BB962C8B-B14F-4D97-AF65-F5344CB8AC3E}">
        <p14:creationId xmlns:p14="http://schemas.microsoft.com/office/powerpoint/2010/main" val="711071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a user opens Serene on their laptop or phone, the device sends a request to the website hosted on Firebase Hosting. Firebase Hosting delivers the frontend (the HTML, CSS, and JavaScript that make up the app). When the user signs up or logs in, those requests go to Firebase Authentication to verify their identity. Once logged in, any personal data, like hydration logs or journal entries, is sent to or retrieved from </a:t>
            </a:r>
            <a:r>
              <a:rPr lang="en-US" err="1"/>
              <a:t>Firestore</a:t>
            </a:r>
            <a:r>
              <a:rPr lang="en-US"/>
              <a:t>, Firebase’s database service. This flow from the device to the website to Firebase is what makes the app interactive, secure, and personalized for each user.</a:t>
            </a:r>
          </a:p>
        </p:txBody>
      </p:sp>
      <p:sp>
        <p:nvSpPr>
          <p:cNvPr id="4" name="Slide Number Placeholder 3"/>
          <p:cNvSpPr>
            <a:spLocks noGrp="1"/>
          </p:cNvSpPr>
          <p:nvPr>
            <p:ph type="sldNum" sz="quarter" idx="5"/>
          </p:nvPr>
        </p:nvSpPr>
        <p:spPr/>
        <p:txBody>
          <a:bodyPr/>
          <a:lstStyle/>
          <a:p>
            <a:fld id="{A7AB882A-90D7-FB4D-B996-1F0AF3284E8B}" type="slidenum">
              <a:rPr lang="en-US" smtClean="0"/>
              <a:t>11</a:t>
            </a:fld>
            <a:endParaRPr lang="en-US"/>
          </a:p>
        </p:txBody>
      </p:sp>
    </p:spTree>
    <p:extLst>
      <p:ext uri="{BB962C8B-B14F-4D97-AF65-F5344CB8AC3E}">
        <p14:creationId xmlns:p14="http://schemas.microsoft.com/office/powerpoint/2010/main" val="977267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Serene’s frontend is built using HTML, CSS, and JavaScript to create a smooth user interface. The backend uses Firebase for user authentication and data storage. User accounts are managed with Firebase Authentication, while journal entries and hydration logs are stored in </a:t>
            </a:r>
            <a:r>
              <a:rPr lang="en-US" err="1"/>
              <a:t>Firestore</a:t>
            </a:r>
            <a:r>
              <a:rPr lang="en-US"/>
              <a:t> by user ID and date. The user flow starts with signing up, then logging in, accessing the dashboard and its modules, and finally logging out, with the back button disabled to keep the session secure.</a:t>
            </a:r>
          </a:p>
        </p:txBody>
      </p:sp>
      <p:sp>
        <p:nvSpPr>
          <p:cNvPr id="4" name="Slide Number Placeholder 3"/>
          <p:cNvSpPr>
            <a:spLocks noGrp="1"/>
          </p:cNvSpPr>
          <p:nvPr>
            <p:ph type="sldNum" sz="quarter" idx="5"/>
          </p:nvPr>
        </p:nvSpPr>
        <p:spPr/>
        <p:txBody>
          <a:bodyPr/>
          <a:lstStyle/>
          <a:p>
            <a:fld id="{A7AB882A-90D7-FB4D-B996-1F0AF3284E8B}" type="slidenum">
              <a:rPr lang="en-US" smtClean="0"/>
              <a:t>12</a:t>
            </a:fld>
            <a:endParaRPr lang="en-US"/>
          </a:p>
        </p:txBody>
      </p:sp>
    </p:spTree>
    <p:extLst>
      <p:ext uri="{BB962C8B-B14F-4D97-AF65-F5344CB8AC3E}">
        <p14:creationId xmlns:p14="http://schemas.microsoft.com/office/powerpoint/2010/main" val="119690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main algorithm we decided to showcase is how the hydration tracker works in Serene. When the user logs in, the app gets today’s date and loads any existing hydration data from the </a:t>
            </a:r>
            <a:r>
              <a:rPr lang="en-US" err="1"/>
              <a:t>Firestore</a:t>
            </a:r>
            <a:r>
              <a:rPr lang="en-US"/>
              <a:t> database. If the user has previous entries for the day, it loads those into the app’s state, including a list of water amounts and the total ounces consumed so far. If there’s no data yet, it starts fresh with empty values.  </a:t>
            </a:r>
          </a:p>
          <a:p>
            <a:r>
              <a:rPr lang="en-US"/>
              <a:t>When the user enters an amount of water they drank and clicks ‘Add,’ the app first checks if the input is a valid positive number. If it is, it adds that amount to the beginning of the daily entries list and updates the total water intake. The display on the page immediately updates to show the new total and a history of all entries for the day. </a:t>
            </a:r>
            <a:endParaRPr lang="en-US">
              <a:ea typeface="Calibri"/>
              <a:cs typeface="Calibri"/>
            </a:endParaRPr>
          </a:p>
          <a:p>
            <a:r>
              <a:rPr lang="en-US"/>
              <a:t>The updated data is saved back to the database so it’s always available. If the user enters an invalid amount, the app asks them to enter a valid number. This way, hydration tracking is easy, real-time, and reliable.</a:t>
            </a:r>
            <a:endParaRPr lang="en-US">
              <a:ea typeface="Calibri"/>
              <a:cs typeface="Calibri"/>
            </a:endParaRPr>
          </a:p>
        </p:txBody>
      </p:sp>
      <p:sp>
        <p:nvSpPr>
          <p:cNvPr id="4" name="Slide Number Placeholder 3"/>
          <p:cNvSpPr>
            <a:spLocks noGrp="1"/>
          </p:cNvSpPr>
          <p:nvPr>
            <p:ph type="sldNum" sz="quarter" idx="5"/>
          </p:nvPr>
        </p:nvSpPr>
        <p:spPr/>
        <p:txBody>
          <a:bodyPr/>
          <a:lstStyle/>
          <a:p>
            <a:fld id="{A7AB882A-90D7-FB4D-B996-1F0AF3284E8B}" type="slidenum">
              <a:rPr lang="en-US" smtClean="0"/>
              <a:t>14</a:t>
            </a:fld>
            <a:endParaRPr lang="en-US"/>
          </a:p>
        </p:txBody>
      </p:sp>
    </p:spTree>
    <p:extLst>
      <p:ext uri="{BB962C8B-B14F-4D97-AF65-F5344CB8AC3E}">
        <p14:creationId xmlns:p14="http://schemas.microsoft.com/office/powerpoint/2010/main" val="592431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Although we didn’t run formal test cases or suites. Everyone on the team could successfully log in and use the app. We tested common input scenarios manually, like checking password requirements during signup and validating hydration tracker inputs to prevent invalid entries. This informal testing helped catch format issues and ensured the main features worked as expected. This was almost like proofreading, but in the web development side of things. </a:t>
            </a:r>
          </a:p>
        </p:txBody>
      </p:sp>
      <p:sp>
        <p:nvSpPr>
          <p:cNvPr id="4" name="Slide Number Placeholder 3"/>
          <p:cNvSpPr>
            <a:spLocks noGrp="1"/>
          </p:cNvSpPr>
          <p:nvPr>
            <p:ph type="sldNum" sz="quarter" idx="5"/>
          </p:nvPr>
        </p:nvSpPr>
        <p:spPr/>
        <p:txBody>
          <a:bodyPr/>
          <a:lstStyle/>
          <a:p>
            <a:fld id="{A7AB882A-90D7-FB4D-B996-1F0AF3284E8B}" type="slidenum">
              <a:rPr lang="en-US" smtClean="0"/>
              <a:t>15</a:t>
            </a:fld>
            <a:endParaRPr lang="en-US"/>
          </a:p>
        </p:txBody>
      </p:sp>
    </p:spTree>
    <p:extLst>
      <p:ext uri="{BB962C8B-B14F-4D97-AF65-F5344CB8AC3E}">
        <p14:creationId xmlns:p14="http://schemas.microsoft.com/office/powerpoint/2010/main" val="2683058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AB882A-90D7-FB4D-B996-1F0AF3284E8B}" type="slidenum">
              <a:rPr lang="en-US" smtClean="0"/>
              <a:t>16</a:t>
            </a:fld>
            <a:endParaRPr lang="en-US"/>
          </a:p>
        </p:txBody>
      </p:sp>
    </p:spTree>
    <p:extLst>
      <p:ext uri="{BB962C8B-B14F-4D97-AF65-F5344CB8AC3E}">
        <p14:creationId xmlns:p14="http://schemas.microsoft.com/office/powerpoint/2010/main" val="2434388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05A4D-55F9-3BC1-29BF-DB7ACFDB63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566E9F-A1F5-12FC-83D8-BFB35A4A88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B40C-6515-B5E5-4CD6-C7C689A538D5}"/>
              </a:ext>
            </a:extLst>
          </p:cNvPr>
          <p:cNvSpPr>
            <a:spLocks noGrp="1"/>
          </p:cNvSpPr>
          <p:nvPr>
            <p:ph type="body" idx="1"/>
          </p:nvPr>
        </p:nvSpPr>
        <p:spPr/>
        <p:txBody>
          <a:bodyPr/>
          <a:lstStyle/>
          <a:p>
            <a:r>
              <a:rPr lang="en-US"/>
              <a:t>In conclusion, mental health challenges among college students are widespread and urgent, yet existing wellness tools often fall short due to complexity, fragmentation, and limited accessibility. Serene addresses these gaps by offering an easy-to-use, all-in-one platform that helps users track hydration, journal thoughts, meditate, and take digital detox breaks all within a secure and seamless experience. Our solution empowers students to build consistent wellness habits, providing quick, accessible support exactly when they need it most. Serene aims to make mental health care more approachable and effective for young adults navigating daily stress.</a:t>
            </a:r>
          </a:p>
        </p:txBody>
      </p:sp>
      <p:sp>
        <p:nvSpPr>
          <p:cNvPr id="4" name="Slide Number Placeholder 3">
            <a:extLst>
              <a:ext uri="{FF2B5EF4-FFF2-40B4-BE49-F238E27FC236}">
                <a16:creationId xmlns:a16="http://schemas.microsoft.com/office/drawing/2014/main" id="{A54D49F7-F6F2-A30C-4275-2167505C7097}"/>
              </a:ext>
            </a:extLst>
          </p:cNvPr>
          <p:cNvSpPr>
            <a:spLocks noGrp="1"/>
          </p:cNvSpPr>
          <p:nvPr>
            <p:ph type="sldNum" sz="quarter" idx="5"/>
          </p:nvPr>
        </p:nvSpPr>
        <p:spPr/>
        <p:txBody>
          <a:bodyPr/>
          <a:lstStyle/>
          <a:p>
            <a:fld id="{A7AB882A-90D7-FB4D-B996-1F0AF3284E8B}" type="slidenum">
              <a:rPr lang="en-US" smtClean="0"/>
              <a:t>17</a:t>
            </a:fld>
            <a:endParaRPr lang="en-US"/>
          </a:p>
        </p:txBody>
      </p:sp>
    </p:spTree>
    <p:extLst>
      <p:ext uri="{BB962C8B-B14F-4D97-AF65-F5344CB8AC3E}">
        <p14:creationId xmlns:p14="http://schemas.microsoft.com/office/powerpoint/2010/main" val="3651284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Young adults today face a lot of mental health challenges. More than one-third of college students say they feel anxious or depressed. Many schools don’t have quick and easy ways for students to relax and take a break when they need it most. Problems like poor sleep, stress, and spending over seven hours a day on screens make things even harder. Because of this, students often don’t have simple ways to pause, recharge, and calm down.</a:t>
            </a:r>
          </a:p>
          <a:p>
            <a:r>
              <a:rPr lang="en-US"/>
              <a:t>The wellness apps that do exist are scattered and separate. There’s no one place for everything. Campus resources don’t offer tools students can use in real time.</a:t>
            </a:r>
          </a:p>
          <a:p>
            <a:r>
              <a:rPr lang="en-US"/>
              <a:t>Plus, many apps require multiple logins, cost money, or take a long time to set up. This makes it harder for students to use them regularly, especially when they really need quick relief from stress.</a:t>
            </a:r>
          </a:p>
          <a:p>
            <a:endParaRPr lang="en-US"/>
          </a:p>
        </p:txBody>
      </p:sp>
      <p:sp>
        <p:nvSpPr>
          <p:cNvPr id="4" name="Slide Number Placeholder 3"/>
          <p:cNvSpPr>
            <a:spLocks noGrp="1"/>
          </p:cNvSpPr>
          <p:nvPr>
            <p:ph type="sldNum" sz="quarter" idx="5"/>
          </p:nvPr>
        </p:nvSpPr>
        <p:spPr/>
        <p:txBody>
          <a:bodyPr/>
          <a:lstStyle/>
          <a:p>
            <a:fld id="{A7AB882A-90D7-FB4D-B996-1F0AF3284E8B}" type="slidenum">
              <a:rPr lang="en-US" smtClean="0"/>
              <a:t>3</a:t>
            </a:fld>
            <a:endParaRPr lang="en-US"/>
          </a:p>
        </p:txBody>
      </p:sp>
    </p:spTree>
    <p:extLst>
      <p:ext uri="{BB962C8B-B14F-4D97-AF65-F5344CB8AC3E}">
        <p14:creationId xmlns:p14="http://schemas.microsoft.com/office/powerpoint/2010/main" val="271296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Serene’s </a:t>
            </a:r>
            <a:r>
              <a:rPr lang="en-US" err="1"/>
              <a:t>overral</a:t>
            </a:r>
            <a:r>
              <a:rPr lang="en-US"/>
              <a:t> Goal is to relieve stress by providing tools that include meditation, journaling, sound therapy, and much more. Users will be able to experience and choose what works the best for them. Serene provides a way for users to relax using these practices, and in the end become progressively happier, as they are able to manage stress effectively. This concludes our introduction video for Serene the self care reminder app, thank you.</a:t>
            </a:r>
          </a:p>
        </p:txBody>
      </p:sp>
      <p:sp>
        <p:nvSpPr>
          <p:cNvPr id="4" name="Slide Number Placeholder 3"/>
          <p:cNvSpPr>
            <a:spLocks noGrp="1"/>
          </p:cNvSpPr>
          <p:nvPr>
            <p:ph type="sldNum" sz="quarter" idx="5"/>
          </p:nvPr>
        </p:nvSpPr>
        <p:spPr/>
        <p:txBody>
          <a:bodyPr/>
          <a:lstStyle/>
          <a:p>
            <a:fld id="{A7AB882A-90D7-FB4D-B996-1F0AF3284E8B}" type="slidenum">
              <a:rPr lang="en-US" smtClean="0"/>
              <a:t>4</a:t>
            </a:fld>
            <a:endParaRPr lang="en-US"/>
          </a:p>
        </p:txBody>
      </p:sp>
    </p:spTree>
    <p:extLst>
      <p:ext uri="{BB962C8B-B14F-4D97-AF65-F5344CB8AC3E}">
        <p14:creationId xmlns:p14="http://schemas.microsoft.com/office/powerpoint/2010/main" val="1126012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Hello everyone, in this video my team and I will demonstrating how Serene works and what is comprised of it. </a:t>
            </a:r>
          </a:p>
          <a:p>
            <a:endParaRPr lang="en-US"/>
          </a:p>
          <a:p>
            <a:r>
              <a:rPr lang="en-US"/>
              <a:t>Serene aims to relieve stress by providing tools that include meditation, journaling, sound therapy, and much more. Users will be able to experience and choose what works the best for them. </a:t>
            </a:r>
          </a:p>
          <a:p>
            <a:endParaRPr lang="en-US"/>
          </a:p>
          <a:p>
            <a:r>
              <a:rPr lang="en-US"/>
              <a:t>For Serene to be a good platform, we focused on both functional and nonfunctional requirements. The functional requirements are the features the app must have for users: a friendly and easy-to-use interface, secure logout that blocks back-button access, smooth navigation between all modules, and background audio that can be muted or unmuted. The nonfunctional requirements are about how the platform works behind the scenes: user data must be kept separate and secure, the interface should be intuitive and responsive with clear feedback, data should persist through </a:t>
            </a:r>
            <a:r>
              <a:rPr lang="en-US" err="1"/>
              <a:t>Firestore</a:t>
            </a:r>
            <a:r>
              <a:rPr lang="en-US"/>
              <a:t> or </a:t>
            </a:r>
            <a:r>
              <a:rPr lang="en-US" err="1"/>
              <a:t>localStorage</a:t>
            </a:r>
            <a:r>
              <a:rPr lang="en-US"/>
              <a:t>, pages should load quickly with minimal extra dependencies, and privacy should be a priority with no sharing or selling of user data.</a:t>
            </a:r>
          </a:p>
        </p:txBody>
      </p:sp>
      <p:sp>
        <p:nvSpPr>
          <p:cNvPr id="4" name="Slide Number Placeholder 3"/>
          <p:cNvSpPr>
            <a:spLocks noGrp="1"/>
          </p:cNvSpPr>
          <p:nvPr>
            <p:ph type="sldNum" sz="quarter" idx="5"/>
          </p:nvPr>
        </p:nvSpPr>
        <p:spPr/>
        <p:txBody>
          <a:bodyPr/>
          <a:lstStyle/>
          <a:p>
            <a:fld id="{A7AB882A-90D7-FB4D-B996-1F0AF3284E8B}" type="slidenum">
              <a:rPr lang="en-US" smtClean="0"/>
              <a:t>5</a:t>
            </a:fld>
            <a:endParaRPr lang="en-US"/>
          </a:p>
        </p:txBody>
      </p:sp>
    </p:spTree>
    <p:extLst>
      <p:ext uri="{BB962C8B-B14F-4D97-AF65-F5344CB8AC3E}">
        <p14:creationId xmlns:p14="http://schemas.microsoft.com/office/powerpoint/2010/main" val="357590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diagram represents Serene’s main modules and also reflects how we divided our work as a team. The user icon in the center shows the person accessing the app. From there, the arrows point to the six core areas : signup/login, journaling, meditation, exercises, hydration tracker, and stretching. Each of these modules was assigned to specific team members to design, develop, and test. This way, we worked in parallel, with everyone focusing on their part, but all modules coming together to form the complete Serene platform.</a:t>
            </a:r>
          </a:p>
        </p:txBody>
      </p:sp>
      <p:sp>
        <p:nvSpPr>
          <p:cNvPr id="4" name="Slide Number Placeholder 3"/>
          <p:cNvSpPr>
            <a:spLocks noGrp="1"/>
          </p:cNvSpPr>
          <p:nvPr>
            <p:ph type="sldNum" sz="quarter" idx="5"/>
          </p:nvPr>
        </p:nvSpPr>
        <p:spPr/>
        <p:txBody>
          <a:bodyPr/>
          <a:lstStyle/>
          <a:p>
            <a:fld id="{A7AB882A-90D7-FB4D-B996-1F0AF3284E8B}" type="slidenum">
              <a:rPr lang="en-US" smtClean="0"/>
              <a:t>6</a:t>
            </a:fld>
            <a:endParaRPr lang="en-US"/>
          </a:p>
        </p:txBody>
      </p:sp>
    </p:spTree>
    <p:extLst>
      <p:ext uri="{BB962C8B-B14F-4D97-AF65-F5344CB8AC3E}">
        <p14:creationId xmlns:p14="http://schemas.microsoft.com/office/powerpoint/2010/main" val="2795038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user stories describe what our target users expect from Serene. First, they want to be able to register and log in securely so they can access their personal data safely. They also want their hydration logs saved by day, allowing them to track progress over time. Another request is the ability to journal daily thoughts for later reflection. For screen time management, users want a digital detox timer to help them take intentional breaks. To create a calming atmosphere, they want relaxing sounds or videos in the background. Finally, they want to be redirected securely when logging out, ensuring that their data remains protected.</a:t>
            </a:r>
          </a:p>
        </p:txBody>
      </p:sp>
      <p:sp>
        <p:nvSpPr>
          <p:cNvPr id="4" name="Slide Number Placeholder 3"/>
          <p:cNvSpPr>
            <a:spLocks noGrp="1"/>
          </p:cNvSpPr>
          <p:nvPr>
            <p:ph type="sldNum" sz="quarter" idx="5"/>
          </p:nvPr>
        </p:nvSpPr>
        <p:spPr/>
        <p:txBody>
          <a:bodyPr/>
          <a:lstStyle/>
          <a:p>
            <a:fld id="{A7AB882A-90D7-FB4D-B996-1F0AF3284E8B}" type="slidenum">
              <a:rPr lang="en-US" smtClean="0"/>
              <a:t>7</a:t>
            </a:fld>
            <a:endParaRPr lang="en-US"/>
          </a:p>
        </p:txBody>
      </p:sp>
    </p:spTree>
    <p:extLst>
      <p:ext uri="{BB962C8B-B14F-4D97-AF65-F5344CB8AC3E}">
        <p14:creationId xmlns:p14="http://schemas.microsoft.com/office/powerpoint/2010/main" val="3780965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most significant use case is the registration process, because without creating an account, a user can’t access any of Serene’s core features. In the diagram, we show two main actors. The Admin manages users, overseeing accounts and ensuring the system runs smoothly. The Website User interacts with the platform through various use cases like subscription enrollment, stretching guides, login, registration, journaling, meditation exercises, hydration tracking, and the digital detox timer. This diagram highlights how different types of users engage with the system and the range of features available once a person is registered and logged in.</a:t>
            </a:r>
          </a:p>
        </p:txBody>
      </p:sp>
      <p:sp>
        <p:nvSpPr>
          <p:cNvPr id="4" name="Slide Number Placeholder 3"/>
          <p:cNvSpPr>
            <a:spLocks noGrp="1"/>
          </p:cNvSpPr>
          <p:nvPr>
            <p:ph type="sldNum" sz="quarter" idx="5"/>
          </p:nvPr>
        </p:nvSpPr>
        <p:spPr/>
        <p:txBody>
          <a:bodyPr/>
          <a:lstStyle/>
          <a:p>
            <a:fld id="{A7AB882A-90D7-FB4D-B996-1F0AF3284E8B}" type="slidenum">
              <a:rPr lang="en-US" smtClean="0"/>
              <a:t>8</a:t>
            </a:fld>
            <a:endParaRPr lang="en-US"/>
          </a:p>
        </p:txBody>
      </p:sp>
    </p:spTree>
    <p:extLst>
      <p:ext uri="{BB962C8B-B14F-4D97-AF65-F5344CB8AC3E}">
        <p14:creationId xmlns:p14="http://schemas.microsoft.com/office/powerpoint/2010/main" val="1305063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sequence diagram shows the flow of interactions between the user, the web app, and the storage system. On the left, the user starts by signing up or logging in. Once authenticated, they can access features like journaling or premium content. The web app then communicates with the storage system, saving login information for authentication, storing tracking data like hydration or journal entries, and handling payment requests for premium features. This diagram helps visualize how actions on the user side trigger processes in the web app, which in turn interact with the database to store or retrieve information.</a:t>
            </a:r>
          </a:p>
        </p:txBody>
      </p:sp>
      <p:sp>
        <p:nvSpPr>
          <p:cNvPr id="4" name="Slide Number Placeholder 3"/>
          <p:cNvSpPr>
            <a:spLocks noGrp="1"/>
          </p:cNvSpPr>
          <p:nvPr>
            <p:ph type="sldNum" sz="quarter" idx="5"/>
          </p:nvPr>
        </p:nvSpPr>
        <p:spPr/>
        <p:txBody>
          <a:bodyPr/>
          <a:lstStyle/>
          <a:p>
            <a:fld id="{A7AB882A-90D7-FB4D-B996-1F0AF3284E8B}" type="slidenum">
              <a:rPr lang="en-US" smtClean="0"/>
              <a:t>9</a:t>
            </a:fld>
            <a:endParaRPr lang="en-US"/>
          </a:p>
        </p:txBody>
      </p:sp>
    </p:spTree>
    <p:extLst>
      <p:ext uri="{BB962C8B-B14F-4D97-AF65-F5344CB8AC3E}">
        <p14:creationId xmlns:p14="http://schemas.microsoft.com/office/powerpoint/2010/main" val="3484113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Serene follows a two-tier architecture design, which means there are two main layers that communicate with each other. The first layer is the client side, which is the user’s web browser where the frontend code runs… built with HTML, CSS, and JavaScript. When a user interacts with the app, the browser sends requests to the second layer, the web server. </a:t>
            </a:r>
          </a:p>
          <a:p>
            <a:r>
              <a:rPr lang="en-US"/>
              <a:t>The web server hosts the Serene application files and handles user authentication through Firebase Authentication. It also connects to the database server, which is the </a:t>
            </a:r>
            <a:r>
              <a:rPr lang="en-US" err="1"/>
              <a:t>Firestore</a:t>
            </a:r>
            <a:r>
              <a:rPr lang="en-US"/>
              <a:t> database. This database stores all the user-specific data, like journal entries and hydration logs, organized by user ID and date.</a:t>
            </a:r>
          </a:p>
          <a:p>
            <a:r>
              <a:rPr lang="en-US"/>
              <a:t>The arrows in the diagram represent the flow of communication: the client sends requests to the web server, and the web server queries or updates the database as needed. This two-tier setup keeps the user interface responsive while securely managing and storing user data behind the scenes.</a:t>
            </a:r>
          </a:p>
          <a:p>
            <a:endParaRPr lang="en-US"/>
          </a:p>
        </p:txBody>
      </p:sp>
      <p:sp>
        <p:nvSpPr>
          <p:cNvPr id="4" name="Slide Number Placeholder 3"/>
          <p:cNvSpPr>
            <a:spLocks noGrp="1"/>
          </p:cNvSpPr>
          <p:nvPr>
            <p:ph type="sldNum" sz="quarter" idx="5"/>
          </p:nvPr>
        </p:nvSpPr>
        <p:spPr/>
        <p:txBody>
          <a:bodyPr/>
          <a:lstStyle/>
          <a:p>
            <a:fld id="{A7AB882A-90D7-FB4D-B996-1F0AF3284E8B}" type="slidenum">
              <a:rPr lang="en-US" smtClean="0"/>
              <a:t>10</a:t>
            </a:fld>
            <a:endParaRPr lang="en-US"/>
          </a:p>
        </p:txBody>
      </p:sp>
    </p:spTree>
    <p:extLst>
      <p:ext uri="{BB962C8B-B14F-4D97-AF65-F5344CB8AC3E}">
        <p14:creationId xmlns:p14="http://schemas.microsoft.com/office/powerpoint/2010/main" val="409810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2"/>
            <a:ext cx="10515548" cy="6857999"/>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9050" tIns="9525" rIns="19050" bIns="9525"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3"/>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75"/>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304808" y="6089119"/>
            <a:ext cx="1011513" cy="651436"/>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8024826" y="6534593"/>
            <a:ext cx="3891002" cy="220510"/>
          </a:xfrm>
          <a:prstGeom prst="rect">
            <a:avLst/>
          </a:prstGeom>
          <a:noFill/>
        </p:spPr>
        <p:txBody>
          <a:bodyPr wrap="square" rtlCol="0">
            <a:spAutoFit/>
          </a:bodyPr>
          <a:lstStyle/>
          <a:p>
            <a:pPr algn="ctr"/>
            <a:r>
              <a:rPr lang="en-US" sz="833" kern="1200" spc="62">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935055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 id="2147483689" r:id="rId21"/>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19.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p:txBody>
          <a:bodyPr>
            <a:normAutofit fontScale="90000"/>
          </a:bodyPr>
          <a:lstStyle/>
          <a:p>
            <a:r>
              <a:rPr lang="en-US"/>
              <a:t>Project final Presentation</a:t>
            </a:r>
            <a:br>
              <a:rPr lang="en-US"/>
            </a:br>
            <a:r>
              <a:rPr lang="en-US"/>
              <a:t>Summer 2025</a:t>
            </a:r>
            <a:br>
              <a:rPr lang="en-US"/>
            </a:br>
            <a:br>
              <a:rPr lang="en-US"/>
            </a:br>
            <a:r>
              <a:rPr lang="en-US"/>
              <a:t>Team Member(s): Harold Luis, Jessica Jeanty, Diana C. Matus, Gabriel Reyes, Jessica Estevez</a:t>
            </a:r>
            <a:br>
              <a:rPr lang="en-US"/>
            </a:br>
            <a:br>
              <a:rPr lang="en-US"/>
            </a:br>
            <a:r>
              <a:rPr lang="en-US"/>
              <a:t>Product Owner(s): Harold Luis</a:t>
            </a:r>
            <a:br>
              <a:rPr lang="en-US"/>
            </a:br>
            <a:br>
              <a:rPr lang="en-US"/>
            </a:br>
            <a:r>
              <a:rPr lang="en-US"/>
              <a:t>Instructor: Masoud Sadjadi</a:t>
            </a:r>
            <a:br>
              <a:rPr lang="en-US"/>
            </a:br>
            <a:br>
              <a:rPr lang="en-US"/>
            </a:br>
            <a:endParaRPr lang="en-US"/>
          </a:p>
        </p:txBody>
      </p:sp>
      <p:pic>
        <p:nvPicPr>
          <p:cNvPr id="4" name="Picture 3" descr="A picture containing drawing&#10;&#10;Description automatically generated">
            <a:extLst>
              <a:ext uri="{FF2B5EF4-FFF2-40B4-BE49-F238E27FC236}">
                <a16:creationId xmlns:a16="http://schemas.microsoft.com/office/drawing/2014/main" id="{3009D0D4-1336-7142-B403-8AA4F8F5F3F2}"/>
              </a:ext>
            </a:extLst>
          </p:cNvPr>
          <p:cNvPicPr>
            <a:picLocks noChangeAspect="1"/>
          </p:cNvPicPr>
          <p:nvPr/>
        </p:nvPicPr>
        <p:blipFill>
          <a:blip r:embed="rId3"/>
          <a:stretch>
            <a:fillRect/>
          </a:stretch>
        </p:blipFill>
        <p:spPr>
          <a:xfrm>
            <a:off x="3766603" y="825127"/>
            <a:ext cx="4658794" cy="895922"/>
          </a:xfrm>
          <a:prstGeom prst="rect">
            <a:avLst/>
          </a:prstGeom>
        </p:spPr>
      </p:pic>
    </p:spTree>
    <p:extLst>
      <p:ext uri="{BB962C8B-B14F-4D97-AF65-F5344CB8AC3E}">
        <p14:creationId xmlns:p14="http://schemas.microsoft.com/office/powerpoint/2010/main" val="228712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44F0A-7C0C-1843-9BFC-4FDEA08EE0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54C12B3-1479-D7E5-31B3-45F3F6012B33}"/>
              </a:ext>
            </a:extLst>
          </p:cNvPr>
          <p:cNvSpPr>
            <a:spLocks noGrp="1"/>
          </p:cNvSpPr>
          <p:nvPr>
            <p:ph type="title"/>
          </p:nvPr>
        </p:nvSpPr>
        <p:spPr/>
        <p:txBody>
          <a:bodyPr/>
          <a:lstStyle/>
          <a:p>
            <a:r>
              <a:rPr lang="en-US"/>
              <a:t>System Design: Architecture</a:t>
            </a:r>
          </a:p>
        </p:txBody>
      </p:sp>
      <p:pic>
        <p:nvPicPr>
          <p:cNvPr id="4" name="Picture 3" descr="A diagram of a computer&#10;&#10;AI-generated content may be incorrect.">
            <a:extLst>
              <a:ext uri="{FF2B5EF4-FFF2-40B4-BE49-F238E27FC236}">
                <a16:creationId xmlns:a16="http://schemas.microsoft.com/office/drawing/2014/main" id="{509B8AAB-8253-C508-F47A-7352DC34E579}"/>
              </a:ext>
            </a:extLst>
          </p:cNvPr>
          <p:cNvPicPr>
            <a:picLocks noChangeAspect="1"/>
          </p:cNvPicPr>
          <p:nvPr/>
        </p:nvPicPr>
        <p:blipFill>
          <a:blip r:embed="rId3"/>
          <a:stretch>
            <a:fillRect/>
          </a:stretch>
        </p:blipFill>
        <p:spPr>
          <a:xfrm>
            <a:off x="1931831" y="1631324"/>
            <a:ext cx="8328339" cy="4679324"/>
          </a:xfrm>
          <a:prstGeom prst="rect">
            <a:avLst/>
          </a:prstGeom>
        </p:spPr>
      </p:pic>
    </p:spTree>
    <p:extLst>
      <p:ext uri="{BB962C8B-B14F-4D97-AF65-F5344CB8AC3E}">
        <p14:creationId xmlns:p14="http://schemas.microsoft.com/office/powerpoint/2010/main" val="3866669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485BD-F00B-909E-D931-D376AE95968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79D7D0-B6C6-7A0D-D611-F9AE7A7C1EA1}"/>
              </a:ext>
            </a:extLst>
          </p:cNvPr>
          <p:cNvSpPr>
            <a:spLocks noGrp="1"/>
          </p:cNvSpPr>
          <p:nvPr>
            <p:ph type="title"/>
          </p:nvPr>
        </p:nvSpPr>
        <p:spPr/>
        <p:txBody>
          <a:bodyPr/>
          <a:lstStyle/>
          <a:p>
            <a:r>
              <a:rPr lang="en-US"/>
              <a:t>System Design: Deployment</a:t>
            </a:r>
          </a:p>
        </p:txBody>
      </p:sp>
      <p:pic>
        <p:nvPicPr>
          <p:cNvPr id="5" name="Picture 4" descr="A blue rectangular object with black text&#10;&#10;AI-generated content may be incorrect.">
            <a:extLst>
              <a:ext uri="{FF2B5EF4-FFF2-40B4-BE49-F238E27FC236}">
                <a16:creationId xmlns:a16="http://schemas.microsoft.com/office/drawing/2014/main" id="{81E22B3D-6FFC-C71A-7CBB-30C85635C444}"/>
              </a:ext>
            </a:extLst>
          </p:cNvPr>
          <p:cNvPicPr>
            <a:picLocks noChangeAspect="1"/>
          </p:cNvPicPr>
          <p:nvPr/>
        </p:nvPicPr>
        <p:blipFill>
          <a:blip r:embed="rId3"/>
          <a:stretch>
            <a:fillRect/>
          </a:stretch>
        </p:blipFill>
        <p:spPr>
          <a:xfrm>
            <a:off x="663941" y="2375079"/>
            <a:ext cx="10861703" cy="2830526"/>
          </a:xfrm>
          <a:prstGeom prst="rect">
            <a:avLst/>
          </a:prstGeom>
        </p:spPr>
      </p:pic>
    </p:spTree>
    <p:extLst>
      <p:ext uri="{BB962C8B-B14F-4D97-AF65-F5344CB8AC3E}">
        <p14:creationId xmlns:p14="http://schemas.microsoft.com/office/powerpoint/2010/main" val="1986013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E2074-61E6-21D4-27F4-6342BE34F75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E86DF28-B6AE-7B1C-4990-71E4D33BEBFF}"/>
              </a:ext>
            </a:extLst>
          </p:cNvPr>
          <p:cNvSpPr>
            <a:spLocks noGrp="1"/>
          </p:cNvSpPr>
          <p:nvPr>
            <p:ph type="body" sz="quarter" idx="14"/>
          </p:nvPr>
        </p:nvSpPr>
        <p:spPr>
          <a:xfrm>
            <a:off x="1590222" y="1795873"/>
            <a:ext cx="8984543" cy="4338956"/>
          </a:xfrm>
        </p:spPr>
        <p:txBody>
          <a:bodyPr vert="horz" lIns="91440" tIns="45720" rIns="91440" bIns="45720" rtlCol="0" anchor="t">
            <a:normAutofit/>
          </a:bodyPr>
          <a:lstStyle/>
          <a:p>
            <a:pPr marL="457200" indent="-457200">
              <a:lnSpc>
                <a:spcPct val="100000"/>
              </a:lnSpc>
              <a:spcBef>
                <a:spcPts val="0"/>
              </a:spcBef>
              <a:buChar char="•"/>
            </a:pPr>
            <a:r>
              <a:rPr lang="en-US">
                <a:solidFill>
                  <a:schemeClr val="bg1"/>
                </a:solidFill>
                <a:latin typeface="Arial"/>
                <a:cs typeface="Arial"/>
              </a:rPr>
              <a:t>Frontend: HTML, CSS, and JavaScript</a:t>
            </a:r>
            <a:endParaRPr lang="en-US">
              <a:solidFill>
                <a:schemeClr val="bg1"/>
              </a:solidFill>
            </a:endParaRPr>
          </a:p>
          <a:p>
            <a:pPr marL="457200" indent="-457200">
              <a:lnSpc>
                <a:spcPct val="100000"/>
              </a:lnSpc>
              <a:spcBef>
                <a:spcPts val="0"/>
              </a:spcBef>
              <a:buChar char="•"/>
            </a:pPr>
            <a:r>
              <a:rPr lang="en-US">
                <a:solidFill>
                  <a:schemeClr val="bg1"/>
                </a:solidFill>
                <a:latin typeface="Arial"/>
                <a:cs typeface="Arial"/>
              </a:rPr>
              <a:t>Backend: Firebase authentication and database</a:t>
            </a:r>
          </a:p>
          <a:p>
            <a:pPr marL="457200" indent="-457200">
              <a:lnSpc>
                <a:spcPct val="100000"/>
              </a:lnSpc>
              <a:spcBef>
                <a:spcPts val="0"/>
              </a:spcBef>
              <a:buChar char="•"/>
            </a:pPr>
            <a:r>
              <a:rPr lang="en-US">
                <a:solidFill>
                  <a:schemeClr val="bg1"/>
                </a:solidFill>
                <a:latin typeface="Arial"/>
                <a:cs typeface="Arial"/>
              </a:rPr>
              <a:t>Data: User accounts in firebase auth, and journal + hydration logs in </a:t>
            </a:r>
            <a:r>
              <a:rPr lang="en-US" err="1">
                <a:solidFill>
                  <a:schemeClr val="bg1"/>
                </a:solidFill>
                <a:latin typeface="Arial"/>
                <a:cs typeface="Arial"/>
              </a:rPr>
              <a:t>Firestore</a:t>
            </a:r>
            <a:r>
              <a:rPr lang="en-US">
                <a:solidFill>
                  <a:schemeClr val="bg1"/>
                </a:solidFill>
                <a:latin typeface="Arial"/>
                <a:cs typeface="Arial"/>
              </a:rPr>
              <a:t> by </a:t>
            </a:r>
            <a:r>
              <a:rPr lang="en-US" err="1">
                <a:solidFill>
                  <a:schemeClr val="bg1"/>
                </a:solidFill>
                <a:latin typeface="Arial"/>
                <a:cs typeface="Arial"/>
              </a:rPr>
              <a:t>userId</a:t>
            </a:r>
            <a:r>
              <a:rPr lang="en-US">
                <a:solidFill>
                  <a:schemeClr val="bg1"/>
                </a:solidFill>
                <a:latin typeface="Arial"/>
                <a:cs typeface="Arial"/>
              </a:rPr>
              <a:t>/date</a:t>
            </a:r>
          </a:p>
          <a:p>
            <a:pPr marL="457200" indent="-457200">
              <a:lnSpc>
                <a:spcPct val="100000"/>
              </a:lnSpc>
              <a:spcBef>
                <a:spcPts val="0"/>
              </a:spcBef>
              <a:buChar char="•"/>
            </a:pPr>
            <a:r>
              <a:rPr lang="en-US">
                <a:solidFill>
                  <a:schemeClr val="bg1"/>
                </a:solidFill>
                <a:latin typeface="Arial"/>
                <a:cs typeface="Arial"/>
              </a:rPr>
              <a:t>User Flow: Sign up -&gt; Login -&gt; Dashboard -&gt; Access modules -&gt; Logout (back button blocked)</a:t>
            </a:r>
          </a:p>
          <a:p>
            <a:endParaRPr lang="en-US"/>
          </a:p>
          <a:p>
            <a:endParaRPr lang="en-US"/>
          </a:p>
        </p:txBody>
      </p:sp>
      <p:sp>
        <p:nvSpPr>
          <p:cNvPr id="3" name="Title 2">
            <a:extLst>
              <a:ext uri="{FF2B5EF4-FFF2-40B4-BE49-F238E27FC236}">
                <a16:creationId xmlns:a16="http://schemas.microsoft.com/office/drawing/2014/main" id="{198DFEA4-261E-51CB-C64E-A9637D5929B5}"/>
              </a:ext>
            </a:extLst>
          </p:cNvPr>
          <p:cNvSpPr>
            <a:spLocks noGrp="1"/>
          </p:cNvSpPr>
          <p:nvPr>
            <p:ph type="title"/>
          </p:nvPr>
        </p:nvSpPr>
        <p:spPr/>
        <p:txBody>
          <a:bodyPr/>
          <a:lstStyle/>
          <a:p>
            <a:r>
              <a:rPr lang="en-US"/>
              <a:t>Systems Design</a:t>
            </a:r>
          </a:p>
        </p:txBody>
      </p:sp>
      <p:sp>
        <p:nvSpPr>
          <p:cNvPr id="5" name="TextBox 4">
            <a:extLst>
              <a:ext uri="{FF2B5EF4-FFF2-40B4-BE49-F238E27FC236}">
                <a16:creationId xmlns:a16="http://schemas.microsoft.com/office/drawing/2014/main" id="{221DAFFE-1AFD-9581-DA2B-435873E0F7EA}"/>
              </a:ext>
            </a:extLst>
          </p:cNvPr>
          <p:cNvSpPr txBox="1"/>
          <p:nvPr/>
        </p:nvSpPr>
        <p:spPr>
          <a:xfrm>
            <a:off x="4477553" y="3884849"/>
            <a:ext cx="6096000" cy="369332"/>
          </a:xfrm>
          <a:prstGeom prst="rect">
            <a:avLst/>
          </a:prstGeom>
          <a:noFill/>
        </p:spPr>
        <p:txBody>
          <a:bodyPr wrap="square" lIns="91440" tIns="45720" rIns="91440" bIns="45720" anchor="t">
            <a:spAutoFit/>
          </a:bodyPr>
          <a:lstStyle/>
          <a:p>
            <a:pPr marL="171450" indent="-171450">
              <a:buFont typeface="Arial" panose="020B0604020202020204" pitchFamily="34" charset="0"/>
              <a:buChar char="•"/>
            </a:pPr>
            <a:endParaRPr lang="en-US" sz="18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8295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F725B-AAB6-733D-964D-CE68E2432B1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32F7F5E-326A-1141-A5B3-C69C61D770E2}"/>
              </a:ext>
            </a:extLst>
          </p:cNvPr>
          <p:cNvSpPr>
            <a:spLocks noGrp="1"/>
          </p:cNvSpPr>
          <p:nvPr>
            <p:ph type="body" sz="quarter" idx="14"/>
          </p:nvPr>
        </p:nvSpPr>
        <p:spPr>
          <a:xfrm>
            <a:off x="1590222" y="1795873"/>
            <a:ext cx="8984543" cy="4338956"/>
          </a:xfrm>
        </p:spPr>
        <p:txBody>
          <a:bodyPr vert="horz" lIns="91440" tIns="45720" rIns="91440" bIns="45720" rtlCol="0" anchor="t">
            <a:normAutofit/>
          </a:bodyPr>
          <a:lstStyle/>
          <a:p>
            <a:r>
              <a:rPr lang="en-US">
                <a:latin typeface="Arial"/>
                <a:cs typeface="Arial"/>
              </a:rPr>
              <a:t>No classes were created for Serene, as the webapp is primarily composed of HTML files and API usage through Firebase.</a:t>
            </a:r>
            <a:endParaRPr lang="en-US"/>
          </a:p>
        </p:txBody>
      </p:sp>
      <p:sp>
        <p:nvSpPr>
          <p:cNvPr id="3" name="Title 2">
            <a:extLst>
              <a:ext uri="{FF2B5EF4-FFF2-40B4-BE49-F238E27FC236}">
                <a16:creationId xmlns:a16="http://schemas.microsoft.com/office/drawing/2014/main" id="{224E6CD4-D26A-5573-D086-98594FB143FE}"/>
              </a:ext>
            </a:extLst>
          </p:cNvPr>
          <p:cNvSpPr>
            <a:spLocks noGrp="1"/>
          </p:cNvSpPr>
          <p:nvPr>
            <p:ph type="title"/>
          </p:nvPr>
        </p:nvSpPr>
        <p:spPr/>
        <p:txBody>
          <a:bodyPr/>
          <a:lstStyle/>
          <a:p>
            <a:r>
              <a:rPr lang="en-US"/>
              <a:t>Minimal Class Diagram</a:t>
            </a:r>
          </a:p>
        </p:txBody>
      </p:sp>
    </p:spTree>
    <p:extLst>
      <p:ext uri="{BB962C8B-B14F-4D97-AF65-F5344CB8AC3E}">
        <p14:creationId xmlns:p14="http://schemas.microsoft.com/office/powerpoint/2010/main" val="3592008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50BC0-6886-C300-6017-60E46407B12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C9E69FC-DF4D-FC15-A934-046334BE1D31}"/>
              </a:ext>
            </a:extLst>
          </p:cNvPr>
          <p:cNvSpPr>
            <a:spLocks noGrp="1"/>
          </p:cNvSpPr>
          <p:nvPr>
            <p:ph type="body" sz="quarter" idx="14"/>
          </p:nvPr>
        </p:nvSpPr>
        <p:spPr>
          <a:xfrm>
            <a:off x="1022532" y="1643817"/>
            <a:ext cx="5073467" cy="3998225"/>
          </a:xfrm>
        </p:spPr>
        <p:txBody>
          <a:bodyPr>
            <a:noAutofit/>
          </a:bodyPr>
          <a:lstStyle/>
          <a:p>
            <a:r>
              <a:rPr lang="en-US" sz="2000"/>
              <a:t>On User Login:</a:t>
            </a:r>
          </a:p>
          <a:p>
            <a:r>
              <a:rPr lang="en-US" sz="2000"/>
              <a:t>  Get today's date key (YYYY-MM-DD)</a:t>
            </a:r>
          </a:p>
          <a:p>
            <a:r>
              <a:rPr lang="en-US" sz="2000"/>
              <a:t>  Load hydration data from </a:t>
            </a:r>
            <a:r>
              <a:rPr lang="en-US" sz="2000" err="1"/>
              <a:t>Firestore</a:t>
            </a:r>
            <a:r>
              <a:rPr lang="en-US" sz="2000"/>
              <a:t> for user and today's date</a:t>
            </a:r>
          </a:p>
          <a:p>
            <a:r>
              <a:rPr lang="en-US" sz="2000"/>
              <a:t>  If data exists:</a:t>
            </a:r>
          </a:p>
          <a:p>
            <a:r>
              <a:rPr lang="en-US" sz="2000"/>
              <a:t>    Set entries list and total intake</a:t>
            </a:r>
          </a:p>
          <a:p>
            <a:r>
              <a:rPr lang="en-US" sz="2000"/>
              <a:t>  Else:</a:t>
            </a:r>
          </a:p>
          <a:p>
            <a:r>
              <a:rPr lang="en-US" sz="2000"/>
              <a:t>    Initialize empty entries list and total = 0</a:t>
            </a:r>
          </a:p>
          <a:p>
            <a:r>
              <a:rPr lang="en-US" sz="2000"/>
              <a:t>  Display total and history list</a:t>
            </a:r>
          </a:p>
          <a:p>
            <a:endParaRPr lang="en-US" sz="1400"/>
          </a:p>
        </p:txBody>
      </p:sp>
      <p:sp>
        <p:nvSpPr>
          <p:cNvPr id="3" name="Title 2">
            <a:extLst>
              <a:ext uri="{FF2B5EF4-FFF2-40B4-BE49-F238E27FC236}">
                <a16:creationId xmlns:a16="http://schemas.microsoft.com/office/drawing/2014/main" id="{A0ABF6EB-A076-A739-9456-4F908A7D6895}"/>
              </a:ext>
            </a:extLst>
          </p:cNvPr>
          <p:cNvSpPr>
            <a:spLocks noGrp="1"/>
          </p:cNvSpPr>
          <p:nvPr>
            <p:ph type="title"/>
          </p:nvPr>
        </p:nvSpPr>
        <p:spPr/>
        <p:txBody>
          <a:bodyPr/>
          <a:lstStyle/>
          <a:p>
            <a:r>
              <a:rPr lang="en-US"/>
              <a:t>Main Algorithm</a:t>
            </a:r>
          </a:p>
        </p:txBody>
      </p:sp>
      <p:sp>
        <p:nvSpPr>
          <p:cNvPr id="5" name="TextBox 4">
            <a:extLst>
              <a:ext uri="{FF2B5EF4-FFF2-40B4-BE49-F238E27FC236}">
                <a16:creationId xmlns:a16="http://schemas.microsoft.com/office/drawing/2014/main" id="{92C460D8-06A8-5F3F-D72B-DA5C3312A093}"/>
              </a:ext>
            </a:extLst>
          </p:cNvPr>
          <p:cNvSpPr txBox="1"/>
          <p:nvPr/>
        </p:nvSpPr>
        <p:spPr>
          <a:xfrm>
            <a:off x="6317673" y="1687822"/>
            <a:ext cx="5472545" cy="3888244"/>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When User Adds Water Amount: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Read input amount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If amount is valid (number &gt; 0):</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Add amount to the start of entries list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Update total = total + amount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Update display with new total and history</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Save updated entries and total to </a:t>
            </a:r>
            <a:r>
              <a:rPr kumimoji="0" lang="en-US" sz="2000" b="0" i="0" u="none" strike="noStrike" kern="1200" cap="none" spc="0" normalizeH="0" baseline="0" noProof="0" err="1">
                <a:ln>
                  <a:noFill/>
                </a:ln>
                <a:solidFill>
                  <a:srgbClr val="FFFFFF"/>
                </a:solidFill>
                <a:effectLst/>
                <a:uLnTx/>
                <a:uFillTx/>
                <a:latin typeface="Arial" panose="020B0604020202020204" pitchFamily="34" charset="0"/>
                <a:ea typeface="+mn-ea"/>
                <a:cs typeface="Arial" panose="020B0604020202020204" pitchFamily="34" charset="0"/>
              </a:rPr>
              <a:t>Firestore</a:t>
            </a: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for user and today's date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Else: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Show error message to enter valid number</a:t>
            </a:r>
            <a:endParaRPr lang="en-US" sz="2000"/>
          </a:p>
        </p:txBody>
      </p:sp>
    </p:spTree>
    <p:extLst>
      <p:ext uri="{BB962C8B-B14F-4D97-AF65-F5344CB8AC3E}">
        <p14:creationId xmlns:p14="http://schemas.microsoft.com/office/powerpoint/2010/main" val="1974797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8A671-8A02-5260-0D16-4A138356822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B82B595-3FF2-8E97-720D-CBB91BB72898}"/>
              </a:ext>
            </a:extLst>
          </p:cNvPr>
          <p:cNvSpPr>
            <a:spLocks noGrp="1"/>
          </p:cNvSpPr>
          <p:nvPr>
            <p:ph type="body" sz="quarter" idx="14"/>
          </p:nvPr>
        </p:nvSpPr>
        <p:spPr>
          <a:xfrm>
            <a:off x="1590222" y="1795873"/>
            <a:ext cx="8984543" cy="4338956"/>
          </a:xfrm>
        </p:spPr>
        <p:txBody>
          <a:bodyPr>
            <a:normAutofit/>
          </a:bodyPr>
          <a:lstStyle/>
          <a:p>
            <a:pPr marL="457200" indent="-457200">
              <a:buFont typeface="Arial" panose="020B0604020202020204" pitchFamily="34" charset="0"/>
              <a:buChar char="•"/>
            </a:pPr>
            <a:r>
              <a:rPr lang="en-US"/>
              <a:t>No formal test cases or suites were run</a:t>
            </a:r>
          </a:p>
          <a:p>
            <a:pPr marL="457200" indent="-457200">
              <a:buFont typeface="Arial" panose="020B0604020202020204" pitchFamily="34" charset="0"/>
              <a:buChar char="•"/>
            </a:pPr>
            <a:r>
              <a:rPr lang="en-US"/>
              <a:t>Performed manual testing on core features</a:t>
            </a:r>
          </a:p>
          <a:p>
            <a:pPr marL="457200" indent="-457200">
              <a:buFont typeface="Arial" panose="020B0604020202020204" pitchFamily="34" charset="0"/>
              <a:buChar char="•"/>
            </a:pPr>
            <a:r>
              <a:rPr lang="en-US"/>
              <a:t>Verified successful login and signup flows</a:t>
            </a:r>
          </a:p>
          <a:p>
            <a:pPr marL="457200" indent="-457200">
              <a:buFont typeface="Arial" panose="020B0604020202020204" pitchFamily="34" charset="0"/>
              <a:buChar char="•"/>
            </a:pPr>
            <a:r>
              <a:rPr lang="en-US"/>
              <a:t>Checked input validation (e.g., password length, hydration inputs)</a:t>
            </a:r>
          </a:p>
          <a:p>
            <a:pPr marL="457200" indent="-457200">
              <a:buFont typeface="Arial" panose="020B0604020202020204" pitchFamily="34" charset="0"/>
              <a:buChar char="•"/>
            </a:pPr>
            <a:r>
              <a:rPr lang="en-US"/>
              <a:t>Identified and resolved usability issues through team testing</a:t>
            </a:r>
          </a:p>
          <a:p>
            <a:pPr marL="457200" indent="-457200">
              <a:buFont typeface="Arial" panose="020B0604020202020204" pitchFamily="34" charset="0"/>
              <a:buChar char="•"/>
            </a:pPr>
            <a:r>
              <a:rPr lang="en-US"/>
              <a:t>Informal testing ensured core features’ reliability</a:t>
            </a:r>
          </a:p>
        </p:txBody>
      </p:sp>
      <p:sp>
        <p:nvSpPr>
          <p:cNvPr id="3" name="Title 2">
            <a:extLst>
              <a:ext uri="{FF2B5EF4-FFF2-40B4-BE49-F238E27FC236}">
                <a16:creationId xmlns:a16="http://schemas.microsoft.com/office/drawing/2014/main" id="{C9154F90-AABC-E3B3-2514-5FB1165981EF}"/>
              </a:ext>
            </a:extLst>
          </p:cNvPr>
          <p:cNvSpPr>
            <a:spLocks noGrp="1"/>
          </p:cNvSpPr>
          <p:nvPr>
            <p:ph type="title"/>
          </p:nvPr>
        </p:nvSpPr>
        <p:spPr/>
        <p:txBody>
          <a:bodyPr/>
          <a:lstStyle/>
          <a:p>
            <a:r>
              <a:rPr lang="en-US"/>
              <a:t>Test Suites and Test Cases</a:t>
            </a:r>
          </a:p>
        </p:txBody>
      </p:sp>
    </p:spTree>
    <p:extLst>
      <p:ext uri="{BB962C8B-B14F-4D97-AF65-F5344CB8AC3E}">
        <p14:creationId xmlns:p14="http://schemas.microsoft.com/office/powerpoint/2010/main" val="1327782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12A3B-1FCD-363D-CDD7-155C3DA7AD6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DA719BE-EAFB-20EA-F383-2F7969566A04}"/>
              </a:ext>
            </a:extLst>
          </p:cNvPr>
          <p:cNvSpPr>
            <a:spLocks noGrp="1"/>
          </p:cNvSpPr>
          <p:nvPr>
            <p:ph type="body" sz="quarter" idx="14"/>
          </p:nvPr>
        </p:nvSpPr>
        <p:spPr>
          <a:xfrm>
            <a:off x="1376900" y="1513604"/>
            <a:ext cx="9936760" cy="4338956"/>
          </a:xfrm>
        </p:spPr>
        <p:txBody>
          <a:bodyPr vert="horz" lIns="91440" tIns="45720" rIns="91440" bIns="45720" rtlCol="0" anchor="t">
            <a:noAutofit/>
          </a:bodyPr>
          <a:lstStyle/>
          <a:p>
            <a:pPr marL="457200" indent="-457200">
              <a:buChar char="•"/>
            </a:pPr>
            <a:r>
              <a:rPr lang="en-US" sz="2000">
                <a:latin typeface="Arial"/>
                <a:cs typeface="Arial"/>
              </a:rPr>
              <a:t>Harold Luis: Worked on the index.html, login.html, </a:t>
            </a:r>
            <a:r>
              <a:rPr lang="en-US" sz="2000" err="1">
                <a:latin typeface="Arial"/>
                <a:cs typeface="Arial"/>
              </a:rPr>
              <a:t>hydrationapp</a:t>
            </a:r>
            <a:r>
              <a:rPr lang="en-US" sz="2000">
                <a:latin typeface="Arial"/>
                <a:cs typeface="Arial"/>
              </a:rPr>
              <a:t> and all the files inside of them, and the side menu as well. Set up the </a:t>
            </a:r>
            <a:r>
              <a:rPr lang="en-US" sz="2000" err="1">
                <a:latin typeface="Arial"/>
                <a:cs typeface="Arial"/>
              </a:rPr>
              <a:t>github</a:t>
            </a:r>
            <a:r>
              <a:rPr lang="en-US" sz="2000">
                <a:latin typeface="Arial"/>
                <a:cs typeface="Arial"/>
              </a:rPr>
              <a:t> repository</a:t>
            </a:r>
            <a:endParaRPr lang="en-US" sz="2000"/>
          </a:p>
          <a:p>
            <a:pPr marL="457200" indent="-457200">
              <a:buChar char="•"/>
            </a:pPr>
            <a:r>
              <a:rPr lang="en-US" sz="2000">
                <a:latin typeface="Arial"/>
                <a:cs typeface="Arial"/>
              </a:rPr>
              <a:t>Diana Matus: Worked on the Serene premium menu, and did research on different features that would include</a:t>
            </a:r>
          </a:p>
          <a:p>
            <a:pPr marL="457200" indent="-457200">
              <a:buChar char="•"/>
            </a:pPr>
            <a:r>
              <a:rPr lang="en-US" sz="2000">
                <a:latin typeface="Arial"/>
                <a:cs typeface="Arial"/>
              </a:rPr>
              <a:t>Gabriel Reyes: Debugged the code and fixed/update issues with the frontend content. Helped with integrating Firebase into the frontend. Worked on presentation material and coordinated meetings/zoom. </a:t>
            </a:r>
          </a:p>
          <a:p>
            <a:pPr marL="457200" indent="-457200">
              <a:buChar char="•"/>
            </a:pPr>
            <a:r>
              <a:rPr lang="en-US" sz="2000">
                <a:latin typeface="Arial"/>
                <a:cs typeface="Arial"/>
              </a:rPr>
              <a:t>Jessica Jeanty: Designed &amp; developed core front and back-end modules,  (Dashboard and all of its modules, hydration tab, hydration tracker, automated sound therapy for users, and more). Integrated both Firebase and </a:t>
            </a:r>
            <a:r>
              <a:rPr lang="en-US" sz="2000" err="1">
                <a:latin typeface="Arial"/>
                <a:cs typeface="Arial"/>
              </a:rPr>
              <a:t>Firestore</a:t>
            </a:r>
            <a:r>
              <a:rPr lang="en-US" sz="2000">
                <a:latin typeface="Arial"/>
                <a:cs typeface="Arial"/>
              </a:rPr>
              <a:t> for persistent data storage. Ensured it provided secure login, signup, and logout functionality. I also prepared the final team poster.</a:t>
            </a:r>
            <a:endParaRPr lang="en-US" sz="2000"/>
          </a:p>
          <a:p>
            <a:pPr marL="457200" indent="-457200">
              <a:buChar char="•"/>
            </a:pPr>
            <a:r>
              <a:rPr lang="en-US" sz="2000">
                <a:latin typeface="Arial"/>
                <a:cs typeface="Arial"/>
              </a:rPr>
              <a:t>Jessica Estevez: Worked meditation.html, gratitude.html, sleep aid.html, calm breathing.html and the daily journal.html page. Also the about.html but it was updated by someone else later</a:t>
            </a:r>
          </a:p>
        </p:txBody>
      </p:sp>
      <p:sp>
        <p:nvSpPr>
          <p:cNvPr id="3" name="Title 2">
            <a:extLst>
              <a:ext uri="{FF2B5EF4-FFF2-40B4-BE49-F238E27FC236}">
                <a16:creationId xmlns:a16="http://schemas.microsoft.com/office/drawing/2014/main" id="{8C52ECC8-42C9-5EF7-01B6-63EEA0CB5C69}"/>
              </a:ext>
            </a:extLst>
          </p:cNvPr>
          <p:cNvSpPr>
            <a:spLocks noGrp="1"/>
          </p:cNvSpPr>
          <p:nvPr>
            <p:ph type="title"/>
          </p:nvPr>
        </p:nvSpPr>
        <p:spPr/>
        <p:txBody>
          <a:bodyPr/>
          <a:lstStyle/>
          <a:p>
            <a:r>
              <a:rPr lang="en-US"/>
              <a:t>Contributions</a:t>
            </a:r>
          </a:p>
        </p:txBody>
      </p:sp>
    </p:spTree>
    <p:extLst>
      <p:ext uri="{BB962C8B-B14F-4D97-AF65-F5344CB8AC3E}">
        <p14:creationId xmlns:p14="http://schemas.microsoft.com/office/powerpoint/2010/main" val="2100912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DEB97-29CE-2324-86CB-D2391923C8E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B99A38B-EF67-914D-BB66-C068A41D9CA3}"/>
              </a:ext>
            </a:extLst>
          </p:cNvPr>
          <p:cNvSpPr>
            <a:spLocks noGrp="1"/>
          </p:cNvSpPr>
          <p:nvPr>
            <p:ph type="body" sz="quarter" idx="14"/>
          </p:nvPr>
        </p:nvSpPr>
        <p:spPr>
          <a:xfrm>
            <a:off x="1590222" y="1795873"/>
            <a:ext cx="8984543" cy="4338956"/>
          </a:xfrm>
        </p:spPr>
        <p:txBody>
          <a:bodyPr>
            <a:normAutofit fontScale="92500" lnSpcReduction="10000"/>
          </a:bodyPr>
          <a:lstStyle/>
          <a:p>
            <a:pPr marL="457200" indent="-457200">
              <a:buFont typeface="Arial" panose="020B0604020202020204" pitchFamily="34" charset="0"/>
              <a:buChar char="•"/>
            </a:pPr>
            <a:r>
              <a:rPr lang="en-US"/>
              <a:t>Mental health issues in college students are widespread and urgent</a:t>
            </a:r>
          </a:p>
          <a:p>
            <a:pPr marL="457200" indent="-457200">
              <a:buFont typeface="Arial" panose="020B0604020202020204" pitchFamily="34" charset="0"/>
              <a:buChar char="•"/>
            </a:pPr>
            <a:r>
              <a:rPr lang="en-US"/>
              <a:t>Existing tools are often complex, fragmented, and hard to access</a:t>
            </a:r>
          </a:p>
          <a:p>
            <a:pPr marL="457200" indent="-457200">
              <a:buFont typeface="Arial" panose="020B0604020202020204" pitchFamily="34" charset="0"/>
              <a:buChar char="•"/>
            </a:pPr>
            <a:r>
              <a:rPr lang="en-US"/>
              <a:t>Serene provides a simple, all-in-one wellness platform</a:t>
            </a:r>
          </a:p>
          <a:p>
            <a:pPr marL="457200" indent="-457200">
              <a:buFont typeface="Arial" panose="020B0604020202020204" pitchFamily="34" charset="0"/>
              <a:buChar char="•"/>
            </a:pPr>
            <a:r>
              <a:rPr lang="en-US"/>
              <a:t>Supports hydration tracking, journaling, meditation, and digital detox</a:t>
            </a:r>
          </a:p>
          <a:p>
            <a:pPr marL="457200" indent="-457200">
              <a:buFont typeface="Arial" panose="020B0604020202020204" pitchFamily="34" charset="0"/>
              <a:buChar char="•"/>
            </a:pPr>
            <a:r>
              <a:rPr lang="en-US"/>
              <a:t>Empowers users to build consistent, accessible wellness habits</a:t>
            </a:r>
          </a:p>
          <a:p>
            <a:pPr marL="457200" indent="-457200">
              <a:buFont typeface="Arial" panose="020B0604020202020204" pitchFamily="34" charset="0"/>
              <a:buChar char="•"/>
            </a:pPr>
            <a:r>
              <a:rPr lang="en-US"/>
              <a:t>Makes mental health care approachable during stressful times</a:t>
            </a:r>
          </a:p>
        </p:txBody>
      </p:sp>
      <p:sp>
        <p:nvSpPr>
          <p:cNvPr id="3" name="Title 2">
            <a:extLst>
              <a:ext uri="{FF2B5EF4-FFF2-40B4-BE49-F238E27FC236}">
                <a16:creationId xmlns:a16="http://schemas.microsoft.com/office/drawing/2014/main" id="{C950E4FD-3ED4-8B87-7D7B-03F3F40216C4}"/>
              </a:ext>
            </a:extLst>
          </p:cNvPr>
          <p:cNvSpPr>
            <a:spLocks noGrp="1"/>
          </p:cNvSpPr>
          <p:nvPr>
            <p:ph type="title"/>
          </p:nvPr>
        </p:nvSpPr>
        <p:spPr/>
        <p:txBody>
          <a:bodyPr/>
          <a:lstStyle/>
          <a:p>
            <a:r>
              <a:rPr lang="en-US"/>
              <a:t>Conclusion</a:t>
            </a:r>
          </a:p>
        </p:txBody>
      </p:sp>
    </p:spTree>
    <p:extLst>
      <p:ext uri="{BB962C8B-B14F-4D97-AF65-F5344CB8AC3E}">
        <p14:creationId xmlns:p14="http://schemas.microsoft.com/office/powerpoint/2010/main" val="4004386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8B73E-ACFA-A98B-510A-4BF98ED0B3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5EB7823-37B0-22F6-DD96-168E15B4B0CC}"/>
              </a:ext>
            </a:extLst>
          </p:cNvPr>
          <p:cNvSpPr>
            <a:spLocks noGrp="1"/>
          </p:cNvSpPr>
          <p:nvPr>
            <p:ph type="title"/>
          </p:nvPr>
        </p:nvSpPr>
        <p:spPr>
          <a:xfrm>
            <a:off x="3337742" y="2553110"/>
            <a:ext cx="8984543" cy="1325563"/>
          </a:xfrm>
        </p:spPr>
        <p:txBody>
          <a:bodyPr/>
          <a:lstStyle/>
          <a:p>
            <a:r>
              <a:rPr lang="en-US">
                <a:latin typeface="Arial"/>
                <a:cs typeface="Arial"/>
              </a:rPr>
              <a:t>Thank you for watching.</a:t>
            </a:r>
            <a:endParaRPr lang="en-US"/>
          </a:p>
        </p:txBody>
      </p:sp>
    </p:spTree>
    <p:extLst>
      <p:ext uri="{BB962C8B-B14F-4D97-AF65-F5344CB8AC3E}">
        <p14:creationId xmlns:p14="http://schemas.microsoft.com/office/powerpoint/2010/main" val="3361056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AA3B7-9164-7B8A-B531-50D57519EA0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1EC618A-7A7C-D96A-62CA-98FA1BC4FDDA}"/>
              </a:ext>
            </a:extLst>
          </p:cNvPr>
          <p:cNvSpPr>
            <a:spLocks noGrp="1"/>
          </p:cNvSpPr>
          <p:nvPr>
            <p:ph type="body" sz="quarter" idx="14"/>
          </p:nvPr>
        </p:nvSpPr>
        <p:spPr>
          <a:xfrm>
            <a:off x="1590222" y="1652855"/>
            <a:ext cx="9936760" cy="4743472"/>
          </a:xfrm>
        </p:spPr>
        <p:txBody>
          <a:bodyPr vert="horz" lIns="91440" tIns="45720" rIns="91440" bIns="45720" rtlCol="0" anchor="t">
            <a:noAutofit/>
          </a:bodyPr>
          <a:lstStyle/>
          <a:p>
            <a:pPr marL="457200" indent="-457200">
              <a:buChar char="•"/>
            </a:pPr>
            <a:r>
              <a:rPr lang="en-US" sz="2000">
                <a:latin typeface="Arial"/>
                <a:cs typeface="Arial"/>
              </a:rPr>
              <a:t>The intro text at sign up is hard to see. The code added for that need to be edited to make the text bolder or create an outline </a:t>
            </a:r>
          </a:p>
          <a:p>
            <a:pPr marL="457200" indent="-457200">
              <a:buChar char="•"/>
            </a:pPr>
            <a:r>
              <a:rPr lang="en-US" sz="2000">
                <a:latin typeface="Arial"/>
                <a:cs typeface="Arial"/>
              </a:rPr>
              <a:t>Privacy statement needs to be added immediately before user finishes sign up. Although in the about section we have a privacy statement, having it at sign up leaves room for no surprises</a:t>
            </a:r>
          </a:p>
          <a:p>
            <a:pPr marL="457200" indent="-457200">
              <a:buChar char="•"/>
            </a:pPr>
            <a:r>
              <a:rPr lang="en-US" sz="2000">
                <a:latin typeface="Arial"/>
                <a:cs typeface="Arial"/>
              </a:rPr>
              <a:t>On journaling tab, a statement letting users know if they are having suicidal thoughts to call their hotline. If it is an emergency to call their local police department. </a:t>
            </a:r>
          </a:p>
          <a:p>
            <a:pPr marL="457200" indent="-457200">
              <a:buChar char="•"/>
            </a:pPr>
            <a:r>
              <a:rPr lang="en-US" sz="2000">
                <a:latin typeface="Arial"/>
                <a:cs typeface="Arial"/>
              </a:rPr>
              <a:t>Although premium offering was for proof of concept, serene aims to provide something more cost-effective. Serene premium should not be depicted yet, at least not to the public</a:t>
            </a:r>
          </a:p>
          <a:p>
            <a:pPr marL="457200" indent="-457200">
              <a:buChar char="•"/>
            </a:pPr>
            <a:r>
              <a:rPr lang="en-US" sz="2000">
                <a:latin typeface="Arial"/>
                <a:cs typeface="Arial"/>
              </a:rPr>
              <a:t>Journal tab should have less text functionality. Instead, there should be more dropdowns and options for users to choose from. Users need something that doesn’t require them to do much work. Instead of consisting of mainly text space, there can be more interactive features. </a:t>
            </a:r>
          </a:p>
        </p:txBody>
      </p:sp>
      <p:sp>
        <p:nvSpPr>
          <p:cNvPr id="3" name="Title 2">
            <a:extLst>
              <a:ext uri="{FF2B5EF4-FFF2-40B4-BE49-F238E27FC236}">
                <a16:creationId xmlns:a16="http://schemas.microsoft.com/office/drawing/2014/main" id="{00F1C0B4-59B4-2E97-0AC5-48A70A320B79}"/>
              </a:ext>
            </a:extLst>
          </p:cNvPr>
          <p:cNvSpPr>
            <a:spLocks noGrp="1"/>
          </p:cNvSpPr>
          <p:nvPr>
            <p:ph type="title"/>
          </p:nvPr>
        </p:nvSpPr>
        <p:spPr/>
        <p:txBody>
          <a:bodyPr/>
          <a:lstStyle/>
          <a:p>
            <a:r>
              <a:rPr lang="en-US"/>
              <a:t>Shortcomings</a:t>
            </a:r>
          </a:p>
        </p:txBody>
      </p:sp>
    </p:spTree>
    <p:extLst>
      <p:ext uri="{BB962C8B-B14F-4D97-AF65-F5344CB8AC3E}">
        <p14:creationId xmlns:p14="http://schemas.microsoft.com/office/powerpoint/2010/main" val="178847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9C512-F028-824E-91F2-9E2FECA850AC}"/>
              </a:ext>
            </a:extLst>
          </p:cNvPr>
          <p:cNvSpPr>
            <a:spLocks noGrp="1"/>
          </p:cNvSpPr>
          <p:nvPr>
            <p:ph type="body" sz="quarter" idx="14"/>
          </p:nvPr>
        </p:nvSpPr>
        <p:spPr/>
        <p:txBody>
          <a:bodyPr/>
          <a:lstStyle/>
          <a:p>
            <a:r>
              <a:rPr lang="en-US">
                <a:solidFill>
                  <a:schemeClr val="bg1"/>
                </a:solidFill>
              </a:rPr>
              <a:t>Serene is a lightweight web app designed to improve wellness by guiding users through journaling, meditation, hydration tracking, stretching, and digital detox sessions. The app provides a simple and aesthetic interface for user-friendly use</a:t>
            </a:r>
          </a:p>
          <a:p>
            <a:endParaRPr lang="en-US"/>
          </a:p>
        </p:txBody>
      </p:sp>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p:txBody>
          <a:bodyPr/>
          <a:lstStyle/>
          <a:p>
            <a:r>
              <a:rPr lang="en-US"/>
              <a:t>Serene: The Self-Care Reminder App</a:t>
            </a:r>
          </a:p>
        </p:txBody>
      </p:sp>
      <p:pic>
        <p:nvPicPr>
          <p:cNvPr id="1026" name="Picture 2">
            <a:extLst>
              <a:ext uri="{FF2B5EF4-FFF2-40B4-BE49-F238E27FC236}">
                <a16:creationId xmlns:a16="http://schemas.microsoft.com/office/drawing/2014/main" id="{9BE1C5F8-0341-B4F4-5E88-6C2358659E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2702" y="2694708"/>
            <a:ext cx="5659582" cy="5659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114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p:txBody>
          <a:bodyPr vert="horz" lIns="91440" tIns="45720" rIns="91440" bIns="45720" rtlCol="0" anchor="t">
            <a:normAutofit/>
          </a:bodyPr>
          <a:lstStyle/>
          <a:p>
            <a:r>
              <a:rPr lang="en-US">
                <a:latin typeface="Arial"/>
                <a:cs typeface="Arial"/>
              </a:rPr>
              <a:t>Deploying and hosting our files on github.io only allows for static pages, which caused many restrictions such as no backend code</a:t>
            </a:r>
          </a:p>
          <a:p>
            <a:r>
              <a:rPr lang="en-US">
                <a:latin typeface="Arial"/>
                <a:cs typeface="Arial"/>
              </a:rPr>
              <a:t>Firebase is secure but it isn't encrypted enough to hold sensitive information</a:t>
            </a:r>
          </a:p>
          <a:p>
            <a:r>
              <a:rPr lang="en-US">
                <a:latin typeface="Arial"/>
                <a:cs typeface="Arial"/>
              </a:rPr>
              <a:t>The goal for the future is to use a server that allows for dynamic pages, and to switch to a service that would be better for encryption of private information</a:t>
            </a:r>
          </a:p>
          <a:p>
            <a:endParaRPr lang="en-US">
              <a:latin typeface="Arial"/>
              <a:cs typeface="Arial"/>
            </a:endParaRP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p:txBody>
          <a:bodyPr/>
          <a:lstStyle/>
          <a:p>
            <a:r>
              <a:rPr lang="en-US">
                <a:latin typeface="Arial"/>
                <a:cs typeface="Arial"/>
              </a:rPr>
              <a:t>Shortcomings cont.</a:t>
            </a:r>
            <a:endParaRPr lang="en-US"/>
          </a:p>
        </p:txBody>
      </p:sp>
    </p:spTree>
    <p:extLst>
      <p:ext uri="{BB962C8B-B14F-4D97-AF65-F5344CB8AC3E}">
        <p14:creationId xmlns:p14="http://schemas.microsoft.com/office/powerpoint/2010/main" val="2443547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994074" y="569164"/>
            <a:ext cx="6203852" cy="1259120"/>
          </a:xfrm>
        </p:spPr>
        <p:txBody>
          <a:bodyPr/>
          <a:lstStyle/>
          <a:p>
            <a:r>
              <a:rPr lang="en-US">
                <a:latin typeface="Arial"/>
                <a:cs typeface="Arial"/>
              </a:rPr>
              <a:t>Problem </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962090" y="2297250"/>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sp>
        <p:nvSpPr>
          <p:cNvPr id="2" name="TextBox 1">
            <a:extLst>
              <a:ext uri="{FF2B5EF4-FFF2-40B4-BE49-F238E27FC236}">
                <a16:creationId xmlns:a16="http://schemas.microsoft.com/office/drawing/2014/main" id="{1A069F2E-D083-A2D4-0C99-F76594999E7D}"/>
              </a:ext>
            </a:extLst>
          </p:cNvPr>
          <p:cNvSpPr txBox="1"/>
          <p:nvPr/>
        </p:nvSpPr>
        <p:spPr>
          <a:xfrm>
            <a:off x="1634836" y="1620982"/>
            <a:ext cx="9342920" cy="36933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en-US"/>
          </a:p>
        </p:txBody>
      </p:sp>
      <p:pic>
        <p:nvPicPr>
          <p:cNvPr id="12" name="Picture 11">
            <a:extLst>
              <a:ext uri="{FF2B5EF4-FFF2-40B4-BE49-F238E27FC236}">
                <a16:creationId xmlns:a16="http://schemas.microsoft.com/office/drawing/2014/main" id="{E0787F3A-6CDE-3017-5BD8-7A4FB7E35928}"/>
              </a:ext>
            </a:extLst>
          </p:cNvPr>
          <p:cNvPicPr>
            <a:picLocks noChangeAspect="1"/>
          </p:cNvPicPr>
          <p:nvPr/>
        </p:nvPicPr>
        <p:blipFill>
          <a:blip r:embed="rId3"/>
          <a:stretch>
            <a:fillRect/>
          </a:stretch>
        </p:blipFill>
        <p:spPr>
          <a:xfrm rot="10800000">
            <a:off x="10977756" y="2406979"/>
            <a:ext cx="487722" cy="2280102"/>
          </a:xfrm>
          <a:prstGeom prst="rect">
            <a:avLst/>
          </a:prstGeom>
        </p:spPr>
      </p:pic>
      <p:sp>
        <p:nvSpPr>
          <p:cNvPr id="10" name="TextBox 9">
            <a:extLst>
              <a:ext uri="{FF2B5EF4-FFF2-40B4-BE49-F238E27FC236}">
                <a16:creationId xmlns:a16="http://schemas.microsoft.com/office/drawing/2014/main" id="{CE0C38E4-F32C-C5DA-91AA-75465F7DA05E}"/>
              </a:ext>
            </a:extLst>
          </p:cNvPr>
          <p:cNvSpPr txBox="1"/>
          <p:nvPr/>
        </p:nvSpPr>
        <p:spPr>
          <a:xfrm>
            <a:off x="1979225" y="1828284"/>
            <a:ext cx="8654142" cy="3697487"/>
          </a:xfrm>
          <a:prstGeom prst="rect">
            <a:avLst/>
          </a:prstGeom>
          <a:noFill/>
        </p:spPr>
        <p:txBody>
          <a:bodyPr wrap="square">
            <a:spAutoFit/>
          </a:bodyPr>
          <a:lstStyle/>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Over one-third of college students report anxiety or depression</a:t>
            </a:r>
          </a:p>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Campuses lack immediate, accessible tools for stress relief</a:t>
            </a:r>
          </a:p>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Chronic sleep issues, stress, and screen overuse worsen strain</a:t>
            </a:r>
          </a:p>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Existing wellness apps are fragmented and require multiple logins</a:t>
            </a:r>
          </a:p>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Many tools need paid subscriptions or long setup times</a:t>
            </a:r>
          </a:p>
          <a:p>
            <a:pPr marL="0" marR="0" lvl="0" indent="0" algn="l" defTabSz="914400" rtl="0" eaLnBrk="0" fontAlgn="base" latinLnBrk="0" hangingPunct="0">
              <a:lnSpc>
                <a:spcPct val="200000"/>
              </a:lnSpc>
              <a:spcBef>
                <a:spcPct val="0"/>
              </a:spcBef>
              <a:spcAft>
                <a:spcPct val="0"/>
              </a:spcAft>
              <a:buClrTx/>
              <a:buSzTx/>
              <a:buFontTx/>
              <a:buChar char="•"/>
              <a:tabLst/>
            </a:pPr>
            <a:r>
              <a:rPr kumimoji="0" lang="en-US" altLang="en-US" sz="2000" b="0" i="0" u="none" strike="noStrike" cap="none" normalizeH="0" baseline="0">
                <a:ln>
                  <a:noFill/>
                </a:ln>
                <a:solidFill>
                  <a:schemeClr val="bg1"/>
                </a:solidFill>
                <a:effectLst/>
                <a:latin typeface="Arial" panose="020B0604020202020204" pitchFamily="34" charset="0"/>
              </a:rPr>
              <a:t>This complexity reduces consistent use during high-stress moments</a:t>
            </a:r>
            <a:endParaRPr lang="en-US" sz="2000">
              <a:solidFill>
                <a:schemeClr val="bg1"/>
              </a:solidFill>
            </a:endParaRPr>
          </a:p>
        </p:txBody>
      </p:sp>
    </p:spTree>
    <p:extLst>
      <p:ext uri="{BB962C8B-B14F-4D97-AF65-F5344CB8AC3E}">
        <p14:creationId xmlns:p14="http://schemas.microsoft.com/office/powerpoint/2010/main" val="4291701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9993E-2131-606A-C65E-7CD03413778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E5F97A3-1F8C-6A02-49DA-D59B92579097}"/>
              </a:ext>
            </a:extLst>
          </p:cNvPr>
          <p:cNvSpPr>
            <a:spLocks noGrp="1"/>
          </p:cNvSpPr>
          <p:nvPr>
            <p:ph type="body" sz="quarter" idx="14"/>
          </p:nvPr>
        </p:nvSpPr>
        <p:spPr/>
        <p:txBody>
          <a:bodyPr/>
          <a:lstStyle/>
          <a:p>
            <a:r>
              <a:rPr lang="en-US"/>
              <a:t>Serene’s Goal is to relieve stress by providing tools that include meditation, journaling, sound therapy, and much more. Users will be able to experience and choose what works the best for them. Serene provides a way for users to relax using these practices, and in the end become progressively happier, as they are able to manage stress effectively. </a:t>
            </a:r>
            <a:br>
              <a:rPr lang="en-US"/>
            </a:br>
            <a:br>
              <a:rPr lang="en-US"/>
            </a:br>
            <a:endParaRPr lang="en-US"/>
          </a:p>
        </p:txBody>
      </p:sp>
      <p:sp>
        <p:nvSpPr>
          <p:cNvPr id="3" name="Title 2">
            <a:extLst>
              <a:ext uri="{FF2B5EF4-FFF2-40B4-BE49-F238E27FC236}">
                <a16:creationId xmlns:a16="http://schemas.microsoft.com/office/drawing/2014/main" id="{E0A41586-488B-AB26-F309-9BEE453AC0D8}"/>
              </a:ext>
            </a:extLst>
          </p:cNvPr>
          <p:cNvSpPr>
            <a:spLocks noGrp="1"/>
          </p:cNvSpPr>
          <p:nvPr>
            <p:ph type="title"/>
          </p:nvPr>
        </p:nvSpPr>
        <p:spPr/>
        <p:txBody>
          <a:bodyPr/>
          <a:lstStyle/>
          <a:p>
            <a:r>
              <a:rPr lang="en-US"/>
              <a:t>Goal</a:t>
            </a:r>
          </a:p>
        </p:txBody>
      </p:sp>
    </p:spTree>
    <p:extLst>
      <p:ext uri="{BB962C8B-B14F-4D97-AF65-F5344CB8AC3E}">
        <p14:creationId xmlns:p14="http://schemas.microsoft.com/office/powerpoint/2010/main" val="349005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FF88F-1B3B-CA53-8159-991788672F3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9BA41EF-C85A-306F-8214-E85B762D7EBA}"/>
              </a:ext>
            </a:extLst>
          </p:cNvPr>
          <p:cNvSpPr>
            <a:spLocks noGrp="1"/>
          </p:cNvSpPr>
          <p:nvPr>
            <p:ph type="body" sz="quarter" idx="14"/>
          </p:nvPr>
        </p:nvSpPr>
        <p:spPr>
          <a:xfrm>
            <a:off x="1590222" y="1795873"/>
            <a:ext cx="8984543" cy="4338956"/>
          </a:xfrm>
        </p:spPr>
        <p:txBody>
          <a:bodyPr vert="horz" lIns="91440" tIns="45720" rIns="91440" bIns="45720" rtlCol="0" anchor="t">
            <a:normAutofit lnSpcReduction="10000"/>
          </a:bodyPr>
          <a:lstStyle/>
          <a:p>
            <a:r>
              <a:rPr lang="en-US" b="1">
                <a:solidFill>
                  <a:schemeClr val="bg1"/>
                </a:solidFill>
                <a:latin typeface="Arial"/>
                <a:cs typeface="Arial"/>
              </a:rPr>
              <a:t>Functional</a:t>
            </a:r>
            <a:br>
              <a:rPr lang="en-US"/>
            </a:br>
            <a:r>
              <a:rPr lang="en-US">
                <a:solidFill>
                  <a:schemeClr val="bg1"/>
                </a:solidFill>
                <a:latin typeface="Arial"/>
                <a:cs typeface="Arial"/>
              </a:rPr>
              <a:t>• User-friendly interface</a:t>
            </a:r>
            <a:br>
              <a:rPr lang="en-US"/>
            </a:br>
            <a:r>
              <a:rPr lang="en-US">
                <a:solidFill>
                  <a:schemeClr val="bg1"/>
                </a:solidFill>
                <a:latin typeface="Arial"/>
                <a:cs typeface="Arial"/>
              </a:rPr>
              <a:t>• Secure logout with no back access</a:t>
            </a:r>
            <a:br>
              <a:rPr lang="en-US"/>
            </a:br>
            <a:r>
              <a:rPr lang="en-US">
                <a:solidFill>
                  <a:schemeClr val="bg1"/>
                </a:solidFill>
                <a:latin typeface="Arial"/>
                <a:cs typeface="Arial"/>
              </a:rPr>
              <a:t>• Easy navigation to all modules</a:t>
            </a:r>
            <a:br>
              <a:rPr lang="en-US"/>
            </a:br>
            <a:r>
              <a:rPr lang="en-US">
                <a:solidFill>
                  <a:schemeClr val="bg1"/>
                </a:solidFill>
                <a:latin typeface="Arial"/>
                <a:cs typeface="Arial"/>
              </a:rPr>
              <a:t>• Background audio with mute/unmute</a:t>
            </a:r>
          </a:p>
          <a:p>
            <a:r>
              <a:rPr lang="en-US" b="1">
                <a:solidFill>
                  <a:schemeClr val="bg1"/>
                </a:solidFill>
                <a:latin typeface="Arial"/>
                <a:cs typeface="Arial"/>
              </a:rPr>
              <a:t>Nonfunctional</a:t>
            </a:r>
            <a:br>
              <a:rPr lang="en-US"/>
            </a:br>
            <a:r>
              <a:rPr lang="en-US">
                <a:solidFill>
                  <a:schemeClr val="bg1"/>
                </a:solidFill>
                <a:latin typeface="Arial"/>
                <a:cs typeface="Arial"/>
              </a:rPr>
              <a:t>• User data isolated and secure</a:t>
            </a:r>
            <a:br>
              <a:rPr lang="en-US"/>
            </a:br>
            <a:r>
              <a:rPr lang="en-US">
                <a:solidFill>
                  <a:schemeClr val="bg1"/>
                </a:solidFill>
                <a:latin typeface="Arial"/>
                <a:cs typeface="Arial"/>
              </a:rPr>
              <a:t>• Intuitive, responsive UI with feedback</a:t>
            </a:r>
            <a:br>
              <a:rPr lang="en-US"/>
            </a:br>
            <a:r>
              <a:rPr lang="en-US">
                <a:solidFill>
                  <a:schemeClr val="bg1"/>
                </a:solidFill>
                <a:latin typeface="Arial"/>
                <a:cs typeface="Arial"/>
              </a:rPr>
              <a:t>• Data persistence via </a:t>
            </a:r>
            <a:r>
              <a:rPr lang="en-US" err="1">
                <a:solidFill>
                  <a:schemeClr val="bg1"/>
                </a:solidFill>
                <a:latin typeface="Arial"/>
                <a:cs typeface="Arial"/>
              </a:rPr>
              <a:t>Firestore</a:t>
            </a:r>
            <a:r>
              <a:rPr lang="en-US">
                <a:solidFill>
                  <a:schemeClr val="bg1"/>
                </a:solidFill>
                <a:latin typeface="Arial"/>
                <a:cs typeface="Arial"/>
              </a:rPr>
              <a:t>/</a:t>
            </a:r>
            <a:r>
              <a:rPr lang="en-US" err="1">
                <a:solidFill>
                  <a:schemeClr val="bg1"/>
                </a:solidFill>
                <a:latin typeface="Arial"/>
                <a:cs typeface="Arial"/>
              </a:rPr>
              <a:t>localStorage</a:t>
            </a:r>
            <a:br>
              <a:rPr lang="en-US"/>
            </a:br>
            <a:r>
              <a:rPr lang="en-US">
                <a:solidFill>
                  <a:schemeClr val="bg1"/>
                </a:solidFill>
                <a:latin typeface="Arial"/>
                <a:cs typeface="Arial"/>
              </a:rPr>
              <a:t>• Fast loading, minimal dependencies</a:t>
            </a:r>
            <a:br>
              <a:rPr lang="en-US"/>
            </a:br>
            <a:r>
              <a:rPr lang="en-US">
                <a:solidFill>
                  <a:schemeClr val="bg1"/>
                </a:solidFill>
                <a:latin typeface="Arial"/>
                <a:cs typeface="Arial"/>
              </a:rPr>
              <a:t>• Privacy-first, no data sharing</a:t>
            </a:r>
          </a:p>
          <a:p>
            <a:endParaRPr lang="en-US"/>
          </a:p>
        </p:txBody>
      </p:sp>
      <p:sp>
        <p:nvSpPr>
          <p:cNvPr id="3" name="Title 2">
            <a:extLst>
              <a:ext uri="{FF2B5EF4-FFF2-40B4-BE49-F238E27FC236}">
                <a16:creationId xmlns:a16="http://schemas.microsoft.com/office/drawing/2014/main" id="{CD7F73FA-CEE9-3DF5-3DEE-D2762CA0C0B1}"/>
              </a:ext>
            </a:extLst>
          </p:cNvPr>
          <p:cNvSpPr>
            <a:spLocks noGrp="1"/>
          </p:cNvSpPr>
          <p:nvPr>
            <p:ph type="title"/>
          </p:nvPr>
        </p:nvSpPr>
        <p:spPr/>
        <p:txBody>
          <a:bodyPr/>
          <a:lstStyle/>
          <a:p>
            <a:r>
              <a:rPr lang="en-US"/>
              <a:t>Requirements</a:t>
            </a:r>
          </a:p>
        </p:txBody>
      </p:sp>
    </p:spTree>
    <p:extLst>
      <p:ext uri="{BB962C8B-B14F-4D97-AF65-F5344CB8AC3E}">
        <p14:creationId xmlns:p14="http://schemas.microsoft.com/office/powerpoint/2010/main" val="638246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F85CA6-1ED9-4BDC-741B-100880C8F73F}"/>
              </a:ext>
            </a:extLst>
          </p:cNvPr>
          <p:cNvSpPr txBox="1"/>
          <p:nvPr/>
        </p:nvSpPr>
        <p:spPr>
          <a:xfrm>
            <a:off x="5568042" y="133350"/>
            <a:ext cx="316285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chemeClr val="bg1"/>
                </a:solidFill>
              </a:rPr>
              <a:t>Project Managment</a:t>
            </a:r>
          </a:p>
        </p:txBody>
      </p:sp>
      <p:sp>
        <p:nvSpPr>
          <p:cNvPr id="3" name="Rectangle 2">
            <a:extLst>
              <a:ext uri="{FF2B5EF4-FFF2-40B4-BE49-F238E27FC236}">
                <a16:creationId xmlns:a16="http://schemas.microsoft.com/office/drawing/2014/main" id="{DC42E4AA-781F-3625-4352-71D4471626B3}"/>
              </a:ext>
            </a:extLst>
          </p:cNvPr>
          <p:cNvSpPr/>
          <p:nvPr/>
        </p:nvSpPr>
        <p:spPr>
          <a:xfrm>
            <a:off x="5426724" y="777343"/>
            <a:ext cx="3149522" cy="575309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Man with solid fill">
            <a:extLst>
              <a:ext uri="{FF2B5EF4-FFF2-40B4-BE49-F238E27FC236}">
                <a16:creationId xmlns:a16="http://schemas.microsoft.com/office/drawing/2014/main" id="{BB13CEDC-DEBF-8A2E-8957-28680E2BB6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41713" y="3269974"/>
            <a:ext cx="914400" cy="914400"/>
          </a:xfrm>
          <a:prstGeom prst="rect">
            <a:avLst/>
          </a:prstGeom>
        </p:spPr>
      </p:pic>
      <p:pic>
        <p:nvPicPr>
          <p:cNvPr id="5" name="Graphic 4" descr="Man with solid fill">
            <a:extLst>
              <a:ext uri="{FF2B5EF4-FFF2-40B4-BE49-F238E27FC236}">
                <a16:creationId xmlns:a16="http://schemas.microsoft.com/office/drawing/2014/main" id="{1D5FE565-D161-90D7-1142-7FA66CEA04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81456" y="3269974"/>
            <a:ext cx="914400" cy="914400"/>
          </a:xfrm>
          <a:prstGeom prst="rect">
            <a:avLst/>
          </a:prstGeom>
        </p:spPr>
      </p:pic>
      <p:sp>
        <p:nvSpPr>
          <p:cNvPr id="6" name="Oval 5">
            <a:extLst>
              <a:ext uri="{FF2B5EF4-FFF2-40B4-BE49-F238E27FC236}">
                <a16:creationId xmlns:a16="http://schemas.microsoft.com/office/drawing/2014/main" id="{95F87DFD-0904-CE59-DBE9-BA130A8EF8EE}"/>
              </a:ext>
            </a:extLst>
          </p:cNvPr>
          <p:cNvSpPr/>
          <p:nvPr/>
        </p:nvSpPr>
        <p:spPr>
          <a:xfrm>
            <a:off x="5774870" y="1619251"/>
            <a:ext cx="2430235" cy="595992"/>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Sign-up/Login</a:t>
            </a:r>
          </a:p>
        </p:txBody>
      </p:sp>
      <p:sp>
        <p:nvSpPr>
          <p:cNvPr id="7" name="Oval 6">
            <a:extLst>
              <a:ext uri="{FF2B5EF4-FFF2-40B4-BE49-F238E27FC236}">
                <a16:creationId xmlns:a16="http://schemas.microsoft.com/office/drawing/2014/main" id="{FA95A72C-913B-BB22-9CFB-36DFED199012}"/>
              </a:ext>
            </a:extLst>
          </p:cNvPr>
          <p:cNvSpPr/>
          <p:nvPr/>
        </p:nvSpPr>
        <p:spPr>
          <a:xfrm>
            <a:off x="5774872" y="2392135"/>
            <a:ext cx="2441118" cy="552450"/>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rPr>
              <a:t>Journalling</a:t>
            </a:r>
          </a:p>
        </p:txBody>
      </p:sp>
      <p:sp>
        <p:nvSpPr>
          <p:cNvPr id="8" name="Oval 7">
            <a:extLst>
              <a:ext uri="{FF2B5EF4-FFF2-40B4-BE49-F238E27FC236}">
                <a16:creationId xmlns:a16="http://schemas.microsoft.com/office/drawing/2014/main" id="{F78EC697-0BFE-0450-C47F-203EB69C562D}"/>
              </a:ext>
            </a:extLst>
          </p:cNvPr>
          <p:cNvSpPr/>
          <p:nvPr/>
        </p:nvSpPr>
        <p:spPr>
          <a:xfrm>
            <a:off x="5774872" y="3154134"/>
            <a:ext cx="2441118" cy="585107"/>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rPr>
              <a:t>Meditation</a:t>
            </a:r>
          </a:p>
        </p:txBody>
      </p:sp>
      <p:sp>
        <p:nvSpPr>
          <p:cNvPr id="9" name="Oval 8">
            <a:extLst>
              <a:ext uri="{FF2B5EF4-FFF2-40B4-BE49-F238E27FC236}">
                <a16:creationId xmlns:a16="http://schemas.microsoft.com/office/drawing/2014/main" id="{20A85554-1C05-95D2-914E-42E2BFC63256}"/>
              </a:ext>
            </a:extLst>
          </p:cNvPr>
          <p:cNvSpPr/>
          <p:nvPr/>
        </p:nvSpPr>
        <p:spPr>
          <a:xfrm>
            <a:off x="5774871" y="3905249"/>
            <a:ext cx="2430234" cy="574221"/>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rPr>
              <a:t>Exercises</a:t>
            </a:r>
          </a:p>
        </p:txBody>
      </p:sp>
      <p:sp>
        <p:nvSpPr>
          <p:cNvPr id="10" name="Oval 9">
            <a:extLst>
              <a:ext uri="{FF2B5EF4-FFF2-40B4-BE49-F238E27FC236}">
                <a16:creationId xmlns:a16="http://schemas.microsoft.com/office/drawing/2014/main" id="{ED7B5F97-6592-DC62-52E4-33C5B28FBC3B}"/>
              </a:ext>
            </a:extLst>
          </p:cNvPr>
          <p:cNvSpPr/>
          <p:nvPr/>
        </p:nvSpPr>
        <p:spPr>
          <a:xfrm>
            <a:off x="5774870" y="4689022"/>
            <a:ext cx="2430235" cy="595992"/>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rPr>
              <a:t>Hydration station</a:t>
            </a:r>
          </a:p>
        </p:txBody>
      </p:sp>
      <p:sp>
        <p:nvSpPr>
          <p:cNvPr id="11" name="Oval 10">
            <a:extLst>
              <a:ext uri="{FF2B5EF4-FFF2-40B4-BE49-F238E27FC236}">
                <a16:creationId xmlns:a16="http://schemas.microsoft.com/office/drawing/2014/main" id="{1DE5F562-FDA2-59CA-50AE-ABB0CC7BFF25}"/>
              </a:ext>
            </a:extLst>
          </p:cNvPr>
          <p:cNvSpPr/>
          <p:nvPr/>
        </p:nvSpPr>
        <p:spPr>
          <a:xfrm>
            <a:off x="5774870" y="5581651"/>
            <a:ext cx="2430235" cy="595992"/>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rPr>
              <a:t>stretching</a:t>
            </a:r>
          </a:p>
        </p:txBody>
      </p:sp>
      <p:cxnSp>
        <p:nvCxnSpPr>
          <p:cNvPr id="12" name="Straight Arrow Connector 11">
            <a:extLst>
              <a:ext uri="{FF2B5EF4-FFF2-40B4-BE49-F238E27FC236}">
                <a16:creationId xmlns:a16="http://schemas.microsoft.com/office/drawing/2014/main" id="{54188DCF-7054-E3B1-26E6-D8985469704F}"/>
              </a:ext>
            </a:extLst>
          </p:cNvPr>
          <p:cNvCxnSpPr/>
          <p:nvPr/>
        </p:nvCxnSpPr>
        <p:spPr>
          <a:xfrm flipV="1">
            <a:off x="3385456" y="2332264"/>
            <a:ext cx="1986642" cy="1153886"/>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063BF435-1C6F-699D-48A1-FEDE6D4A32BB}"/>
              </a:ext>
            </a:extLst>
          </p:cNvPr>
          <p:cNvCxnSpPr>
            <a:cxnSpLocks/>
          </p:cNvCxnSpPr>
          <p:nvPr/>
        </p:nvCxnSpPr>
        <p:spPr>
          <a:xfrm flipV="1">
            <a:off x="3385456" y="2767691"/>
            <a:ext cx="2182584" cy="936173"/>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A974A04C-2162-D811-22EE-9B006E1FA9C8}"/>
              </a:ext>
            </a:extLst>
          </p:cNvPr>
          <p:cNvCxnSpPr>
            <a:cxnSpLocks/>
          </p:cNvCxnSpPr>
          <p:nvPr/>
        </p:nvCxnSpPr>
        <p:spPr>
          <a:xfrm flipV="1">
            <a:off x="3374570" y="3344634"/>
            <a:ext cx="2204355" cy="500744"/>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93CDCBB6-CE7F-B108-2B62-FB7F4033FC7E}"/>
              </a:ext>
            </a:extLst>
          </p:cNvPr>
          <p:cNvCxnSpPr>
            <a:cxnSpLocks/>
          </p:cNvCxnSpPr>
          <p:nvPr/>
        </p:nvCxnSpPr>
        <p:spPr>
          <a:xfrm>
            <a:off x="3374570" y="3976007"/>
            <a:ext cx="2051955" cy="250370"/>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8D1987CA-40C7-956C-CF94-D824E1C2F5F2}"/>
              </a:ext>
            </a:extLst>
          </p:cNvPr>
          <p:cNvCxnSpPr>
            <a:cxnSpLocks/>
          </p:cNvCxnSpPr>
          <p:nvPr/>
        </p:nvCxnSpPr>
        <p:spPr>
          <a:xfrm>
            <a:off x="3243942" y="4150178"/>
            <a:ext cx="1888671" cy="609600"/>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8B430764-5217-9985-EDC2-F9D2B00252B1}"/>
              </a:ext>
            </a:extLst>
          </p:cNvPr>
          <p:cNvCxnSpPr>
            <a:cxnSpLocks/>
          </p:cNvCxnSpPr>
          <p:nvPr/>
        </p:nvCxnSpPr>
        <p:spPr>
          <a:xfrm>
            <a:off x="3080656" y="4335236"/>
            <a:ext cx="2269670" cy="1360713"/>
          </a:xfrm>
          <a:prstGeom prst="straightConnector1">
            <a:avLst/>
          </a:prstGeom>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AA0D90DF-C7AD-80DD-D4D3-D465C546E052}"/>
              </a:ext>
            </a:extLst>
          </p:cNvPr>
          <p:cNvSpPr txBox="1"/>
          <p:nvPr/>
        </p:nvSpPr>
        <p:spPr>
          <a:xfrm>
            <a:off x="2563586" y="2748642"/>
            <a:ext cx="8164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solidFill>
                  <a:schemeClr val="bg1"/>
                </a:solidFill>
              </a:rPr>
              <a:t>User</a:t>
            </a:r>
          </a:p>
        </p:txBody>
      </p:sp>
    </p:spTree>
    <p:extLst>
      <p:ext uri="{BB962C8B-B14F-4D97-AF65-F5344CB8AC3E}">
        <p14:creationId xmlns:p14="http://schemas.microsoft.com/office/powerpoint/2010/main" val="1854556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A745B-42DA-4647-6013-0FCB3B7B614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3A1D8F6-F75E-FEDC-ADBA-771DED99A990}"/>
              </a:ext>
            </a:extLst>
          </p:cNvPr>
          <p:cNvSpPr>
            <a:spLocks noGrp="1"/>
          </p:cNvSpPr>
          <p:nvPr>
            <p:ph type="body" sz="quarter" idx="14"/>
          </p:nvPr>
        </p:nvSpPr>
        <p:spPr>
          <a:xfrm>
            <a:off x="1590222" y="1795873"/>
            <a:ext cx="9936760" cy="4161582"/>
          </a:xfrm>
        </p:spPr>
        <p:txBody>
          <a:bodyPr vert="horz" lIns="91440" tIns="45720" rIns="91440" bIns="45720" rtlCol="0" anchor="t">
            <a:noAutofit/>
          </a:bodyPr>
          <a:lstStyle/>
          <a:p>
            <a:pPr marL="285750" indent="-285750" fontAlgn="base">
              <a:buFont typeface="Arial" panose="020B0604020202020204" pitchFamily="34" charset="0"/>
              <a:buChar char="•"/>
            </a:pPr>
            <a:r>
              <a:rPr lang="en-US" sz="2400"/>
              <a:t>As a user, I want to register and log in securely so I can access my personal data.</a:t>
            </a:r>
          </a:p>
          <a:p>
            <a:pPr marL="285750" indent="-285750" fontAlgn="base">
              <a:buFont typeface="Arial" panose="020B0604020202020204" pitchFamily="34" charset="0"/>
              <a:buChar char="•"/>
            </a:pPr>
            <a:r>
              <a:rPr lang="en-US" sz="2400"/>
              <a:t>As a user, I want my hydration logs saved per day, so I can track progress over time.</a:t>
            </a:r>
          </a:p>
          <a:p>
            <a:pPr marL="285750" indent="-285750" fontAlgn="base">
              <a:buFont typeface="Arial" panose="020B0604020202020204" pitchFamily="34" charset="0"/>
              <a:buChar char="•"/>
            </a:pPr>
            <a:r>
              <a:rPr lang="en-US" sz="2400"/>
              <a:t>As a user, I want to journal my daily thoughts, so I can reflect later.</a:t>
            </a:r>
          </a:p>
          <a:p>
            <a:pPr marL="285750" indent="-285750" fontAlgn="base">
              <a:buFont typeface="Arial" panose="020B0604020202020204" pitchFamily="34" charset="0"/>
              <a:buChar char="•"/>
            </a:pPr>
            <a:r>
              <a:rPr lang="en-US" sz="2400"/>
              <a:t>As a user, I want to start a digital detox timer, so I can stay accountable to screen breaks.</a:t>
            </a:r>
          </a:p>
          <a:p>
            <a:pPr marL="285750" indent="-285750" fontAlgn="base">
              <a:buFont typeface="Arial" panose="020B0604020202020204" pitchFamily="34" charset="0"/>
              <a:buChar char="•"/>
            </a:pPr>
            <a:r>
              <a:rPr lang="en-US" sz="2400"/>
              <a:t>As a user, I want relaxing sounds/videos in the background, so I feel immersed in the experience.</a:t>
            </a:r>
          </a:p>
          <a:p>
            <a:pPr marL="285750" indent="-285750">
              <a:buFont typeface="Arial" panose="020B0604020202020204" pitchFamily="34" charset="0"/>
              <a:buChar char="•"/>
            </a:pPr>
            <a:r>
              <a:rPr lang="en-US" sz="2400"/>
              <a:t>As a user, I want to be redirected safely when I log out, so my data is protected.</a:t>
            </a:r>
            <a:br>
              <a:rPr lang="en-US" sz="1600"/>
            </a:br>
            <a:endParaRPr lang="en-US" sz="1600">
              <a:latin typeface="Arial"/>
              <a:cs typeface="Arial"/>
            </a:endParaRPr>
          </a:p>
        </p:txBody>
      </p:sp>
      <p:sp>
        <p:nvSpPr>
          <p:cNvPr id="3" name="Title 2">
            <a:extLst>
              <a:ext uri="{FF2B5EF4-FFF2-40B4-BE49-F238E27FC236}">
                <a16:creationId xmlns:a16="http://schemas.microsoft.com/office/drawing/2014/main" id="{5D7B5495-3B91-528C-E8A6-B411AACB29EB}"/>
              </a:ext>
            </a:extLst>
          </p:cNvPr>
          <p:cNvSpPr>
            <a:spLocks noGrp="1"/>
          </p:cNvSpPr>
          <p:nvPr>
            <p:ph type="title"/>
          </p:nvPr>
        </p:nvSpPr>
        <p:spPr/>
        <p:txBody>
          <a:bodyPr/>
          <a:lstStyle/>
          <a:p>
            <a:r>
              <a:rPr lang="en-US"/>
              <a:t>User Stories</a:t>
            </a:r>
          </a:p>
        </p:txBody>
      </p:sp>
    </p:spTree>
    <p:extLst>
      <p:ext uri="{BB962C8B-B14F-4D97-AF65-F5344CB8AC3E}">
        <p14:creationId xmlns:p14="http://schemas.microsoft.com/office/powerpoint/2010/main" val="1410633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A4FD-AAFE-FA16-146D-2A6C4C0E27D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FD5C617-C4DC-2555-52F9-A542FFD4975F}"/>
              </a:ext>
            </a:extLst>
          </p:cNvPr>
          <p:cNvSpPr>
            <a:spLocks noGrp="1"/>
          </p:cNvSpPr>
          <p:nvPr>
            <p:ph type="body" sz="quarter" idx="14"/>
          </p:nvPr>
        </p:nvSpPr>
        <p:spPr>
          <a:xfrm>
            <a:off x="1590222" y="1795873"/>
            <a:ext cx="8984543" cy="4338956"/>
          </a:xfrm>
        </p:spPr>
        <p:txBody>
          <a:bodyPr vert="horz" lIns="91440" tIns="45720" rIns="91440" bIns="45720" rtlCol="0" anchor="t">
            <a:normAutofit/>
          </a:bodyPr>
          <a:lstStyle/>
          <a:p>
            <a:pPr marL="457200" indent="-457200">
              <a:buFont typeface="Arial" panose="020B0604020202020204" pitchFamily="34" charset="0"/>
              <a:buChar char="•"/>
            </a:pPr>
            <a:r>
              <a:rPr lang="en-US">
                <a:latin typeface="Arial"/>
                <a:ea typeface="ＭＳ Ｐゴシック"/>
                <a:cs typeface="Arial"/>
              </a:rPr>
              <a:t>Most significant user case</a:t>
            </a:r>
            <a:br>
              <a:rPr lang="en-US">
                <a:latin typeface="Arial"/>
                <a:ea typeface="ＭＳ Ｐゴシック"/>
                <a:cs typeface="Arial"/>
              </a:rPr>
            </a:br>
            <a:r>
              <a:rPr lang="en-US">
                <a:latin typeface="Arial"/>
                <a:ea typeface="ＭＳ Ｐゴシック"/>
                <a:cs typeface="Arial"/>
              </a:rPr>
              <a:t>is the register, as you can't</a:t>
            </a:r>
            <a:br>
              <a:rPr lang="en-US">
                <a:latin typeface="Arial"/>
                <a:ea typeface="ＭＳ Ｐゴシック"/>
                <a:cs typeface="Arial"/>
              </a:rPr>
            </a:br>
            <a:r>
              <a:rPr lang="en-US">
                <a:latin typeface="Arial"/>
                <a:ea typeface="ＭＳ Ｐゴシック"/>
                <a:cs typeface="Arial"/>
              </a:rPr>
              <a:t>use the rest of the website</a:t>
            </a:r>
            <a:br>
              <a:rPr lang="en-US">
                <a:latin typeface="Arial"/>
                <a:ea typeface="ＭＳ Ｐゴシック"/>
                <a:cs typeface="Arial"/>
              </a:rPr>
            </a:br>
            <a:r>
              <a:rPr lang="en-US">
                <a:latin typeface="Arial"/>
                <a:ea typeface="ＭＳ Ｐゴシック"/>
                <a:cs typeface="Arial"/>
              </a:rPr>
              <a:t>without it.</a:t>
            </a:r>
          </a:p>
        </p:txBody>
      </p:sp>
      <p:sp>
        <p:nvSpPr>
          <p:cNvPr id="3" name="Title 2">
            <a:extLst>
              <a:ext uri="{FF2B5EF4-FFF2-40B4-BE49-F238E27FC236}">
                <a16:creationId xmlns:a16="http://schemas.microsoft.com/office/drawing/2014/main" id="{91BEEA29-5CFA-803C-1964-DAA633D033A9}"/>
              </a:ext>
            </a:extLst>
          </p:cNvPr>
          <p:cNvSpPr>
            <a:spLocks noGrp="1"/>
          </p:cNvSpPr>
          <p:nvPr>
            <p:ph type="title"/>
          </p:nvPr>
        </p:nvSpPr>
        <p:spPr/>
        <p:txBody>
          <a:bodyPr/>
          <a:lstStyle/>
          <a:p>
            <a:r>
              <a:rPr lang="en-US"/>
              <a:t>Use Case</a:t>
            </a:r>
          </a:p>
        </p:txBody>
      </p:sp>
      <p:pic>
        <p:nvPicPr>
          <p:cNvPr id="4" name="Picture 3" descr="A diagram of a person&amp;#39;s diagram&#10;&#10;AI-generated content may be incorrect.">
            <a:extLst>
              <a:ext uri="{FF2B5EF4-FFF2-40B4-BE49-F238E27FC236}">
                <a16:creationId xmlns:a16="http://schemas.microsoft.com/office/drawing/2014/main" id="{385401EB-FD0B-94BD-1F54-E68E395DF0D2}"/>
              </a:ext>
            </a:extLst>
          </p:cNvPr>
          <p:cNvPicPr>
            <a:picLocks noChangeAspect="1"/>
          </p:cNvPicPr>
          <p:nvPr/>
        </p:nvPicPr>
        <p:blipFill>
          <a:blip r:embed="rId3"/>
          <a:stretch>
            <a:fillRect/>
          </a:stretch>
        </p:blipFill>
        <p:spPr>
          <a:xfrm>
            <a:off x="7302858" y="747713"/>
            <a:ext cx="3124200" cy="5362575"/>
          </a:xfrm>
          <a:prstGeom prst="rect">
            <a:avLst/>
          </a:prstGeom>
        </p:spPr>
      </p:pic>
    </p:spTree>
    <p:extLst>
      <p:ext uri="{BB962C8B-B14F-4D97-AF65-F5344CB8AC3E}">
        <p14:creationId xmlns:p14="http://schemas.microsoft.com/office/powerpoint/2010/main" val="3530534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39F09-BEF1-9CF0-92E2-22E010610AC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4D2C72D-71CD-DD79-C9E0-F04485232145}"/>
              </a:ext>
            </a:extLst>
          </p:cNvPr>
          <p:cNvSpPr>
            <a:spLocks noGrp="1"/>
          </p:cNvSpPr>
          <p:nvPr>
            <p:ph type="body" sz="quarter" idx="14"/>
          </p:nvPr>
        </p:nvSpPr>
        <p:spPr>
          <a:xfrm>
            <a:off x="1358309" y="1188483"/>
            <a:ext cx="8984543" cy="827130"/>
          </a:xfrm>
        </p:spPr>
        <p:txBody>
          <a:bodyPr>
            <a:normAutofit lnSpcReduction="10000"/>
          </a:bodyPr>
          <a:lstStyle/>
          <a:p>
            <a:r>
              <a:rPr lang="en-US"/>
              <a:t>Show the sequence diagram of the most significant use case.</a:t>
            </a:r>
          </a:p>
          <a:p>
            <a:endParaRPr lang="en-US"/>
          </a:p>
        </p:txBody>
      </p:sp>
      <p:sp>
        <p:nvSpPr>
          <p:cNvPr id="3" name="Title 2">
            <a:extLst>
              <a:ext uri="{FF2B5EF4-FFF2-40B4-BE49-F238E27FC236}">
                <a16:creationId xmlns:a16="http://schemas.microsoft.com/office/drawing/2014/main" id="{A624A99E-57ED-10A1-3F8D-45907A51F3BC}"/>
              </a:ext>
            </a:extLst>
          </p:cNvPr>
          <p:cNvSpPr>
            <a:spLocks noGrp="1"/>
          </p:cNvSpPr>
          <p:nvPr>
            <p:ph type="title"/>
          </p:nvPr>
        </p:nvSpPr>
        <p:spPr>
          <a:xfrm>
            <a:off x="1358309" y="470310"/>
            <a:ext cx="8984543" cy="718172"/>
          </a:xfrm>
        </p:spPr>
        <p:txBody>
          <a:bodyPr/>
          <a:lstStyle/>
          <a:p>
            <a:r>
              <a:rPr lang="en-US"/>
              <a:t>Sequence Diagram</a:t>
            </a:r>
          </a:p>
        </p:txBody>
      </p:sp>
      <p:sp>
        <p:nvSpPr>
          <p:cNvPr id="5" name="Rectangle 4">
            <a:extLst>
              <a:ext uri="{FF2B5EF4-FFF2-40B4-BE49-F238E27FC236}">
                <a16:creationId xmlns:a16="http://schemas.microsoft.com/office/drawing/2014/main" id="{93522EA4-46A3-4C26-B6FD-0794455F63FF}"/>
              </a:ext>
            </a:extLst>
          </p:cNvPr>
          <p:cNvSpPr/>
          <p:nvPr/>
        </p:nvSpPr>
        <p:spPr>
          <a:xfrm>
            <a:off x="2447904" y="2110290"/>
            <a:ext cx="1211035" cy="449035"/>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accent1">
                    <a:lumMod val="90000"/>
                    <a:lumOff val="10000"/>
                  </a:schemeClr>
                </a:solidFill>
                <a:ea typeface="Calibri"/>
                <a:cs typeface="Calibri"/>
              </a:rPr>
              <a:t>User</a:t>
            </a:r>
            <a:endParaRPr lang="en-US">
              <a:solidFill>
                <a:schemeClr val="accent1">
                  <a:lumMod val="90000"/>
                  <a:lumOff val="10000"/>
                </a:schemeClr>
              </a:solidFill>
            </a:endParaRPr>
          </a:p>
        </p:txBody>
      </p:sp>
      <p:sp>
        <p:nvSpPr>
          <p:cNvPr id="4" name="Rectangle 3">
            <a:extLst>
              <a:ext uri="{FF2B5EF4-FFF2-40B4-BE49-F238E27FC236}">
                <a16:creationId xmlns:a16="http://schemas.microsoft.com/office/drawing/2014/main" id="{525E4854-C885-CF80-A2B6-7428F6CA7D34}"/>
              </a:ext>
            </a:extLst>
          </p:cNvPr>
          <p:cNvSpPr/>
          <p:nvPr/>
        </p:nvSpPr>
        <p:spPr>
          <a:xfrm>
            <a:off x="5175643" y="2110290"/>
            <a:ext cx="1211035" cy="449035"/>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accent1">
                    <a:lumMod val="90000"/>
                    <a:lumOff val="10000"/>
                  </a:schemeClr>
                </a:solidFill>
                <a:ea typeface="Calibri"/>
                <a:cs typeface="Calibri"/>
              </a:rPr>
              <a:t>Web App</a:t>
            </a:r>
          </a:p>
        </p:txBody>
      </p:sp>
      <p:cxnSp>
        <p:nvCxnSpPr>
          <p:cNvPr id="7" name="Straight Arrow Connector 6">
            <a:extLst>
              <a:ext uri="{FF2B5EF4-FFF2-40B4-BE49-F238E27FC236}">
                <a16:creationId xmlns:a16="http://schemas.microsoft.com/office/drawing/2014/main" id="{CCCD9372-454C-D1AB-3E27-4DFDDD6C3E30}"/>
              </a:ext>
            </a:extLst>
          </p:cNvPr>
          <p:cNvCxnSpPr>
            <a:cxnSpLocks/>
          </p:cNvCxnSpPr>
          <p:nvPr/>
        </p:nvCxnSpPr>
        <p:spPr>
          <a:xfrm flipH="1" flipV="1">
            <a:off x="3059437" y="2558339"/>
            <a:ext cx="22874" cy="3697001"/>
          </a:xfrm>
          <a:prstGeom prst="straightConnector1">
            <a:avLst/>
          </a:prstGeom>
          <a:ln>
            <a:prstDash val="sysDot"/>
          </a:ln>
        </p:spPr>
        <p:style>
          <a:lnRef idx="3">
            <a:schemeClr val="accent5"/>
          </a:lnRef>
          <a:fillRef idx="0">
            <a:schemeClr val="accent5"/>
          </a:fillRef>
          <a:effectRef idx="2">
            <a:schemeClr val="accent5"/>
          </a:effectRef>
          <a:fontRef idx="minor">
            <a:schemeClr val="tx1"/>
          </a:fontRef>
        </p:style>
      </p:cxnSp>
      <p:cxnSp>
        <p:nvCxnSpPr>
          <p:cNvPr id="8" name="Straight Arrow Connector 7">
            <a:extLst>
              <a:ext uri="{FF2B5EF4-FFF2-40B4-BE49-F238E27FC236}">
                <a16:creationId xmlns:a16="http://schemas.microsoft.com/office/drawing/2014/main" id="{1FCD3BC9-B68E-1297-1B98-2C537A3B9284}"/>
              </a:ext>
            </a:extLst>
          </p:cNvPr>
          <p:cNvCxnSpPr>
            <a:cxnSpLocks/>
          </p:cNvCxnSpPr>
          <p:nvPr/>
        </p:nvCxnSpPr>
        <p:spPr>
          <a:xfrm flipV="1">
            <a:off x="8502451" y="2591469"/>
            <a:ext cx="32343" cy="3619697"/>
          </a:xfrm>
          <a:prstGeom prst="straightConnector1">
            <a:avLst/>
          </a:prstGeom>
          <a:ln/>
        </p:spPr>
        <p:style>
          <a:lnRef idx="3">
            <a:schemeClr val="accent5"/>
          </a:lnRef>
          <a:fillRef idx="0">
            <a:schemeClr val="accent5"/>
          </a:fillRef>
          <a:effectRef idx="2">
            <a:schemeClr val="accent5"/>
          </a:effectRef>
          <a:fontRef idx="minor">
            <a:schemeClr val="tx1"/>
          </a:fontRef>
        </p:style>
      </p:cxnSp>
      <p:cxnSp>
        <p:nvCxnSpPr>
          <p:cNvPr id="9" name="Straight Arrow Connector 8">
            <a:extLst>
              <a:ext uri="{FF2B5EF4-FFF2-40B4-BE49-F238E27FC236}">
                <a16:creationId xmlns:a16="http://schemas.microsoft.com/office/drawing/2014/main" id="{8B3CFCCF-0E2D-7F89-FB8F-983CF6920723}"/>
              </a:ext>
            </a:extLst>
          </p:cNvPr>
          <p:cNvCxnSpPr/>
          <p:nvPr/>
        </p:nvCxnSpPr>
        <p:spPr>
          <a:xfrm flipV="1">
            <a:off x="3139895" y="3167110"/>
            <a:ext cx="2566032" cy="14397"/>
          </a:xfrm>
          <a:prstGeom prst="straightConnector1">
            <a:avLst/>
          </a:prstGeom>
          <a:ln>
            <a:solidFill>
              <a:schemeClr val="bg1"/>
            </a:solidFill>
            <a:tailEnd type="triangle"/>
          </a:ln>
        </p:spPr>
        <p:style>
          <a:lnRef idx="3">
            <a:schemeClr val="accent5"/>
          </a:lnRef>
          <a:fillRef idx="0">
            <a:schemeClr val="accent5"/>
          </a:fillRef>
          <a:effectRef idx="2">
            <a:schemeClr val="accent5"/>
          </a:effectRef>
          <a:fontRef idx="minor">
            <a:schemeClr val="tx1"/>
          </a:fontRef>
        </p:style>
      </p:cxnSp>
      <p:sp>
        <p:nvSpPr>
          <p:cNvPr id="12" name="TextBox 11">
            <a:extLst>
              <a:ext uri="{FF2B5EF4-FFF2-40B4-BE49-F238E27FC236}">
                <a16:creationId xmlns:a16="http://schemas.microsoft.com/office/drawing/2014/main" id="{A9AA5536-A315-1341-EA23-A2AE47009424}"/>
              </a:ext>
            </a:extLst>
          </p:cNvPr>
          <p:cNvSpPr txBox="1"/>
          <p:nvPr/>
        </p:nvSpPr>
        <p:spPr>
          <a:xfrm>
            <a:off x="3135401" y="2806071"/>
            <a:ext cx="163885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Signup / Login</a:t>
            </a:r>
            <a:endParaRPr lang="en-US" b="1">
              <a:solidFill>
                <a:schemeClr val="bg1"/>
              </a:solidFill>
            </a:endParaRPr>
          </a:p>
        </p:txBody>
      </p:sp>
      <p:sp>
        <p:nvSpPr>
          <p:cNvPr id="13" name="TextBox 12">
            <a:extLst>
              <a:ext uri="{FF2B5EF4-FFF2-40B4-BE49-F238E27FC236}">
                <a16:creationId xmlns:a16="http://schemas.microsoft.com/office/drawing/2014/main" id="{2FD3315B-FBCC-D525-1700-629310DFAA1C}"/>
              </a:ext>
            </a:extLst>
          </p:cNvPr>
          <p:cNvSpPr txBox="1"/>
          <p:nvPr/>
        </p:nvSpPr>
        <p:spPr>
          <a:xfrm>
            <a:off x="3698776" y="4658535"/>
            <a:ext cx="14511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Journaling</a:t>
            </a:r>
          </a:p>
        </p:txBody>
      </p:sp>
      <p:sp>
        <p:nvSpPr>
          <p:cNvPr id="14" name="TextBox 13">
            <a:extLst>
              <a:ext uri="{FF2B5EF4-FFF2-40B4-BE49-F238E27FC236}">
                <a16:creationId xmlns:a16="http://schemas.microsoft.com/office/drawing/2014/main" id="{69750877-4E95-1CC6-3EC6-8FCBF0943D5C}"/>
              </a:ext>
            </a:extLst>
          </p:cNvPr>
          <p:cNvSpPr txBox="1"/>
          <p:nvPr/>
        </p:nvSpPr>
        <p:spPr>
          <a:xfrm>
            <a:off x="6212586" y="2812223"/>
            <a:ext cx="201433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Save login info</a:t>
            </a:r>
            <a:endParaRPr lang="en-US" b="1">
              <a:solidFill>
                <a:schemeClr val="bg1"/>
              </a:solidFill>
            </a:endParaRPr>
          </a:p>
        </p:txBody>
      </p:sp>
      <p:sp>
        <p:nvSpPr>
          <p:cNvPr id="19" name="Rectangle 18">
            <a:extLst>
              <a:ext uri="{FF2B5EF4-FFF2-40B4-BE49-F238E27FC236}">
                <a16:creationId xmlns:a16="http://schemas.microsoft.com/office/drawing/2014/main" id="{6B9B431A-9672-4BA3-5556-2CBA8040EF71}"/>
              </a:ext>
            </a:extLst>
          </p:cNvPr>
          <p:cNvSpPr/>
          <p:nvPr/>
        </p:nvSpPr>
        <p:spPr>
          <a:xfrm>
            <a:off x="7912217" y="2110290"/>
            <a:ext cx="1211035" cy="449035"/>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accent1">
                    <a:lumMod val="90000"/>
                    <a:lumOff val="10000"/>
                  </a:schemeClr>
                </a:solidFill>
                <a:ea typeface="Calibri"/>
                <a:cs typeface="Calibri"/>
              </a:rPr>
              <a:t>Storage</a:t>
            </a:r>
          </a:p>
        </p:txBody>
      </p:sp>
      <p:cxnSp>
        <p:nvCxnSpPr>
          <p:cNvPr id="20" name="Straight Arrow Connector 19">
            <a:extLst>
              <a:ext uri="{FF2B5EF4-FFF2-40B4-BE49-F238E27FC236}">
                <a16:creationId xmlns:a16="http://schemas.microsoft.com/office/drawing/2014/main" id="{3B4D8DFB-1D1C-36DE-49D0-0F4D71181037}"/>
              </a:ext>
            </a:extLst>
          </p:cNvPr>
          <p:cNvCxnSpPr>
            <a:cxnSpLocks/>
          </p:cNvCxnSpPr>
          <p:nvPr/>
        </p:nvCxnSpPr>
        <p:spPr>
          <a:xfrm flipH="1" flipV="1">
            <a:off x="5776132" y="2591469"/>
            <a:ext cx="22874" cy="3697001"/>
          </a:xfrm>
          <a:prstGeom prst="straightConnector1">
            <a:avLst/>
          </a:prstGeom>
          <a:ln/>
        </p:spPr>
        <p:style>
          <a:lnRef idx="3">
            <a:schemeClr val="accent5"/>
          </a:lnRef>
          <a:fillRef idx="0">
            <a:schemeClr val="accent5"/>
          </a:fillRef>
          <a:effectRef idx="2">
            <a:schemeClr val="accent5"/>
          </a:effectRef>
          <a:fontRef idx="minor">
            <a:schemeClr val="tx1"/>
          </a:fontRef>
        </p:style>
      </p:cxnSp>
      <p:sp>
        <p:nvSpPr>
          <p:cNvPr id="22" name="Rectangle 21">
            <a:extLst>
              <a:ext uri="{FF2B5EF4-FFF2-40B4-BE49-F238E27FC236}">
                <a16:creationId xmlns:a16="http://schemas.microsoft.com/office/drawing/2014/main" id="{4240A0FC-3E01-C5D8-B3FB-C56AA6791FFA}"/>
              </a:ext>
            </a:extLst>
          </p:cNvPr>
          <p:cNvSpPr/>
          <p:nvPr/>
        </p:nvSpPr>
        <p:spPr>
          <a:xfrm>
            <a:off x="5551121" y="3064444"/>
            <a:ext cx="460079" cy="228167"/>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sp>
        <p:nvSpPr>
          <p:cNvPr id="23" name="Rectangle 22">
            <a:extLst>
              <a:ext uri="{FF2B5EF4-FFF2-40B4-BE49-F238E27FC236}">
                <a16:creationId xmlns:a16="http://schemas.microsoft.com/office/drawing/2014/main" id="{9A401052-40FA-FEBF-5CB4-B233A4E08A3F}"/>
              </a:ext>
            </a:extLst>
          </p:cNvPr>
          <p:cNvSpPr/>
          <p:nvPr/>
        </p:nvSpPr>
        <p:spPr>
          <a:xfrm>
            <a:off x="5562164" y="4077762"/>
            <a:ext cx="460079" cy="228167"/>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sp>
        <p:nvSpPr>
          <p:cNvPr id="24" name="Rectangle 23">
            <a:extLst>
              <a:ext uri="{FF2B5EF4-FFF2-40B4-BE49-F238E27FC236}">
                <a16:creationId xmlns:a16="http://schemas.microsoft.com/office/drawing/2014/main" id="{1F3B92E8-A447-BB96-0F32-31C0C0556002}"/>
              </a:ext>
            </a:extLst>
          </p:cNvPr>
          <p:cNvSpPr/>
          <p:nvPr/>
        </p:nvSpPr>
        <p:spPr>
          <a:xfrm>
            <a:off x="5681750" y="5570840"/>
            <a:ext cx="460079" cy="228167"/>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sp>
        <p:nvSpPr>
          <p:cNvPr id="27" name="TextBox 26">
            <a:extLst>
              <a:ext uri="{FF2B5EF4-FFF2-40B4-BE49-F238E27FC236}">
                <a16:creationId xmlns:a16="http://schemas.microsoft.com/office/drawing/2014/main" id="{E2D38115-CE2A-2BA4-DA63-387E520304E0}"/>
              </a:ext>
            </a:extLst>
          </p:cNvPr>
          <p:cNvSpPr txBox="1"/>
          <p:nvPr/>
        </p:nvSpPr>
        <p:spPr>
          <a:xfrm>
            <a:off x="3511510" y="3719840"/>
            <a:ext cx="163885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Access features</a:t>
            </a:r>
            <a:endParaRPr lang="en-US" b="1">
              <a:solidFill>
                <a:schemeClr val="bg1"/>
              </a:solidFill>
            </a:endParaRPr>
          </a:p>
        </p:txBody>
      </p:sp>
      <p:cxnSp>
        <p:nvCxnSpPr>
          <p:cNvPr id="31" name="Straight Arrow Connector 30">
            <a:extLst>
              <a:ext uri="{FF2B5EF4-FFF2-40B4-BE49-F238E27FC236}">
                <a16:creationId xmlns:a16="http://schemas.microsoft.com/office/drawing/2014/main" id="{D808874B-9890-31F3-E34E-43E751C9B01B}"/>
              </a:ext>
            </a:extLst>
          </p:cNvPr>
          <p:cNvCxnSpPr/>
          <p:nvPr/>
        </p:nvCxnSpPr>
        <p:spPr>
          <a:xfrm flipV="1">
            <a:off x="3126292" y="3715537"/>
            <a:ext cx="2578058" cy="6706"/>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DE5066C-7EAA-85D0-C8A6-FEC7989963B4}"/>
              </a:ext>
            </a:extLst>
          </p:cNvPr>
          <p:cNvCxnSpPr>
            <a:cxnSpLocks/>
          </p:cNvCxnSpPr>
          <p:nvPr/>
        </p:nvCxnSpPr>
        <p:spPr>
          <a:xfrm flipV="1">
            <a:off x="3126292" y="4655336"/>
            <a:ext cx="2578058" cy="6706"/>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B51B3F6C-A5D6-2706-F9B3-94B78D964B79}"/>
              </a:ext>
            </a:extLst>
          </p:cNvPr>
          <p:cNvCxnSpPr>
            <a:cxnSpLocks/>
          </p:cNvCxnSpPr>
          <p:nvPr/>
        </p:nvCxnSpPr>
        <p:spPr>
          <a:xfrm flipV="1">
            <a:off x="3126292" y="5690741"/>
            <a:ext cx="2578058" cy="6706"/>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A66D8E7B-C65E-D5A8-B850-3D705CE0EE8F}"/>
              </a:ext>
            </a:extLst>
          </p:cNvPr>
          <p:cNvCxnSpPr>
            <a:cxnSpLocks/>
          </p:cNvCxnSpPr>
          <p:nvPr/>
        </p:nvCxnSpPr>
        <p:spPr>
          <a:xfrm>
            <a:off x="6100290" y="4195065"/>
            <a:ext cx="2150203" cy="15537"/>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F9D6EF6-0657-58B9-7BFE-7886A21E041B}"/>
              </a:ext>
            </a:extLst>
          </p:cNvPr>
          <p:cNvCxnSpPr>
            <a:cxnSpLocks/>
          </p:cNvCxnSpPr>
          <p:nvPr/>
        </p:nvCxnSpPr>
        <p:spPr>
          <a:xfrm flipV="1">
            <a:off x="6138853" y="5634780"/>
            <a:ext cx="2161088" cy="6549"/>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987FF09-D1BA-006F-A650-E3D32B6749A9}"/>
              </a:ext>
            </a:extLst>
          </p:cNvPr>
          <p:cNvSpPr txBox="1"/>
          <p:nvPr/>
        </p:nvSpPr>
        <p:spPr>
          <a:xfrm>
            <a:off x="3697644" y="5685605"/>
            <a:ext cx="14511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Premium </a:t>
            </a:r>
          </a:p>
        </p:txBody>
      </p:sp>
      <p:sp>
        <p:nvSpPr>
          <p:cNvPr id="18" name="TextBox 17">
            <a:extLst>
              <a:ext uri="{FF2B5EF4-FFF2-40B4-BE49-F238E27FC236}">
                <a16:creationId xmlns:a16="http://schemas.microsoft.com/office/drawing/2014/main" id="{A5802E19-A10A-EC0E-AD7A-201D1C5D6093}"/>
              </a:ext>
            </a:extLst>
          </p:cNvPr>
          <p:cNvSpPr txBox="1"/>
          <p:nvPr/>
        </p:nvSpPr>
        <p:spPr>
          <a:xfrm>
            <a:off x="6462615" y="5740034"/>
            <a:ext cx="145111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Payment</a:t>
            </a:r>
          </a:p>
          <a:p>
            <a:r>
              <a:rPr lang="en-US" b="1">
                <a:solidFill>
                  <a:schemeClr val="bg1"/>
                </a:solidFill>
                <a:ea typeface="Calibri"/>
                <a:cs typeface="Calibri"/>
              </a:rPr>
              <a:t>request</a:t>
            </a:r>
          </a:p>
        </p:txBody>
      </p:sp>
      <p:sp>
        <p:nvSpPr>
          <p:cNvPr id="29" name="Rectangle 28">
            <a:extLst>
              <a:ext uri="{FF2B5EF4-FFF2-40B4-BE49-F238E27FC236}">
                <a16:creationId xmlns:a16="http://schemas.microsoft.com/office/drawing/2014/main" id="{260D56DA-5988-0773-8DD2-C0ADC9B81F54}"/>
              </a:ext>
            </a:extLst>
          </p:cNvPr>
          <p:cNvSpPr/>
          <p:nvPr/>
        </p:nvSpPr>
        <p:spPr>
          <a:xfrm>
            <a:off x="8294321" y="4098587"/>
            <a:ext cx="460079" cy="228167"/>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sp>
        <p:nvSpPr>
          <p:cNvPr id="30" name="Rectangle 29">
            <a:extLst>
              <a:ext uri="{FF2B5EF4-FFF2-40B4-BE49-F238E27FC236}">
                <a16:creationId xmlns:a16="http://schemas.microsoft.com/office/drawing/2014/main" id="{A1BFEF47-6C6A-2DB5-BEB1-281EFED72EF6}"/>
              </a:ext>
            </a:extLst>
          </p:cNvPr>
          <p:cNvSpPr/>
          <p:nvPr/>
        </p:nvSpPr>
        <p:spPr>
          <a:xfrm>
            <a:off x="8294321" y="5568158"/>
            <a:ext cx="460079" cy="228168"/>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sp>
        <p:nvSpPr>
          <p:cNvPr id="34" name="Rectangle 33">
            <a:extLst>
              <a:ext uri="{FF2B5EF4-FFF2-40B4-BE49-F238E27FC236}">
                <a16:creationId xmlns:a16="http://schemas.microsoft.com/office/drawing/2014/main" id="{0120EEE2-3F80-0864-565D-1CFFCDDE0A54}"/>
              </a:ext>
            </a:extLst>
          </p:cNvPr>
          <p:cNvSpPr/>
          <p:nvPr/>
        </p:nvSpPr>
        <p:spPr>
          <a:xfrm>
            <a:off x="8283435" y="3064444"/>
            <a:ext cx="460079" cy="228167"/>
          </a:xfrm>
          <a:prstGeom prst="rect">
            <a:avLst/>
          </a:prstGeom>
          <a:solidFill>
            <a:schemeClr val="accent1">
              <a:lumMod val="25000"/>
              <a:lumOff val="75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accent1">
                  <a:lumMod val="90000"/>
                  <a:lumOff val="10000"/>
                </a:schemeClr>
              </a:solidFill>
              <a:ea typeface="Calibri"/>
              <a:cs typeface="Calibri"/>
            </a:endParaRPr>
          </a:p>
        </p:txBody>
      </p:sp>
      <p:cxnSp>
        <p:nvCxnSpPr>
          <p:cNvPr id="35" name="Straight Arrow Connector 34">
            <a:extLst>
              <a:ext uri="{FF2B5EF4-FFF2-40B4-BE49-F238E27FC236}">
                <a16:creationId xmlns:a16="http://schemas.microsoft.com/office/drawing/2014/main" id="{C29A6B62-A9DC-29AB-0BEC-CB5657384E43}"/>
              </a:ext>
            </a:extLst>
          </p:cNvPr>
          <p:cNvCxnSpPr>
            <a:cxnSpLocks/>
          </p:cNvCxnSpPr>
          <p:nvPr/>
        </p:nvCxnSpPr>
        <p:spPr>
          <a:xfrm>
            <a:off x="6100290" y="3171808"/>
            <a:ext cx="2150203" cy="15537"/>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75DA174-0A3C-BC6A-0C23-469E0B3326BE}"/>
              </a:ext>
            </a:extLst>
          </p:cNvPr>
          <p:cNvSpPr txBox="1"/>
          <p:nvPr/>
        </p:nvSpPr>
        <p:spPr>
          <a:xfrm>
            <a:off x="6451728" y="4324892"/>
            <a:ext cx="155996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ea typeface="Calibri"/>
                <a:cs typeface="Calibri"/>
              </a:rPr>
              <a:t>Stores tracking info</a:t>
            </a:r>
            <a:endParaRPr lang="en-US">
              <a:solidFill>
                <a:schemeClr val="bg1"/>
              </a:solidFill>
            </a:endParaRPr>
          </a:p>
        </p:txBody>
      </p:sp>
    </p:spTree>
    <p:extLst>
      <p:ext uri="{BB962C8B-B14F-4D97-AF65-F5344CB8AC3E}">
        <p14:creationId xmlns:p14="http://schemas.microsoft.com/office/powerpoint/2010/main" val="3476355772"/>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43AE049B-7866-452B-AF23-151EE740732E}">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DC7C3D29-A4F2-43AB-8FED-DD753DD8B873}">
  <ds:schemaRefs>
    <ds:schemaRef ds:uri="1f55ec82-a505-4936-99e5-d41b25147da0"/>
    <ds:schemaRef ds:uri="8234652b-4e88-4c30-a994-e272914a045d"/>
    <ds:schemaRef ds:uri="f1f308d3-4c92-402a-ab04-f7497706f5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FIU Real Triumphs Template</Template>
  <Application>Microsoft Office PowerPoint</Application>
  <PresentationFormat>Widescreen</PresentationFormat>
  <Slides>20</Slides>
  <Notes>15</Notes>
  <HiddenSlides>0</HiddenSlide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FIU Real Triumphs Template</vt:lpstr>
      <vt:lpstr>Project final Presentation Summer 2025  Team Member(s): Harold Luis, Jessica Jeanty, Diana C. Matus, Gabriel Reyes, Jessica Estevez  Product Owner(s): Harold Luis  Instructor: Masoud Sadjadi  </vt:lpstr>
      <vt:lpstr>Serene: The Self-Care Reminder App</vt:lpstr>
      <vt:lpstr>PowerPoint Presentation</vt:lpstr>
      <vt:lpstr>Goal</vt:lpstr>
      <vt:lpstr>Requirements</vt:lpstr>
      <vt:lpstr>PowerPoint Presentation</vt:lpstr>
      <vt:lpstr>User Stories</vt:lpstr>
      <vt:lpstr>Use Case</vt:lpstr>
      <vt:lpstr>Sequence Diagram</vt:lpstr>
      <vt:lpstr>System Design: Architecture</vt:lpstr>
      <vt:lpstr>System Design: Deployment</vt:lpstr>
      <vt:lpstr>Systems Design</vt:lpstr>
      <vt:lpstr>Minimal Class Diagram</vt:lpstr>
      <vt:lpstr>Main Algorithm</vt:lpstr>
      <vt:lpstr>Test Suites and Test Cases</vt:lpstr>
      <vt:lpstr>Contributions</vt:lpstr>
      <vt:lpstr>Conclusion</vt:lpstr>
      <vt:lpstr>Thank you for watching.</vt:lpstr>
      <vt:lpstr>Shortcomings</vt:lpstr>
      <vt:lpstr>Shortcomings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revision>3</cp:revision>
  <dcterms:created xsi:type="dcterms:W3CDTF">2020-08-12T18:54:24Z</dcterms:created>
  <dcterms:modified xsi:type="dcterms:W3CDTF">2025-08-04T18:39:58Z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