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693" r:id="rId5"/>
  </p:sldMasterIdLst>
  <p:sldIdLst>
    <p:sldId id="267" r:id="rId6"/>
    <p:sldId id="286" r:id="rId7"/>
    <p:sldId id="289" r:id="rId8"/>
    <p:sldId id="291" r:id="rId9"/>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208F97-4136-DC5F-68C1-957AB1501B09}" v="2" dt="2025-07-27T18:22:39.230"/>
    <p1510:client id="{3F5124AD-BD99-115A-0C15-BDB7D568821D}" v="425" dt="2025-07-28T19:15:50.739"/>
    <p1510:client id="{7D88502D-FCCA-7C6F-2B1B-6F6A8FDED5CD}" v="7102" dt="2025-07-27T19:29:39.612"/>
    <p1510:client id="{87049AF8-E0AE-DAED-A671-AA7B5302AD43}" v="1896" dt="2025-07-28T17:40:53.817"/>
    <p1510:client id="{98A8E5E2-7088-3586-BAC7-AC6ED6CE9227}" v="542" dt="2025-07-28T18:39:32.757"/>
    <p1510:client id="{9AECB273-2DF9-DE98-3FC1-3DB2AADCABC7}" v="55" dt="2025-07-27T18:37:10.948"/>
    <p1510:client id="{9C37528D-3EF7-E67B-7A22-57023547A5E5}" v="46" dt="2025-07-28T18:55:05.838"/>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6912862" y="2555688"/>
            <a:ext cx="34987151" cy="5683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067702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41218359" y="992179"/>
            <a:ext cx="1881295" cy="2545853"/>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24" name="TextBox 23">
            <a:extLst>
              <a:ext uri="{FF2B5EF4-FFF2-40B4-BE49-F238E27FC236}">
                <a16:creationId xmlns:a16="http://schemas.microsoft.com/office/drawing/2014/main" id="{E9821644-C4F5-274A-A062-4CF06AA02F02}"/>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 name="Picture 1" descr="A picture containing drawing&#10;&#10;Description automatically generated">
            <a:extLst>
              <a:ext uri="{FF2B5EF4-FFF2-40B4-BE49-F238E27FC236}">
                <a16:creationId xmlns:a16="http://schemas.microsoft.com/office/drawing/2014/main" id="{81ABA992-AECA-4ED6-8294-80F467D65AEE}"/>
              </a:ext>
            </a:extLst>
          </p:cNvPr>
          <p:cNvPicPr>
            <a:picLocks noChangeAspect="1"/>
          </p:cNvPicPr>
          <p:nvPr userDrawn="1"/>
        </p:nvPicPr>
        <p:blipFill>
          <a:blip r:embed="rId3"/>
          <a:stretch>
            <a:fillRect/>
          </a:stretch>
        </p:blipFill>
        <p:spPr>
          <a:xfrm>
            <a:off x="955097" y="28947040"/>
            <a:ext cx="3641446" cy="3126894"/>
          </a:xfrm>
          <a:prstGeom prst="rect">
            <a:avLst/>
          </a:prstGeom>
        </p:spPr>
      </p:pic>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75074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058805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41218359" y="992179"/>
            <a:ext cx="1881295" cy="2545853"/>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4" name="Content Placeholder 4" descr="A close up of a sign&#10;&#10;Description automatically generated">
            <a:extLst>
              <a:ext uri="{FF2B5EF4-FFF2-40B4-BE49-F238E27FC236}">
                <a16:creationId xmlns:a16="http://schemas.microsoft.com/office/drawing/2014/main" id="{03B8D340-9F7A-4CBF-BEF8-6B4C568F9C50}"/>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5" name="TextBox 4">
            <a:extLst>
              <a:ext uri="{FF2B5EF4-FFF2-40B4-BE49-F238E27FC236}">
                <a16:creationId xmlns:a16="http://schemas.microsoft.com/office/drawing/2014/main" id="{43DFFA47-0EB6-420B-B4D0-2C31769288CC}"/>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67533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0665972"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41216987" y="1016364"/>
            <a:ext cx="1881295" cy="2545858"/>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Picture 1" descr="A picture containing drawing&#10;&#10;Description automatically generated">
            <a:extLst>
              <a:ext uri="{FF2B5EF4-FFF2-40B4-BE49-F238E27FC236}">
                <a16:creationId xmlns:a16="http://schemas.microsoft.com/office/drawing/2014/main" id="{07028BA8-DD1B-460F-88FD-033259AD3135}"/>
              </a:ext>
            </a:extLst>
          </p:cNvPr>
          <p:cNvPicPr>
            <a:picLocks noChangeAspect="1"/>
          </p:cNvPicPr>
          <p:nvPr userDrawn="1"/>
        </p:nvPicPr>
        <p:blipFill>
          <a:blip r:embed="rId3"/>
          <a:stretch>
            <a:fillRect/>
          </a:stretch>
        </p:blipFill>
        <p:spPr>
          <a:xfrm>
            <a:off x="955097" y="28947040"/>
            <a:ext cx="3641446" cy="3126894"/>
          </a:xfrm>
          <a:prstGeom prst="rect">
            <a:avLst/>
          </a:prstGeom>
        </p:spPr>
      </p:pic>
      <p:sp>
        <p:nvSpPr>
          <p:cNvPr id="4" name="TextBox 3">
            <a:extLst>
              <a:ext uri="{FF2B5EF4-FFF2-40B4-BE49-F238E27FC236}">
                <a16:creationId xmlns:a16="http://schemas.microsoft.com/office/drawing/2014/main" id="{42BAD091-FCA5-4809-8F31-1ED0C678A528}"/>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377924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3A4B309E-2E11-4DCE-BCD9-FA2B521227F2}"/>
              </a:ext>
            </a:extLst>
          </p:cNvPr>
          <p:cNvPicPr>
            <a:picLocks noChangeAspect="1"/>
          </p:cNvPicPr>
          <p:nvPr userDrawn="1"/>
        </p:nvPicPr>
        <p:blipFill rotWithShape="1">
          <a:blip r:embed="rId6"/>
          <a:srcRect l="13750" b="14612"/>
          <a:stretch/>
        </p:blipFill>
        <p:spPr>
          <a:xfrm>
            <a:off x="6035227" y="7"/>
            <a:ext cx="37855973" cy="32918395"/>
          </a:xfrm>
          <a:prstGeom prst="rect">
            <a:avLst/>
          </a:prstGeom>
        </p:spPr>
      </p:pic>
      <p:sp>
        <p:nvSpPr>
          <p:cNvPr id="9" name="Title 1">
            <a:extLst>
              <a:ext uri="{FF2B5EF4-FFF2-40B4-BE49-F238E27FC236}">
                <a16:creationId xmlns:a16="http://schemas.microsoft.com/office/drawing/2014/main" id="{17D33457-CA34-4D78-B512-0BC0C60E714D}"/>
              </a:ext>
            </a:extLst>
          </p:cNvPr>
          <p:cNvSpPr txBox="1">
            <a:spLocks/>
          </p:cNvSpPr>
          <p:nvPr userDrawn="1"/>
        </p:nvSpPr>
        <p:spPr>
          <a:xfrm>
            <a:off x="6912862" y="2555688"/>
            <a:ext cx="34987151" cy="568394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a:p>
        </p:txBody>
      </p:sp>
      <p:sp>
        <p:nvSpPr>
          <p:cNvPr id="10" name="Content Placeholder 2">
            <a:extLst>
              <a:ext uri="{FF2B5EF4-FFF2-40B4-BE49-F238E27FC236}">
                <a16:creationId xmlns:a16="http://schemas.microsoft.com/office/drawing/2014/main" id="{A163A971-62A8-4DDC-92C3-1332F0AAA496}"/>
              </a:ext>
            </a:extLst>
          </p:cNvPr>
          <p:cNvSpPr txBox="1">
            <a:spLocks/>
          </p:cNvSpPr>
          <p:nvPr userDrawn="1"/>
        </p:nvSpPr>
        <p:spPr>
          <a:xfrm>
            <a:off x="6912864" y="8763002"/>
            <a:ext cx="34987147" cy="189859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a:p>
        </p:txBody>
      </p:sp>
      <p:sp>
        <p:nvSpPr>
          <p:cNvPr id="11" name="Rectangle 10">
            <a:extLst>
              <a:ext uri="{FF2B5EF4-FFF2-40B4-BE49-F238E27FC236}">
                <a16:creationId xmlns:a16="http://schemas.microsoft.com/office/drawing/2014/main" id="{5DA331F8-709A-43B7-B257-79CD7BB8C041}"/>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2" name="Group 11">
            <a:extLst>
              <a:ext uri="{FF2B5EF4-FFF2-40B4-BE49-F238E27FC236}">
                <a16:creationId xmlns:a16="http://schemas.microsoft.com/office/drawing/2014/main" id="{8E24A75E-F861-4AC4-81E7-8792F3974BF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D8985CD6-232F-475F-A2BE-681712645810}"/>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1034DB31-ED88-43C2-A111-9026427E69F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15" name="TextBox 14">
            <a:extLst>
              <a:ext uri="{FF2B5EF4-FFF2-40B4-BE49-F238E27FC236}">
                <a16:creationId xmlns:a16="http://schemas.microsoft.com/office/drawing/2014/main" id="{EEFF6EF2-C5DE-49D8-A13D-D77BEF05E92A}"/>
              </a:ext>
            </a:extLst>
          </p:cNvPr>
          <p:cNvSpPr txBox="1"/>
          <p:nvPr userDrawn="1"/>
        </p:nvSpPr>
        <p:spPr>
          <a:xfrm>
            <a:off x="19259723" y="30824712"/>
            <a:ext cx="23635886" cy="707886"/>
          </a:xfrm>
          <a:prstGeom prst="rect">
            <a:avLst/>
          </a:prstGeom>
          <a:noFill/>
        </p:spPr>
        <p:txBody>
          <a:bodyPr wrap="square" rtlCol="0">
            <a:spAutoFit/>
          </a:bodyPr>
          <a:lstStyle/>
          <a:p>
            <a:pPr algn="r"/>
            <a:r>
              <a:rPr lang="en-US" sz="40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pic>
        <p:nvPicPr>
          <p:cNvPr id="17" name="Content Placeholder 4" descr="A close up of a sign&#10;&#10;Description automatically generated">
            <a:extLst>
              <a:ext uri="{FF2B5EF4-FFF2-40B4-BE49-F238E27FC236}">
                <a16:creationId xmlns:a16="http://schemas.microsoft.com/office/drawing/2014/main" id="{E1EFD65A-5794-4EF4-9812-2A21C91C71BB}"/>
              </a:ext>
            </a:extLst>
          </p:cNvPr>
          <p:cNvPicPr>
            <a:picLocks noChangeAspect="1"/>
          </p:cNvPicPr>
          <p:nvPr userDrawn="1"/>
        </p:nvPicPr>
        <p:blipFill>
          <a:blip r:embed="rId7"/>
          <a:stretch>
            <a:fillRect/>
          </a:stretch>
        </p:blipFill>
        <p:spPr>
          <a:xfrm>
            <a:off x="1097308" y="29227770"/>
            <a:ext cx="3641448" cy="3126894"/>
          </a:xfrm>
          <a:prstGeom prst="rect">
            <a:avLst/>
          </a:prstGeom>
        </p:spPr>
      </p:pic>
    </p:spTree>
    <p:extLst>
      <p:ext uri="{BB962C8B-B14F-4D97-AF65-F5344CB8AC3E}">
        <p14:creationId xmlns:p14="http://schemas.microsoft.com/office/powerpoint/2010/main" val="2115382619"/>
      </p:ext>
    </p:extLst>
  </p:cSld>
  <p:clrMap bg1="lt1" tx1="dk1" bg2="lt2" tx2="dk2" accent1="accent1" accent2="accent2" accent3="accent3" accent4="accent4" accent5="accent5" accent6="accent6" hlink="hlink" folHlink="folHlink"/>
  <p:sldLayoutIdLst>
    <p:sldLayoutId id="2147483692" r:id="rId1"/>
    <p:sldLayoutId id="2147483652" r:id="rId2"/>
    <p:sldLayoutId id="2147483674" r:id="rId3"/>
    <p:sldLayoutId id="2147483657" r:id="rId4"/>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jpeg"/><Relationship Id="rId7"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1.jpeg"/><Relationship Id="rId7"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4968240" y="1105310"/>
            <a:ext cx="32833056" cy="2031325"/>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a:r>
              <a:rPr lang="en-US">
                <a:solidFill>
                  <a:schemeClr val="bg1"/>
                </a:solidFill>
                <a:latin typeface="Arial"/>
                <a:ea typeface="ＭＳ Ｐゴシック"/>
                <a:cs typeface="Arial"/>
              </a:rPr>
              <a:t>Knight Foundation School of Computing and Informational Sciences</a:t>
            </a:r>
            <a:endParaRPr lang="en-US">
              <a:solidFill>
                <a:schemeClr val="bg1"/>
              </a:solidFill>
              <a:ea typeface="ＭＳ Ｐゴシック"/>
            </a:endParaRPr>
          </a:p>
          <a:p>
            <a:pPr algn="ctr"/>
            <a:r>
              <a:rPr lang="en-US" altLang="en-US" sz="5400" i="1">
                <a:solidFill>
                  <a:schemeClr val="bg1"/>
                </a:solidFill>
                <a:latin typeface="Arial"/>
                <a:ea typeface="ＭＳ Ｐゴシック"/>
                <a:cs typeface="Arial"/>
              </a:rPr>
              <a:t>Summer 2025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4343400" y="2979162"/>
            <a:ext cx="35204400" cy="2629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a:spcBef>
                <a:spcPct val="0"/>
              </a:spcBef>
              <a:buNone/>
            </a:pPr>
            <a:r>
              <a:rPr lang="en-US" sz="9600" b="1">
                <a:solidFill>
                  <a:srgbClr val="00FFFF"/>
                </a:solidFill>
                <a:latin typeface="Arial"/>
                <a:ea typeface="ＭＳ Ｐゴシック"/>
                <a:cs typeface="Arial"/>
              </a:rPr>
              <a:t>Mobile-Based Neurocognitive Assessments</a:t>
            </a:r>
            <a:endParaRPr lang="en-US" b="1">
              <a:ea typeface="ＭＳ Ｐゴシック"/>
              <a:cs typeface="Arial"/>
            </a:endParaRPr>
          </a:p>
          <a:p>
            <a:pPr algn="ctr">
              <a:spcBef>
                <a:spcPct val="0"/>
              </a:spcBef>
              <a:buNone/>
            </a:pPr>
            <a:r>
              <a:rPr lang="en-US" altLang="en-US" sz="3500" b="1">
                <a:solidFill>
                  <a:schemeClr val="bg1"/>
                </a:solidFill>
                <a:latin typeface="Arial"/>
                <a:ea typeface="ＭＳ Ｐゴシック"/>
                <a:cs typeface="Arial"/>
              </a:rPr>
              <a:t>Students: </a:t>
            </a:r>
            <a:r>
              <a:rPr lang="en-US" altLang="en-US" sz="3500">
                <a:solidFill>
                  <a:schemeClr val="bg1"/>
                </a:solidFill>
                <a:latin typeface="Arial"/>
                <a:ea typeface="ＭＳ Ｐゴシック"/>
                <a:cs typeface="Arial"/>
              </a:rPr>
              <a:t>Austin </a:t>
            </a:r>
            <a:r>
              <a:rPr lang="en-US" altLang="en-US" sz="3500" err="1">
                <a:solidFill>
                  <a:schemeClr val="bg1"/>
                </a:solidFill>
                <a:latin typeface="Arial"/>
                <a:ea typeface="ＭＳ Ｐゴシック"/>
                <a:cs typeface="Arial"/>
              </a:rPr>
              <a:t>Uwate</a:t>
            </a:r>
            <a:r>
              <a:rPr lang="en-US" altLang="en-US" sz="3500">
                <a:solidFill>
                  <a:schemeClr val="bg1"/>
                </a:solidFill>
                <a:latin typeface="Arial"/>
                <a:ea typeface="ＭＳ Ｐゴシック"/>
                <a:cs typeface="Arial"/>
              </a:rPr>
              <a:t>, Sam </a:t>
            </a:r>
            <a:r>
              <a:rPr lang="en-US" altLang="en-US" sz="3500" err="1">
                <a:solidFill>
                  <a:schemeClr val="bg1"/>
                </a:solidFill>
                <a:latin typeface="Arial"/>
                <a:ea typeface="ＭＳ Ｐゴシック"/>
                <a:cs typeface="Arial"/>
              </a:rPr>
              <a:t>Farajzadeh</a:t>
            </a:r>
            <a:r>
              <a:rPr lang="en-US" altLang="en-US" sz="3500">
                <a:solidFill>
                  <a:schemeClr val="bg1"/>
                </a:solidFill>
                <a:latin typeface="Arial"/>
                <a:ea typeface="ＭＳ Ｐゴシック"/>
                <a:cs typeface="Arial"/>
              </a:rPr>
              <a:t>, Carlos Sanchez, Dorreen </a:t>
            </a:r>
            <a:r>
              <a:rPr lang="en-US" altLang="en-US" sz="3500" err="1">
                <a:solidFill>
                  <a:schemeClr val="bg1"/>
                </a:solidFill>
                <a:latin typeface="Arial"/>
                <a:ea typeface="ＭＳ Ｐゴシック"/>
                <a:cs typeface="Arial"/>
              </a:rPr>
              <a:t>Vahidiazar</a:t>
            </a:r>
            <a:endParaRPr lang="en-US" altLang="en-US" sz="3500" err="1">
              <a:solidFill>
                <a:schemeClr val="bg1"/>
              </a:solidFill>
              <a:cs typeface="Arial"/>
            </a:endParaRPr>
          </a:p>
          <a:p>
            <a:pPr algn="ctr">
              <a:spcBef>
                <a:spcPct val="0"/>
              </a:spcBef>
              <a:buNone/>
            </a:pPr>
            <a:r>
              <a:rPr lang="en-US" altLang="en-US" sz="3500" b="1">
                <a:solidFill>
                  <a:schemeClr val="bg1"/>
                </a:solidFill>
                <a:latin typeface="Arial"/>
                <a:ea typeface="ＭＳ Ｐゴシック"/>
                <a:cs typeface="Arial"/>
              </a:rPr>
              <a:t>Instructor/Faculty:</a:t>
            </a:r>
            <a:r>
              <a:rPr lang="en-US" altLang="en-US" sz="3500" b="1" i="1">
                <a:solidFill>
                  <a:schemeClr val="bg1"/>
                </a:solidFill>
                <a:latin typeface="Arial"/>
                <a:ea typeface="ＭＳ Ｐゴシック"/>
                <a:cs typeface="Arial"/>
              </a:rPr>
              <a:t> </a:t>
            </a:r>
            <a:r>
              <a:rPr lang="en-US" sz="3500" i="1">
                <a:solidFill>
                  <a:schemeClr val="bg1"/>
                </a:solidFill>
                <a:latin typeface="Arial"/>
                <a:ea typeface="ＭＳ Ｐゴシック"/>
                <a:cs typeface="Arial"/>
              </a:rPr>
              <a:t>Professor </a:t>
            </a:r>
            <a:r>
              <a:rPr lang="en-US" sz="3500" i="1" err="1">
                <a:solidFill>
                  <a:schemeClr val="bg1"/>
                </a:solidFill>
                <a:latin typeface="Arial"/>
                <a:ea typeface="ＭＳ Ｐゴシック"/>
                <a:cs typeface="Arial"/>
              </a:rPr>
              <a:t>Seyedmasoud</a:t>
            </a:r>
            <a:r>
              <a:rPr lang="en-US" sz="3500" i="1">
                <a:solidFill>
                  <a:schemeClr val="bg1"/>
                </a:solidFill>
                <a:latin typeface="Arial"/>
                <a:ea typeface="ＭＳ Ｐゴシック"/>
                <a:cs typeface="Arial"/>
              </a:rPr>
              <a:t> Sadjadi</a:t>
            </a:r>
            <a:r>
              <a:rPr lang="en-US" altLang="ja-JP" sz="3500" i="1">
                <a:solidFill>
                  <a:schemeClr val="bg1"/>
                </a:solidFill>
                <a:latin typeface="Arial"/>
                <a:ea typeface="ＭＳ Ｐゴシック"/>
                <a:cs typeface="Arial"/>
              </a:rPr>
              <a:t>, </a:t>
            </a:r>
            <a:r>
              <a:rPr lang="en-US" altLang="en-US" sz="3500">
                <a:solidFill>
                  <a:schemeClr val="bg1"/>
                </a:solidFill>
                <a:latin typeface="Arial"/>
                <a:ea typeface="ＭＳ Ｐゴシック"/>
                <a:cs typeface="Arial"/>
              </a:rPr>
              <a:t>Florida International University</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7459326"/>
            <a:ext cx="4114800" cy="751821"/>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400" b="1">
                <a:solidFill>
                  <a:schemeClr val="accent4">
                    <a:lumMod val="60000"/>
                    <a:lumOff val="40000"/>
                  </a:schemeClr>
                </a:solidFill>
                <a:latin typeface="Arial"/>
                <a:ea typeface="ＭＳ Ｐゴシック"/>
                <a:cs typeface="+mn-lt"/>
              </a:rPr>
              <a:t>PROBLEM</a:t>
            </a:r>
            <a:endParaRPr lang="en-US" sz="4400" b="1">
              <a:solidFill>
                <a:schemeClr val="accent4">
                  <a:lumMod val="60000"/>
                  <a:lumOff val="40000"/>
                </a:schemeClr>
              </a:solidFill>
              <a:latin typeface="Arial"/>
              <a:ea typeface="ＭＳ Ｐゴシック"/>
              <a:cs typeface="Arial"/>
            </a:endParaRP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8831699" y="7059501"/>
            <a:ext cx="6074229"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accent4">
                    <a:lumMod val="60000"/>
                    <a:lumOff val="40000"/>
                  </a:schemeClr>
                </a:solidFill>
                <a:latin typeface="Arial"/>
                <a:ea typeface="ＭＳ Ｐゴシック"/>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789012" y="7057852"/>
            <a:ext cx="5070021"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accent4">
                    <a:lumMod val="60000"/>
                    <a:lumOff val="40000"/>
                  </a:schemeClr>
                </a:solidFill>
                <a:latin typeface="Arial"/>
                <a:ea typeface="ＭＳ Ｐゴシック"/>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5083166" y="19071343"/>
            <a:ext cx="5878284"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accent4">
                    <a:lumMod val="60000"/>
                    <a:lumOff val="40000"/>
                  </a:schemeClr>
                </a:solidFill>
                <a:latin typeface="Arial"/>
                <a:ea typeface="ＭＳ Ｐゴシック"/>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9394817" y="19071343"/>
            <a:ext cx="4972050" cy="751821"/>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b="1">
                <a:solidFill>
                  <a:schemeClr val="accent4">
                    <a:lumMod val="60000"/>
                    <a:lumOff val="40000"/>
                  </a:schemeClr>
                </a:solidFill>
                <a:latin typeface="Arial"/>
                <a:ea typeface="ＭＳ Ｐゴシック"/>
                <a:cs typeface="ＭＳ Ｐゴシック" charset="-128"/>
              </a:rPr>
              <a:t>ORGANIZATION</a:t>
            </a:r>
            <a:endParaRPr lang="en-US" sz="4400" b="1">
              <a:solidFill>
                <a:schemeClr val="accent4">
                  <a:lumMod val="60000"/>
                  <a:lumOff val="40000"/>
                </a:schemeClr>
              </a:solidFill>
              <a:latin typeface="Arial" charset="0"/>
              <a:ea typeface="ＭＳ Ｐゴシック" charset="-128"/>
              <a:cs typeface="ＭＳ Ｐゴシック" charset="-128"/>
            </a:endParaRP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4278651" y="18988279"/>
            <a:ext cx="4114800" cy="751821"/>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4400" b="1">
                <a:solidFill>
                  <a:schemeClr val="accent4">
                    <a:lumMod val="60000"/>
                    <a:lumOff val="40000"/>
                  </a:schemeClr>
                </a:solidFill>
                <a:latin typeface="Arial"/>
                <a:ea typeface="ＭＳ Ｐゴシック"/>
                <a:cs typeface="ＭＳ Ｐゴシック" charset="-128"/>
              </a:rPr>
              <a:t>SUMMARY</a:t>
            </a:r>
            <a:endParaRPr lang="en-US" sz="4400" b="1">
              <a:solidFill>
                <a:schemeClr val="accent4">
                  <a:lumMod val="60000"/>
                  <a:lumOff val="40000"/>
                </a:schemeClr>
              </a:solidFill>
              <a:latin typeface="Arial" charset="0"/>
              <a:ea typeface="ＭＳ Ｐゴシック" charset="-128"/>
              <a:cs typeface="ＭＳ Ｐゴシック" charset="-128"/>
            </a:endParaRPr>
          </a:p>
        </p:txBody>
      </p:sp>
      <p:sp>
        <p:nvSpPr>
          <p:cNvPr id="3" name="Text Box 19">
            <a:extLst>
              <a:ext uri="{FF2B5EF4-FFF2-40B4-BE49-F238E27FC236}">
                <a16:creationId xmlns:a16="http://schemas.microsoft.com/office/drawing/2014/main" id="{D05EACF9-7A24-5969-9E34-B8A5F2B9EEDF}"/>
              </a:ext>
            </a:extLst>
          </p:cNvPr>
          <p:cNvSpPr txBox="1">
            <a:spLocks noChangeArrowheads="1"/>
          </p:cNvSpPr>
          <p:nvPr/>
        </p:nvSpPr>
        <p:spPr bwMode="auto">
          <a:xfrm>
            <a:off x="2523824" y="8114971"/>
            <a:ext cx="10850226" cy="8877122"/>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a:solidFill>
                  <a:schemeClr val="bg2"/>
                </a:solidFill>
                <a:latin typeface="Arial"/>
                <a:ea typeface="ＭＳ Ｐゴシック"/>
                <a:cs typeface="Calibri"/>
              </a:rPr>
              <a:t>The Florida international University's MOSAIC lab partnered with healthcare institutions to provide comprehensive diagnostic care for geriatric patients suffering from various physical and mental illnesses. The resulting product provided coverage for illnesses relating to memory, cognitive abilities, coordination, and many others. However, due to issues regarding best practice and maintainability, the project struggled with continued operation until the present issues completely halted progress.</a:t>
            </a:r>
          </a:p>
        </p:txBody>
      </p:sp>
      <p:sp>
        <p:nvSpPr>
          <p:cNvPr id="5" name="Text Box 19">
            <a:extLst>
              <a:ext uri="{FF2B5EF4-FFF2-40B4-BE49-F238E27FC236}">
                <a16:creationId xmlns:a16="http://schemas.microsoft.com/office/drawing/2014/main" id="{468D7F08-94DC-5D45-C344-AC4CF6EE5EFE}"/>
              </a:ext>
            </a:extLst>
          </p:cNvPr>
          <p:cNvSpPr txBox="1">
            <a:spLocks noChangeArrowheads="1"/>
          </p:cNvSpPr>
          <p:nvPr/>
        </p:nvSpPr>
        <p:spPr bwMode="auto">
          <a:xfrm>
            <a:off x="17059735" y="8187145"/>
            <a:ext cx="9625584" cy="9554231"/>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a:solidFill>
                  <a:schemeClr val="bg2"/>
                </a:solidFill>
                <a:latin typeface="Arial"/>
                <a:ea typeface="ＭＳ Ｐゴシック"/>
                <a:cs typeface="Calibri"/>
              </a:rPr>
              <a:t>The new system, following the same tech stack of </a:t>
            </a:r>
            <a:r>
              <a:rPr lang="en-US" sz="4400" i="1">
                <a:solidFill>
                  <a:schemeClr val="bg2"/>
                </a:solidFill>
                <a:latin typeface="Arial"/>
                <a:ea typeface="ＭＳ Ｐゴシック"/>
                <a:cs typeface="Calibri"/>
              </a:rPr>
              <a:t>Dart, Flutter, </a:t>
            </a:r>
            <a:r>
              <a:rPr lang="en-US" sz="4400">
                <a:solidFill>
                  <a:schemeClr val="bg2"/>
                </a:solidFill>
                <a:latin typeface="Arial"/>
                <a:ea typeface="ＭＳ Ｐゴシック"/>
                <a:cs typeface="Calibri"/>
              </a:rPr>
              <a:t>and </a:t>
            </a:r>
            <a:r>
              <a:rPr lang="en-US" sz="4400" i="1">
                <a:solidFill>
                  <a:schemeClr val="bg2"/>
                </a:solidFill>
                <a:latin typeface="Arial"/>
                <a:ea typeface="ＭＳ Ｐゴシック"/>
                <a:cs typeface="Calibri"/>
              </a:rPr>
              <a:t>Firebase, </a:t>
            </a:r>
            <a:r>
              <a:rPr lang="en-US" sz="4400">
                <a:solidFill>
                  <a:schemeClr val="bg2"/>
                </a:solidFill>
                <a:latin typeface="Arial"/>
                <a:ea typeface="ＭＳ Ｐゴシック"/>
                <a:cs typeface="Calibri"/>
              </a:rPr>
              <a:t>remodels the games and their associated pages with best practices in object-oriented design, authentication/authorization, and data collection. The old system implemented each of these games, but did not provide nearly the amount of extensibility, maintainability, and readability as this does. In addition, it does not rely on outdated dependencies, providing protection for future updates.</a:t>
            </a:r>
          </a:p>
        </p:txBody>
      </p:sp>
      <p:sp>
        <p:nvSpPr>
          <p:cNvPr id="6" name="Text Box 19">
            <a:extLst>
              <a:ext uri="{FF2B5EF4-FFF2-40B4-BE49-F238E27FC236}">
                <a16:creationId xmlns:a16="http://schemas.microsoft.com/office/drawing/2014/main" id="{79F3EECE-0A20-F08B-EE24-B7A7AB81CC71}"/>
              </a:ext>
            </a:extLst>
          </p:cNvPr>
          <p:cNvSpPr txBox="1">
            <a:spLocks noChangeArrowheads="1"/>
          </p:cNvSpPr>
          <p:nvPr/>
        </p:nvSpPr>
        <p:spPr bwMode="auto">
          <a:xfrm>
            <a:off x="31521733" y="8188451"/>
            <a:ext cx="9625584" cy="9554231"/>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a:solidFill>
                  <a:schemeClr val="bg2"/>
                </a:solidFill>
                <a:latin typeface="Arial"/>
                <a:ea typeface="ＭＳ Ｐゴシック"/>
                <a:cs typeface="Calibri"/>
              </a:rPr>
              <a:t>The requirements we thought were important to our system included:</a:t>
            </a:r>
            <a:endParaRPr lang="en-US">
              <a:solidFill>
                <a:schemeClr val="bg2"/>
              </a:solidFill>
              <a:ea typeface="Calibri" panose="020F0502020204030204"/>
              <a:cs typeface="Calibri" panose="020F0502020204030204"/>
            </a:endParaRPr>
          </a:p>
          <a:p>
            <a:pPr marL="457200" indent="-457200" defTabSz="739341">
              <a:spcBef>
                <a:spcPct val="50000"/>
              </a:spcBef>
              <a:buFont typeface="Arial"/>
              <a:buChar char="•"/>
              <a:defRPr/>
            </a:pPr>
            <a:r>
              <a:rPr lang="en-US" sz="4400">
                <a:solidFill>
                  <a:schemeClr val="bg2"/>
                </a:solidFill>
                <a:latin typeface="Arial"/>
                <a:ea typeface="ＭＳ Ｐゴシック"/>
                <a:cs typeface="Calibri"/>
              </a:rPr>
              <a:t>Reproduce each functionality laid out in the original </a:t>
            </a:r>
            <a:r>
              <a:rPr lang="en-US" sz="4400" i="1" err="1">
                <a:solidFill>
                  <a:schemeClr val="bg2"/>
                </a:solidFill>
                <a:latin typeface="Arial"/>
                <a:ea typeface="ＭＳ Ｐゴシック"/>
                <a:cs typeface="Calibri"/>
              </a:rPr>
              <a:t>NeuroTask</a:t>
            </a:r>
            <a:r>
              <a:rPr lang="en-US" sz="4400" i="1">
                <a:solidFill>
                  <a:schemeClr val="bg2"/>
                </a:solidFill>
                <a:latin typeface="Arial"/>
                <a:ea typeface="ＭＳ Ｐゴシック"/>
                <a:cs typeface="Calibri"/>
              </a:rPr>
              <a:t> </a:t>
            </a:r>
            <a:r>
              <a:rPr lang="en-US" sz="4400">
                <a:solidFill>
                  <a:schemeClr val="bg2"/>
                </a:solidFill>
                <a:latin typeface="Arial"/>
                <a:ea typeface="ＭＳ Ｐゴシック"/>
                <a:cs typeface="Calibri"/>
              </a:rPr>
              <a:t>application</a:t>
            </a:r>
          </a:p>
          <a:p>
            <a:pPr marL="457200" indent="-457200" defTabSz="739341">
              <a:spcBef>
                <a:spcPct val="50000"/>
              </a:spcBef>
              <a:buFont typeface="Arial"/>
              <a:buChar char="•"/>
              <a:defRPr/>
            </a:pPr>
            <a:r>
              <a:rPr lang="en-US" sz="4400">
                <a:solidFill>
                  <a:schemeClr val="bg2"/>
                </a:solidFill>
                <a:latin typeface="Arial"/>
                <a:ea typeface="ＭＳ Ｐゴシック"/>
                <a:cs typeface="Calibri"/>
              </a:rPr>
              <a:t>Refactor each functionality to use best practices in maintainability</a:t>
            </a:r>
          </a:p>
          <a:p>
            <a:pPr marL="457200" indent="-457200" defTabSz="739341">
              <a:spcBef>
                <a:spcPct val="50000"/>
              </a:spcBef>
              <a:buFont typeface="Arial"/>
              <a:buChar char="•"/>
              <a:defRPr/>
            </a:pPr>
            <a:r>
              <a:rPr lang="en-US" sz="4400">
                <a:solidFill>
                  <a:schemeClr val="bg2"/>
                </a:solidFill>
                <a:latin typeface="Arial"/>
                <a:ea typeface="ＭＳ Ｐゴシック"/>
                <a:cs typeface="Arial"/>
              </a:rPr>
              <a:t>Refactor each functionality to use best practices in object-oriented design</a:t>
            </a:r>
          </a:p>
          <a:p>
            <a:pPr marL="457200" indent="-457200" defTabSz="739341">
              <a:spcBef>
                <a:spcPct val="50000"/>
              </a:spcBef>
              <a:buFont typeface="Arial"/>
              <a:buChar char="•"/>
              <a:defRPr/>
            </a:pPr>
            <a:r>
              <a:rPr lang="en-US" sz="4400">
                <a:solidFill>
                  <a:schemeClr val="bg2"/>
                </a:solidFill>
                <a:latin typeface="Arial"/>
                <a:ea typeface="ＭＳ Ｐゴシック"/>
                <a:cs typeface="Arial"/>
              </a:rPr>
              <a:t>Provide extensibility frameworks for future development</a:t>
            </a:r>
          </a:p>
        </p:txBody>
      </p:sp>
      <p:sp>
        <p:nvSpPr>
          <p:cNvPr id="7" name="Text Box 19">
            <a:extLst>
              <a:ext uri="{FF2B5EF4-FFF2-40B4-BE49-F238E27FC236}">
                <a16:creationId xmlns:a16="http://schemas.microsoft.com/office/drawing/2014/main" id="{85A6B01B-76AD-848C-08C3-6DEA7997E53F}"/>
              </a:ext>
            </a:extLst>
          </p:cNvPr>
          <p:cNvSpPr txBox="1">
            <a:spLocks noChangeArrowheads="1"/>
          </p:cNvSpPr>
          <p:nvPr/>
        </p:nvSpPr>
        <p:spPr bwMode="auto">
          <a:xfrm>
            <a:off x="2793026" y="19756264"/>
            <a:ext cx="10311384" cy="7522905"/>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a:solidFill>
                  <a:schemeClr val="bg2"/>
                </a:solidFill>
                <a:latin typeface="Arial"/>
                <a:ea typeface="ＭＳ Ｐゴシック"/>
                <a:cs typeface="Calibri"/>
              </a:rPr>
              <a:t>For our system, we followed the original design, utilizing </a:t>
            </a:r>
            <a:r>
              <a:rPr lang="en-US" sz="4400" i="1">
                <a:solidFill>
                  <a:schemeClr val="bg2"/>
                </a:solidFill>
                <a:latin typeface="Arial"/>
                <a:ea typeface="ＭＳ Ｐゴシック"/>
                <a:cs typeface="Calibri"/>
              </a:rPr>
              <a:t>Dart, Flutter, </a:t>
            </a:r>
            <a:r>
              <a:rPr lang="en-US" sz="4400">
                <a:solidFill>
                  <a:schemeClr val="bg2"/>
                </a:solidFill>
                <a:latin typeface="Arial"/>
                <a:ea typeface="ＭＳ Ｐゴシック"/>
                <a:cs typeface="Calibri"/>
              </a:rPr>
              <a:t>and </a:t>
            </a:r>
            <a:r>
              <a:rPr lang="en-US" sz="4400" i="1">
                <a:solidFill>
                  <a:schemeClr val="bg2"/>
                </a:solidFill>
                <a:latin typeface="Arial"/>
                <a:ea typeface="ＭＳ Ｐゴシック"/>
                <a:cs typeface="Calibri"/>
              </a:rPr>
              <a:t>Firebase</a:t>
            </a:r>
            <a:r>
              <a:rPr lang="en-US" sz="4400">
                <a:solidFill>
                  <a:schemeClr val="bg2"/>
                </a:solidFill>
                <a:latin typeface="Arial"/>
                <a:ea typeface="ＭＳ Ｐゴシック"/>
                <a:cs typeface="Calibri"/>
              </a:rPr>
              <a:t> to provide a seamless user interface/experience while leveraging Firebase to provide authentication, authorization, and data storage. We utilized principles in SOLID and DRY to provide extensibility and maintainability. This involves separating each game into a module with their own model-view-controller pattern.</a:t>
            </a:r>
          </a:p>
        </p:txBody>
      </p:sp>
      <p:sp>
        <p:nvSpPr>
          <p:cNvPr id="11" name="Text Box 19">
            <a:extLst>
              <a:ext uri="{FF2B5EF4-FFF2-40B4-BE49-F238E27FC236}">
                <a16:creationId xmlns:a16="http://schemas.microsoft.com/office/drawing/2014/main" id="{EB848623-8E99-6FEA-EB04-0E1512D62FD1}"/>
              </a:ext>
            </a:extLst>
          </p:cNvPr>
          <p:cNvSpPr txBox="1">
            <a:spLocks noChangeArrowheads="1"/>
          </p:cNvSpPr>
          <p:nvPr/>
        </p:nvSpPr>
        <p:spPr bwMode="auto">
          <a:xfrm>
            <a:off x="30633706" y="19786026"/>
            <a:ext cx="11394046" cy="6144195"/>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a:solidFill>
                  <a:schemeClr val="bg2"/>
                </a:solidFill>
                <a:latin typeface="Arial"/>
                <a:ea typeface="ＭＳ Ｐゴシック"/>
                <a:cs typeface="Calibri"/>
              </a:rPr>
              <a:t>By recreating the old system, we were able to provide a better user experience for those receiving a diagnostic care whilst building the new system with best practices and object-oriented design so that developers of the application can better maintain the software. It also allows future developers to more easily add  new functionality to the application.</a:t>
            </a:r>
          </a:p>
        </p:txBody>
      </p:sp>
      <p:pic>
        <p:nvPicPr>
          <p:cNvPr id="23" name="Picture 22" descr="MOSAIC Lab – Mobile Sensing and Analytics Lab @ FIU">
            <a:extLst>
              <a:ext uri="{FF2B5EF4-FFF2-40B4-BE49-F238E27FC236}">
                <a16:creationId xmlns:a16="http://schemas.microsoft.com/office/drawing/2014/main" id="{2841A48D-389A-14F6-C34A-7160B1C932CF}"/>
              </a:ext>
            </a:extLst>
          </p:cNvPr>
          <p:cNvPicPr>
            <a:picLocks noChangeAspect="1"/>
          </p:cNvPicPr>
          <p:nvPr/>
        </p:nvPicPr>
        <p:blipFill>
          <a:blip r:embed="rId3"/>
          <a:stretch>
            <a:fillRect/>
          </a:stretch>
        </p:blipFill>
        <p:spPr>
          <a:xfrm>
            <a:off x="15648432" y="20354289"/>
            <a:ext cx="12594336" cy="5499973"/>
          </a:xfrm>
          <a:prstGeom prst="rect">
            <a:avLst/>
          </a:prstGeom>
        </p:spPr>
      </p:pic>
    </p:spTree>
    <p:extLst>
      <p:ext uri="{BB962C8B-B14F-4D97-AF65-F5344CB8AC3E}">
        <p14:creationId xmlns:p14="http://schemas.microsoft.com/office/powerpoint/2010/main" val="302840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6816436" y="617630"/>
            <a:ext cx="33028128" cy="1877437"/>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solidFill>
                  <a:schemeClr val="tx1">
                    <a:lumMod val="75000"/>
                    <a:lumOff val="25000"/>
                  </a:schemeClr>
                </a:solidFill>
                <a:latin typeface="Arial"/>
                <a:ea typeface="ＭＳ Ｐゴシック"/>
                <a:cs typeface="Arial"/>
              </a:rPr>
              <a:t>Knight Foundation School of Computing and Informational Sciences</a:t>
            </a:r>
            <a:endParaRPr lang="en-US">
              <a:solidFill>
                <a:schemeClr val="tx1">
                  <a:lumMod val="75000"/>
                  <a:lumOff val="25000"/>
                </a:schemeClr>
              </a:solidFill>
              <a:ea typeface="ＭＳ Ｐゴシック"/>
              <a:cs typeface="Arial"/>
            </a:endParaRPr>
          </a:p>
          <a:p>
            <a:r>
              <a:rPr lang="en-US" altLang="en-US" sz="4400" i="1">
                <a:solidFill>
                  <a:schemeClr val="tx1">
                    <a:lumMod val="75000"/>
                    <a:lumOff val="25000"/>
                  </a:schemeClr>
                </a:solidFill>
                <a:latin typeface="Arial"/>
                <a:ea typeface="ＭＳ Ｐゴシック"/>
                <a:cs typeface="Arial"/>
              </a:rPr>
              <a:t>Summer 2025 Senior Design Project</a:t>
            </a:r>
          </a:p>
        </p:txBody>
      </p:sp>
      <p:sp>
        <p:nvSpPr>
          <p:cNvPr id="13" name="Text Box 19">
            <a:extLst>
              <a:ext uri="{FF2B5EF4-FFF2-40B4-BE49-F238E27FC236}">
                <a16:creationId xmlns:a16="http://schemas.microsoft.com/office/drawing/2014/main" id="{02A6C894-891B-416E-889F-BAC2EA6CEA75}"/>
              </a:ext>
            </a:extLst>
          </p:cNvPr>
          <p:cNvSpPr txBox="1">
            <a:spLocks noChangeArrowheads="1"/>
          </p:cNvSpPr>
          <p:nvPr/>
        </p:nvSpPr>
        <p:spPr bwMode="auto">
          <a:xfrm>
            <a:off x="7886700" y="7793327"/>
            <a:ext cx="4114800" cy="549275"/>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tx1">
                    <a:lumMod val="75000"/>
                    <a:lumOff val="25000"/>
                  </a:schemeClr>
                </a:solidFill>
                <a:latin typeface="Arial"/>
                <a:ea typeface="ＭＳ Ｐゴシック"/>
                <a:cs typeface="ＭＳ Ｐゴシック" charset="-128"/>
              </a:rPr>
              <a:t>Login Page Here</a:t>
            </a:r>
            <a:endParaRPr lang="en-US" sz="3050" b="1">
              <a:solidFill>
                <a:schemeClr val="tx1">
                  <a:lumMod val="75000"/>
                  <a:lumOff val="25000"/>
                </a:schemeClr>
              </a:solidFill>
              <a:latin typeface="Arial" charset="0"/>
              <a:ea typeface="ＭＳ Ｐゴシック" charset="-128"/>
              <a:cs typeface="ＭＳ Ｐゴシック" charset="-128"/>
            </a:endParaRPr>
          </a:p>
        </p:txBody>
      </p:sp>
      <p:sp>
        <p:nvSpPr>
          <p:cNvPr id="19" name="Text Box 19">
            <a:extLst>
              <a:ext uri="{FF2B5EF4-FFF2-40B4-BE49-F238E27FC236}">
                <a16:creationId xmlns:a16="http://schemas.microsoft.com/office/drawing/2014/main" id="{C8F18C1E-31D9-46D3-BE19-55DA104A088A}"/>
              </a:ext>
            </a:extLst>
          </p:cNvPr>
          <p:cNvSpPr txBox="1">
            <a:spLocks noChangeArrowheads="1"/>
          </p:cNvSpPr>
          <p:nvPr/>
        </p:nvSpPr>
        <p:spPr bwMode="auto">
          <a:xfrm>
            <a:off x="21790819" y="7793327"/>
            <a:ext cx="4114800" cy="547687"/>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tx1">
                    <a:lumMod val="75000"/>
                    <a:lumOff val="25000"/>
                  </a:schemeClr>
                </a:solidFill>
                <a:latin typeface="Arial"/>
                <a:ea typeface="ＭＳ Ｐゴシック"/>
              </a:rPr>
              <a:t>Sign Up Page Here</a:t>
            </a:r>
            <a:endParaRPr lang="en-US">
              <a:solidFill>
                <a:schemeClr val="tx1">
                  <a:lumMod val="75000"/>
                  <a:lumOff val="25000"/>
                </a:schemeClr>
              </a:solidFill>
            </a:endParaRPr>
          </a:p>
        </p:txBody>
      </p:sp>
      <p:sp>
        <p:nvSpPr>
          <p:cNvPr id="21" name="Text Box 19">
            <a:extLst>
              <a:ext uri="{FF2B5EF4-FFF2-40B4-BE49-F238E27FC236}">
                <a16:creationId xmlns:a16="http://schemas.microsoft.com/office/drawing/2014/main" id="{887D412B-6423-484C-AD9B-E5ECA85D3722}"/>
              </a:ext>
            </a:extLst>
          </p:cNvPr>
          <p:cNvSpPr txBox="1">
            <a:spLocks noChangeArrowheads="1"/>
          </p:cNvSpPr>
          <p:nvPr/>
        </p:nvSpPr>
        <p:spPr bwMode="auto">
          <a:xfrm>
            <a:off x="35661600" y="7832725"/>
            <a:ext cx="4114800" cy="549275"/>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3050" b="1">
                <a:solidFill>
                  <a:schemeClr val="tx1">
                    <a:lumMod val="75000"/>
                    <a:lumOff val="25000"/>
                  </a:schemeClr>
                </a:solidFill>
                <a:latin typeface="Arial"/>
                <a:ea typeface="ＭＳ Ｐゴシック"/>
                <a:cs typeface="ＭＳ Ｐゴシック" charset="-128"/>
              </a:rPr>
              <a:t>Routing</a:t>
            </a:r>
            <a:endParaRPr lang="en-US" sz="3050" b="1">
              <a:solidFill>
                <a:schemeClr val="tx1">
                  <a:lumMod val="75000"/>
                  <a:lumOff val="25000"/>
                </a:schemeClr>
              </a:solidFill>
              <a:latin typeface="Arial" charset="0"/>
              <a:ea typeface="ＭＳ Ｐゴシック" charset="-128"/>
              <a:cs typeface="ＭＳ Ｐゴシック" charset="-128"/>
            </a:endParaRPr>
          </a:p>
        </p:txBody>
      </p:sp>
      <p:sp>
        <p:nvSpPr>
          <p:cNvPr id="25" name="Text Box 19">
            <a:extLst>
              <a:ext uri="{FF2B5EF4-FFF2-40B4-BE49-F238E27FC236}">
                <a16:creationId xmlns:a16="http://schemas.microsoft.com/office/drawing/2014/main" id="{26D89D59-3547-4CE5-8CAB-62224CE8F106}"/>
              </a:ext>
            </a:extLst>
          </p:cNvPr>
          <p:cNvSpPr txBox="1">
            <a:spLocks noChangeArrowheads="1"/>
          </p:cNvSpPr>
          <p:nvPr/>
        </p:nvSpPr>
        <p:spPr bwMode="auto">
          <a:xfrm>
            <a:off x="21790819" y="14966156"/>
            <a:ext cx="4114800" cy="547687"/>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3050" b="1">
                <a:solidFill>
                  <a:schemeClr val="tx1">
                    <a:lumMod val="75000"/>
                    <a:lumOff val="25000"/>
                  </a:schemeClr>
                </a:solidFill>
                <a:latin typeface="Arial"/>
                <a:ea typeface="ＭＳ Ｐゴシック"/>
                <a:cs typeface="ＭＳ Ｐゴシック" charset="-128"/>
              </a:rPr>
              <a:t>Description</a:t>
            </a:r>
            <a:endParaRPr lang="en-US" sz="3050" b="1">
              <a:solidFill>
                <a:schemeClr val="tx1">
                  <a:lumMod val="75000"/>
                  <a:lumOff val="25000"/>
                </a:schemeClr>
              </a:solidFill>
              <a:latin typeface="Arial" charset="0"/>
              <a:ea typeface="ＭＳ Ｐゴシック" charset="-128"/>
              <a:cs typeface="ＭＳ Ｐゴシック" charset="-128"/>
            </a:endParaRPr>
          </a:p>
        </p:txBody>
      </p:sp>
      <p:sp>
        <p:nvSpPr>
          <p:cNvPr id="27" name="Text Box 19">
            <a:extLst>
              <a:ext uri="{FF2B5EF4-FFF2-40B4-BE49-F238E27FC236}">
                <a16:creationId xmlns:a16="http://schemas.microsoft.com/office/drawing/2014/main" id="{1137790E-7E42-499E-81B8-F01AB63F51AC}"/>
              </a:ext>
            </a:extLst>
          </p:cNvPr>
          <p:cNvSpPr txBox="1">
            <a:spLocks noChangeArrowheads="1"/>
          </p:cNvSpPr>
          <p:nvPr/>
        </p:nvSpPr>
        <p:spPr bwMode="auto">
          <a:xfrm>
            <a:off x="35661600" y="15216188"/>
            <a:ext cx="4114800" cy="547687"/>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3050" b="1">
                <a:solidFill>
                  <a:schemeClr val="tx1">
                    <a:lumMod val="75000"/>
                    <a:lumOff val="25000"/>
                  </a:schemeClr>
                </a:solidFill>
                <a:latin typeface="Arial"/>
                <a:ea typeface="ＭＳ Ｐゴシック"/>
              </a:rPr>
              <a:t>Description</a:t>
            </a:r>
            <a:endParaRPr lang="en-US"/>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6816436" y="2491482"/>
            <a:ext cx="3520440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a:solidFill>
                  <a:srgbClr val="081E3F"/>
                </a:solidFill>
                <a:latin typeface="Arial"/>
                <a:ea typeface="ＭＳ Ｐゴシック"/>
                <a:cs typeface="Arial"/>
              </a:rPr>
              <a:t>Authentication, Authorization, and Routing</a:t>
            </a:r>
            <a:endParaRPr lang="en-US" altLang="en-US" sz="10000" b="1">
              <a:solidFill>
                <a:srgbClr val="081E3F"/>
              </a:solidFill>
            </a:endParaRPr>
          </a:p>
          <a:p>
            <a:pPr>
              <a:spcBef>
                <a:spcPct val="0"/>
              </a:spcBef>
              <a:buNone/>
            </a:pPr>
            <a:r>
              <a:rPr lang="en-US" altLang="en-US" sz="3500" b="1">
                <a:solidFill>
                  <a:schemeClr val="tx1">
                    <a:lumMod val="75000"/>
                    <a:lumOff val="25000"/>
                  </a:schemeClr>
                </a:solidFill>
                <a:latin typeface="Arial"/>
                <a:ea typeface="ＭＳ Ｐゴシック"/>
                <a:cs typeface="Arial"/>
              </a:rPr>
              <a:t>Students: Austin </a:t>
            </a:r>
            <a:r>
              <a:rPr lang="en-US" altLang="en-US" sz="3500" b="1" err="1">
                <a:solidFill>
                  <a:schemeClr val="tx1">
                    <a:lumMod val="75000"/>
                    <a:lumOff val="25000"/>
                  </a:schemeClr>
                </a:solidFill>
                <a:latin typeface="Arial"/>
                <a:ea typeface="ＭＳ Ｐゴシック"/>
                <a:cs typeface="Arial"/>
              </a:rPr>
              <a:t>Uwate</a:t>
            </a:r>
            <a:r>
              <a:rPr lang="en-US" altLang="en-US" sz="3500" b="1">
                <a:solidFill>
                  <a:schemeClr val="tx1">
                    <a:lumMod val="75000"/>
                    <a:lumOff val="25000"/>
                  </a:schemeClr>
                </a:solidFill>
                <a:latin typeface="Arial"/>
                <a:ea typeface="ＭＳ Ｐゴシック"/>
                <a:cs typeface="Arial"/>
              </a:rPr>
              <a:t>, Sam </a:t>
            </a:r>
            <a:r>
              <a:rPr lang="en-US" altLang="en-US" sz="3500" b="1" err="1">
                <a:solidFill>
                  <a:schemeClr val="tx1">
                    <a:lumMod val="75000"/>
                    <a:lumOff val="25000"/>
                  </a:schemeClr>
                </a:solidFill>
                <a:latin typeface="Arial"/>
                <a:ea typeface="ＭＳ Ｐゴシック"/>
                <a:cs typeface="Arial"/>
              </a:rPr>
              <a:t>Farajzadeh</a:t>
            </a:r>
            <a:r>
              <a:rPr lang="en-US" altLang="en-US" sz="3500" b="1">
                <a:solidFill>
                  <a:schemeClr val="tx1">
                    <a:lumMod val="75000"/>
                    <a:lumOff val="25000"/>
                  </a:schemeClr>
                </a:solidFill>
                <a:latin typeface="Arial"/>
                <a:ea typeface="ＭＳ Ｐゴシック"/>
                <a:cs typeface="Arial"/>
              </a:rPr>
              <a:t>, Carlos Sanchez, Dorreen </a:t>
            </a:r>
            <a:r>
              <a:rPr lang="en-US" altLang="en-US" sz="3500" b="1" err="1">
                <a:solidFill>
                  <a:schemeClr val="tx1">
                    <a:lumMod val="75000"/>
                    <a:lumOff val="25000"/>
                  </a:schemeClr>
                </a:solidFill>
                <a:latin typeface="Arial"/>
                <a:ea typeface="ＭＳ Ｐゴシック"/>
                <a:cs typeface="Arial"/>
              </a:rPr>
              <a:t>Vahidiazar</a:t>
            </a:r>
            <a:endParaRPr lang="en-US" altLang="en-US" sz="3500" err="1">
              <a:solidFill>
                <a:schemeClr val="tx1">
                  <a:lumMod val="75000"/>
                  <a:lumOff val="25000"/>
                </a:schemeClr>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Instructor/Faculty:</a:t>
            </a:r>
            <a:r>
              <a:rPr lang="en-US" altLang="en-US" sz="3500" b="1" i="1">
                <a:solidFill>
                  <a:schemeClr val="tx1">
                    <a:lumMod val="75000"/>
                    <a:lumOff val="25000"/>
                  </a:schemeClr>
                </a:solidFill>
                <a:latin typeface="Arial"/>
                <a:ea typeface="ＭＳ Ｐゴシック"/>
                <a:cs typeface="Arial"/>
              </a:rPr>
              <a:t> </a:t>
            </a:r>
            <a:r>
              <a:rPr lang="en-US" sz="3500" i="1">
                <a:solidFill>
                  <a:schemeClr val="tx1">
                    <a:lumMod val="75000"/>
                    <a:lumOff val="25000"/>
                  </a:schemeClr>
                </a:solidFill>
                <a:latin typeface="Arial"/>
                <a:ea typeface="ＭＳ Ｐゴシック"/>
                <a:cs typeface="Arial"/>
              </a:rPr>
              <a:t>Professor </a:t>
            </a:r>
            <a:r>
              <a:rPr lang="en-US" sz="3500" i="1" err="1">
                <a:solidFill>
                  <a:schemeClr val="tx1">
                    <a:lumMod val="75000"/>
                    <a:lumOff val="25000"/>
                  </a:schemeClr>
                </a:solidFill>
                <a:latin typeface="Arial"/>
                <a:ea typeface="ＭＳ Ｐゴシック"/>
                <a:cs typeface="Arial"/>
              </a:rPr>
              <a:t>Seyedmasoud</a:t>
            </a:r>
            <a:r>
              <a:rPr lang="en-US" sz="3500" i="1">
                <a:solidFill>
                  <a:schemeClr val="tx1">
                    <a:lumMod val="75000"/>
                    <a:lumOff val="25000"/>
                  </a:schemeClr>
                </a:solidFill>
                <a:latin typeface="Arial"/>
                <a:ea typeface="ＭＳ Ｐゴシック"/>
                <a:cs typeface="Arial"/>
              </a:rPr>
              <a:t> Sadjadi</a:t>
            </a:r>
            <a:r>
              <a:rPr lang="en-US" sz="3500">
                <a:solidFill>
                  <a:schemeClr val="tx1">
                    <a:lumMod val="75000"/>
                    <a:lumOff val="25000"/>
                  </a:schemeClr>
                </a:solidFill>
                <a:latin typeface="Arial"/>
                <a:ea typeface="ＭＳ Ｐゴシック"/>
                <a:cs typeface="Arial"/>
              </a:rPr>
              <a:t>, Florida International University</a:t>
            </a:r>
            <a:endParaRPr lang="en-US">
              <a:solidFill>
                <a:schemeClr val="tx1">
                  <a:lumMod val="75000"/>
                  <a:lumOff val="25000"/>
                </a:schemeClr>
              </a:solidFill>
              <a:ea typeface="ＭＳ Ｐゴシック"/>
            </a:endParaRPr>
          </a:p>
        </p:txBody>
      </p:sp>
      <p:sp>
        <p:nvSpPr>
          <p:cNvPr id="39" name="TextBox 41">
            <a:extLst>
              <a:ext uri="{FF2B5EF4-FFF2-40B4-BE49-F238E27FC236}">
                <a16:creationId xmlns:a16="http://schemas.microsoft.com/office/drawing/2014/main" id="{77CB1644-00A0-4AF1-AD18-F7013758BA5E}"/>
              </a:ext>
            </a:extLst>
          </p:cNvPr>
          <p:cNvSpPr txBox="1">
            <a:spLocks noChangeArrowheads="1"/>
          </p:cNvSpPr>
          <p:nvPr/>
        </p:nvSpPr>
        <p:spPr bwMode="auto">
          <a:xfrm>
            <a:off x="1306513" y="1136650"/>
            <a:ext cx="31813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500">
                <a:solidFill>
                  <a:schemeClr val="bg1"/>
                </a:solidFill>
                <a:latin typeface="Arial"/>
                <a:ea typeface="ＭＳ Ｐゴシック"/>
                <a:cs typeface="Arial"/>
              </a:rPr>
              <a:t>KFSCIS</a:t>
            </a:r>
            <a:endParaRPr lang="en-US" altLang="en-US" sz="4500">
              <a:solidFill>
                <a:schemeClr val="bg1"/>
              </a:solidFill>
              <a:cs typeface="Arial"/>
            </a:endParaRPr>
          </a:p>
        </p:txBody>
      </p:sp>
      <p:pic>
        <p:nvPicPr>
          <p:cNvPr id="12" name="Picture 11" descr="A screenshot of a login screen&#10;&#10;AI-generated content may be incorrect.">
            <a:extLst>
              <a:ext uri="{FF2B5EF4-FFF2-40B4-BE49-F238E27FC236}">
                <a16:creationId xmlns:a16="http://schemas.microsoft.com/office/drawing/2014/main" id="{48EB6C07-107E-5CD2-4A54-FC0F57A31E9F}"/>
              </a:ext>
            </a:extLst>
          </p:cNvPr>
          <p:cNvPicPr>
            <a:picLocks noChangeAspect="1"/>
          </p:cNvPicPr>
          <p:nvPr/>
        </p:nvPicPr>
        <p:blipFill>
          <a:blip r:embed="rId2"/>
          <a:stretch>
            <a:fillRect/>
          </a:stretch>
        </p:blipFill>
        <p:spPr>
          <a:xfrm>
            <a:off x="6840542" y="6664689"/>
            <a:ext cx="11134638" cy="7012902"/>
          </a:xfrm>
          <a:prstGeom prst="rect">
            <a:avLst/>
          </a:prstGeom>
        </p:spPr>
      </p:pic>
      <p:pic>
        <p:nvPicPr>
          <p:cNvPr id="16" name="Picture 15" descr="A screenshot of a login form&#10;&#10;AI-generated content may be incorrect.">
            <a:extLst>
              <a:ext uri="{FF2B5EF4-FFF2-40B4-BE49-F238E27FC236}">
                <a16:creationId xmlns:a16="http://schemas.microsoft.com/office/drawing/2014/main" id="{8B79886B-BD6C-FA28-AF87-D19E62CD7385}"/>
              </a:ext>
            </a:extLst>
          </p:cNvPr>
          <p:cNvPicPr>
            <a:picLocks noChangeAspect="1"/>
          </p:cNvPicPr>
          <p:nvPr/>
        </p:nvPicPr>
        <p:blipFill>
          <a:blip r:embed="rId3"/>
          <a:stretch>
            <a:fillRect/>
          </a:stretch>
        </p:blipFill>
        <p:spPr>
          <a:xfrm>
            <a:off x="19179334" y="6678123"/>
            <a:ext cx="11076346" cy="6986034"/>
          </a:xfrm>
          <a:prstGeom prst="rect">
            <a:avLst/>
          </a:prstGeom>
        </p:spPr>
      </p:pic>
      <p:pic>
        <p:nvPicPr>
          <p:cNvPr id="18" name="Picture 17" descr="A screenshot of a login&#10;&#10;AI-generated content may be incorrect.">
            <a:extLst>
              <a:ext uri="{FF2B5EF4-FFF2-40B4-BE49-F238E27FC236}">
                <a16:creationId xmlns:a16="http://schemas.microsoft.com/office/drawing/2014/main" id="{DDC60064-E53D-0D89-FAD9-661F746CC541}"/>
              </a:ext>
            </a:extLst>
          </p:cNvPr>
          <p:cNvPicPr>
            <a:picLocks noChangeAspect="1"/>
          </p:cNvPicPr>
          <p:nvPr/>
        </p:nvPicPr>
        <p:blipFill>
          <a:blip r:embed="rId4"/>
          <a:stretch>
            <a:fillRect/>
          </a:stretch>
        </p:blipFill>
        <p:spPr>
          <a:xfrm>
            <a:off x="19179334" y="14183338"/>
            <a:ext cx="11076347" cy="7005085"/>
          </a:xfrm>
          <a:prstGeom prst="rect">
            <a:avLst/>
          </a:prstGeom>
        </p:spPr>
      </p:pic>
      <p:pic>
        <p:nvPicPr>
          <p:cNvPr id="20" name="Picture 19" descr="Flutter - YouTube">
            <a:extLst>
              <a:ext uri="{FF2B5EF4-FFF2-40B4-BE49-F238E27FC236}">
                <a16:creationId xmlns:a16="http://schemas.microsoft.com/office/drawing/2014/main" id="{E88A96B3-04DF-3E18-9334-090811FDDD3C}"/>
              </a:ext>
            </a:extLst>
          </p:cNvPr>
          <p:cNvPicPr>
            <a:picLocks noChangeAspect="1"/>
          </p:cNvPicPr>
          <p:nvPr/>
        </p:nvPicPr>
        <p:blipFill>
          <a:blip r:embed="rId5"/>
          <a:stretch>
            <a:fillRect/>
          </a:stretch>
        </p:blipFill>
        <p:spPr>
          <a:xfrm>
            <a:off x="1126998" y="3053334"/>
            <a:ext cx="3354324" cy="3646932"/>
          </a:xfrm>
          <a:prstGeom prst="rect">
            <a:avLst/>
          </a:prstGeom>
        </p:spPr>
      </p:pic>
      <p:pic>
        <p:nvPicPr>
          <p:cNvPr id="22" name="Picture 21" descr="Dart: The Features I Wish This Programming Language Had">
            <a:extLst>
              <a:ext uri="{FF2B5EF4-FFF2-40B4-BE49-F238E27FC236}">
                <a16:creationId xmlns:a16="http://schemas.microsoft.com/office/drawing/2014/main" id="{D7E665AD-6250-7BC5-7006-4E739418B963}"/>
              </a:ext>
            </a:extLst>
          </p:cNvPr>
          <p:cNvPicPr>
            <a:picLocks noChangeAspect="1"/>
          </p:cNvPicPr>
          <p:nvPr/>
        </p:nvPicPr>
        <p:blipFill>
          <a:blip r:embed="rId6"/>
          <a:stretch>
            <a:fillRect/>
          </a:stretch>
        </p:blipFill>
        <p:spPr>
          <a:xfrm>
            <a:off x="1078230" y="7783830"/>
            <a:ext cx="3403092" cy="3695700"/>
          </a:xfrm>
          <a:prstGeom prst="rect">
            <a:avLst/>
          </a:prstGeom>
        </p:spPr>
      </p:pic>
      <p:pic>
        <p:nvPicPr>
          <p:cNvPr id="24" name="Picture 23" descr="Firebase | Google's Mobile and Web App Development Platform">
            <a:extLst>
              <a:ext uri="{FF2B5EF4-FFF2-40B4-BE49-F238E27FC236}">
                <a16:creationId xmlns:a16="http://schemas.microsoft.com/office/drawing/2014/main" id="{1D3DD7C5-47D1-3856-6E7E-B188653B349B}"/>
              </a:ext>
            </a:extLst>
          </p:cNvPr>
          <p:cNvPicPr>
            <a:picLocks noChangeAspect="1"/>
          </p:cNvPicPr>
          <p:nvPr/>
        </p:nvPicPr>
        <p:blipFill>
          <a:blip r:embed="rId7"/>
          <a:stretch>
            <a:fillRect/>
          </a:stretch>
        </p:blipFill>
        <p:spPr>
          <a:xfrm>
            <a:off x="928306" y="12262104"/>
            <a:ext cx="3800475" cy="3810000"/>
          </a:xfrm>
          <a:prstGeom prst="rect">
            <a:avLst/>
          </a:prstGeom>
        </p:spPr>
      </p:pic>
      <p:pic>
        <p:nvPicPr>
          <p:cNvPr id="26" name="Picture 25" descr="A screenshot of a computer&#10;&#10;AI-generated content may be incorrect.">
            <a:extLst>
              <a:ext uri="{FF2B5EF4-FFF2-40B4-BE49-F238E27FC236}">
                <a16:creationId xmlns:a16="http://schemas.microsoft.com/office/drawing/2014/main" id="{847BD752-C5D6-7D27-7F3B-157974FDB007}"/>
              </a:ext>
            </a:extLst>
          </p:cNvPr>
          <p:cNvPicPr>
            <a:picLocks noChangeAspect="1"/>
          </p:cNvPicPr>
          <p:nvPr/>
        </p:nvPicPr>
        <p:blipFill>
          <a:blip r:embed="rId8"/>
          <a:stretch>
            <a:fillRect/>
          </a:stretch>
        </p:blipFill>
        <p:spPr>
          <a:xfrm>
            <a:off x="31158180" y="6672072"/>
            <a:ext cx="11811000" cy="7772400"/>
          </a:xfrm>
          <a:prstGeom prst="rect">
            <a:avLst/>
          </a:prstGeom>
        </p:spPr>
      </p:pic>
      <p:sp>
        <p:nvSpPr>
          <p:cNvPr id="4" name="Rectangle 3">
            <a:extLst>
              <a:ext uri="{FF2B5EF4-FFF2-40B4-BE49-F238E27FC236}">
                <a16:creationId xmlns:a16="http://schemas.microsoft.com/office/drawing/2014/main" id="{EECBB13F-D51B-6EA0-1FED-40F9354F0851}"/>
              </a:ext>
            </a:extLst>
          </p:cNvPr>
          <p:cNvSpPr/>
          <p:nvPr/>
        </p:nvSpPr>
        <p:spPr>
          <a:xfrm>
            <a:off x="6835272" y="14439799"/>
            <a:ext cx="10893181" cy="163417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0" name="Text Box 19">
            <a:extLst>
              <a:ext uri="{FF2B5EF4-FFF2-40B4-BE49-F238E27FC236}">
                <a16:creationId xmlns:a16="http://schemas.microsoft.com/office/drawing/2014/main" id="{2DD09ED4-6E9E-3E51-1512-9D7C1F3BD988}"/>
              </a:ext>
            </a:extLst>
          </p:cNvPr>
          <p:cNvSpPr txBox="1">
            <a:spLocks noChangeArrowheads="1"/>
          </p:cNvSpPr>
          <p:nvPr/>
        </p:nvSpPr>
        <p:spPr bwMode="auto">
          <a:xfrm>
            <a:off x="7842365" y="15597615"/>
            <a:ext cx="9284208" cy="13370660"/>
          </a:xfrm>
          <a:prstGeom prst="rect">
            <a:avLst/>
          </a:prstGeom>
          <a:noFill/>
          <a:ln w="12700">
            <a:noFill/>
            <a:miter lim="800000"/>
            <a:headEnd/>
            <a:tailEnd/>
          </a:ln>
          <a:effectLst/>
        </p:spPr>
        <p:txBody>
          <a:bodyPr wrap="square" lIns="73991" tIns="36995" rIns="73991" bIns="36995" anchor="ctr">
            <a:spAutoFit/>
          </a:bodyPr>
          <a:lstStyle/>
          <a:p>
            <a:pPr algn="ctr" defTabSz="739341">
              <a:spcBef>
                <a:spcPct val="50000"/>
              </a:spcBef>
              <a:defRPr/>
            </a:pPr>
            <a:r>
              <a:rPr lang="en-US" sz="4800">
                <a:latin typeface="Arial"/>
                <a:ea typeface="ＭＳ Ｐゴシック"/>
                <a:cs typeface="Calibri"/>
              </a:rPr>
              <a:t>The login functionality was accomplished using Flutter's built in widgets to provide an animated, seamless interface. It has full functionality with Firebase as the main data store and authentication provider.</a:t>
            </a:r>
          </a:p>
          <a:p>
            <a:pPr algn="ctr" defTabSz="739341">
              <a:spcBef>
                <a:spcPct val="50000"/>
              </a:spcBef>
              <a:defRPr/>
            </a:pPr>
            <a:endParaRPr lang="en-US" sz="4800">
              <a:latin typeface="Arial"/>
              <a:ea typeface="ＭＳ Ｐゴシック"/>
              <a:cs typeface="Calibri"/>
            </a:endParaRPr>
          </a:p>
          <a:p>
            <a:pPr algn="ctr" defTabSz="739341">
              <a:spcBef>
                <a:spcPct val="50000"/>
              </a:spcBef>
              <a:defRPr/>
            </a:pPr>
            <a:r>
              <a:rPr lang="en-US" sz="4800">
                <a:latin typeface="Arial"/>
                <a:ea typeface="ＭＳ Ｐゴシック"/>
                <a:cs typeface="Calibri"/>
              </a:rPr>
              <a:t>It uses SOLID principles to separate each portion into their designated widget classes, providing a maintainable structure for future developers to extend. This ensures future progress without sacrificing extensibility, readability, or maintainability.</a:t>
            </a:r>
          </a:p>
        </p:txBody>
      </p:sp>
      <p:sp>
        <p:nvSpPr>
          <p:cNvPr id="5" name="Rectangle 4">
            <a:extLst>
              <a:ext uri="{FF2B5EF4-FFF2-40B4-BE49-F238E27FC236}">
                <a16:creationId xmlns:a16="http://schemas.microsoft.com/office/drawing/2014/main" id="{DE4E5244-544B-DCFC-CB43-0FA57583E27E}"/>
              </a:ext>
            </a:extLst>
          </p:cNvPr>
          <p:cNvSpPr/>
          <p:nvPr/>
        </p:nvSpPr>
        <p:spPr>
          <a:xfrm>
            <a:off x="19173576" y="21754999"/>
            <a:ext cx="11039485" cy="878271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Text Box 19">
            <a:extLst>
              <a:ext uri="{FF2B5EF4-FFF2-40B4-BE49-F238E27FC236}">
                <a16:creationId xmlns:a16="http://schemas.microsoft.com/office/drawing/2014/main" id="{9F850DD3-22D5-74C3-96C3-051D6BDC36CB}"/>
              </a:ext>
            </a:extLst>
          </p:cNvPr>
          <p:cNvSpPr txBox="1">
            <a:spLocks noChangeArrowheads="1"/>
          </p:cNvSpPr>
          <p:nvPr/>
        </p:nvSpPr>
        <p:spPr bwMode="auto">
          <a:xfrm>
            <a:off x="19888061" y="22477475"/>
            <a:ext cx="9430512" cy="6722686"/>
          </a:xfrm>
          <a:prstGeom prst="rect">
            <a:avLst/>
          </a:prstGeom>
          <a:noFill/>
          <a:ln w="12700">
            <a:noFill/>
            <a:miter lim="800000"/>
            <a:headEnd/>
            <a:tailEnd/>
          </a:ln>
          <a:effectLst/>
        </p:spPr>
        <p:txBody>
          <a:bodyPr wrap="square" lIns="73991" tIns="36995" rIns="73991" bIns="36995" anchor="ctr">
            <a:spAutoFit/>
          </a:bodyPr>
          <a:lstStyle/>
          <a:p>
            <a:pPr algn="ctr" defTabSz="739341">
              <a:spcBef>
                <a:spcPct val="50000"/>
              </a:spcBef>
              <a:defRPr/>
            </a:pPr>
            <a:r>
              <a:rPr lang="en-US" sz="4800">
                <a:latin typeface="Arial"/>
                <a:ea typeface="ＭＳ Ｐゴシック"/>
                <a:cs typeface="Calibri"/>
              </a:rPr>
              <a:t>The register functionality was accomplished using Flutter's built in widgets and has full functionality with Firebase as the main data store and authentication provider. Once registered, users are provided a token and can continue to the main menu.</a:t>
            </a:r>
          </a:p>
        </p:txBody>
      </p:sp>
      <p:sp>
        <p:nvSpPr>
          <p:cNvPr id="7" name="Rectangle 6">
            <a:extLst>
              <a:ext uri="{FF2B5EF4-FFF2-40B4-BE49-F238E27FC236}">
                <a16:creationId xmlns:a16="http://schemas.microsoft.com/office/drawing/2014/main" id="{32B14CFD-EE05-EDE8-B729-44149E682ABB}"/>
              </a:ext>
            </a:extLst>
          </p:cNvPr>
          <p:cNvSpPr/>
          <p:nvPr/>
        </p:nvSpPr>
        <p:spPr>
          <a:xfrm>
            <a:off x="31219272" y="14927479"/>
            <a:ext cx="10844413" cy="1556146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Text Box 19">
            <a:extLst>
              <a:ext uri="{FF2B5EF4-FFF2-40B4-BE49-F238E27FC236}">
                <a16:creationId xmlns:a16="http://schemas.microsoft.com/office/drawing/2014/main" id="{93EEDA23-D8DC-4CAD-06F8-078C4A3D17F0}"/>
              </a:ext>
            </a:extLst>
          </p:cNvPr>
          <p:cNvSpPr txBox="1">
            <a:spLocks noChangeArrowheads="1"/>
          </p:cNvSpPr>
          <p:nvPr/>
        </p:nvSpPr>
        <p:spPr bwMode="auto">
          <a:xfrm>
            <a:off x="31836221" y="16113253"/>
            <a:ext cx="9625584" cy="12631996"/>
          </a:xfrm>
          <a:prstGeom prst="rect">
            <a:avLst/>
          </a:prstGeom>
          <a:noFill/>
          <a:ln w="12700">
            <a:noFill/>
            <a:miter lim="800000"/>
            <a:headEnd/>
            <a:tailEnd/>
          </a:ln>
          <a:effectLst/>
        </p:spPr>
        <p:txBody>
          <a:bodyPr wrap="square" lIns="73991" tIns="36995" rIns="73991" bIns="36995" anchor="ctr">
            <a:spAutoFit/>
          </a:bodyPr>
          <a:lstStyle/>
          <a:p>
            <a:pPr algn="ctr" defTabSz="739341">
              <a:spcBef>
                <a:spcPct val="50000"/>
              </a:spcBef>
              <a:defRPr/>
            </a:pPr>
            <a:r>
              <a:rPr lang="en-US" sz="4800">
                <a:latin typeface="Arial"/>
                <a:ea typeface="ＭＳ Ｐゴシック"/>
                <a:cs typeface="Calibri"/>
              </a:rPr>
              <a:t>The routing functionality was accomplished using </a:t>
            </a:r>
            <a:r>
              <a:rPr lang="en-US" sz="4800" i="1" err="1">
                <a:latin typeface="Arial"/>
                <a:ea typeface="ＭＳ Ｐゴシック"/>
                <a:cs typeface="Calibri"/>
              </a:rPr>
              <a:t>GetX</a:t>
            </a:r>
            <a:r>
              <a:rPr lang="en-US" sz="4800">
                <a:latin typeface="Arial"/>
                <a:ea typeface="ＭＳ Ｐゴシック"/>
                <a:cs typeface="Calibri"/>
              </a:rPr>
              <a:t>, a popular routing library in Flutter. The main routing hub is the main menu and provides access to each game after authenticating.</a:t>
            </a:r>
          </a:p>
          <a:p>
            <a:pPr algn="ctr" defTabSz="739341">
              <a:spcBef>
                <a:spcPct val="50000"/>
              </a:spcBef>
              <a:defRPr/>
            </a:pPr>
            <a:endParaRPr lang="en-US" sz="4800">
              <a:latin typeface="Arial"/>
              <a:ea typeface="ＭＳ Ｐゴシック"/>
              <a:cs typeface="Calibri"/>
            </a:endParaRPr>
          </a:p>
          <a:p>
            <a:pPr algn="ctr" defTabSz="739341">
              <a:spcBef>
                <a:spcPct val="50000"/>
              </a:spcBef>
              <a:defRPr/>
            </a:pPr>
            <a:r>
              <a:rPr lang="en-US" sz="4800">
                <a:latin typeface="Arial"/>
                <a:ea typeface="ＭＳ Ｐゴシック"/>
                <a:cs typeface="Calibri"/>
              </a:rPr>
              <a:t>It uses standard SOLID principles to separate the game routing logic in a different class and imports the static list, displaying it for the user. This extensibility allows for games to be added later, as developers would only need to add their new game to the static list for it to be shown on the main menu.</a:t>
            </a:r>
          </a:p>
        </p:txBody>
      </p:sp>
      <p:sp>
        <p:nvSpPr>
          <p:cNvPr id="10" name="TextBox 9">
            <a:extLst>
              <a:ext uri="{FF2B5EF4-FFF2-40B4-BE49-F238E27FC236}">
                <a16:creationId xmlns:a16="http://schemas.microsoft.com/office/drawing/2014/main" id="{2DF891F9-8362-02AE-2BA8-47BCE981D213}"/>
              </a:ext>
            </a:extLst>
          </p:cNvPr>
          <p:cNvSpPr txBox="1"/>
          <p:nvPr/>
        </p:nvSpPr>
        <p:spPr>
          <a:xfrm>
            <a:off x="21639213" y="16765588"/>
            <a:ext cx="1587500" cy="317500"/>
          </a:xfrm>
          <a:prstGeom prst="rect">
            <a:avLst/>
          </a:prstGeom>
        </p:spPr>
        <p:txBody>
          <a:bodyPr>
            <a:normAutofit fontScale="47500" lnSpcReduction="20000"/>
          </a:bodyPr>
          <a:lstStyle/>
          <a:p>
            <a:r>
              <a:rPr lang="en-US"/>
              <a:t>ThePhoto by PhotoAuthor is licensed under CCYYSA.</a:t>
            </a:r>
          </a:p>
        </p:txBody>
      </p:sp>
      <p:pic>
        <p:nvPicPr>
          <p:cNvPr id="28" name="Picture 27" descr="A black and white logo&#10;&#10;AI-generated content may be incorrect.">
            <a:extLst>
              <a:ext uri="{FF2B5EF4-FFF2-40B4-BE49-F238E27FC236}">
                <a16:creationId xmlns:a16="http://schemas.microsoft.com/office/drawing/2014/main" id="{0B7C9AC5-DC6E-83F7-D6D9-ADD96548A12C}"/>
              </a:ext>
            </a:extLst>
          </p:cNvPr>
          <p:cNvPicPr>
            <a:picLocks noChangeAspect="1"/>
          </p:cNvPicPr>
          <p:nvPr/>
        </p:nvPicPr>
        <p:blipFill>
          <a:blip r:embed="rId9"/>
          <a:srcRect l="22847" t="-2434" r="22543" b="-11316"/>
          <a:stretch>
            <a:fillRect/>
          </a:stretch>
        </p:blipFill>
        <p:spPr>
          <a:xfrm>
            <a:off x="935106" y="16458007"/>
            <a:ext cx="3709248" cy="4339066"/>
          </a:xfrm>
          <a:prstGeom prst="rect">
            <a:avLst/>
          </a:prstGeom>
        </p:spPr>
      </p:pic>
    </p:spTree>
    <p:extLst>
      <p:ext uri="{BB962C8B-B14F-4D97-AF65-F5344CB8AC3E}">
        <p14:creationId xmlns:p14="http://schemas.microsoft.com/office/powerpoint/2010/main" val="970151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78133E0-2473-58F0-A732-9D89401FFE2C}"/>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CE42197A-1270-C1FF-B7A5-F5C06C7BCAB1}"/>
              </a:ext>
            </a:extLst>
          </p:cNvPr>
          <p:cNvSpPr/>
          <p:nvPr/>
        </p:nvSpPr>
        <p:spPr>
          <a:xfrm>
            <a:off x="35581977" y="19974635"/>
            <a:ext cx="7938935" cy="1140950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5E67299-8733-9A29-F4FD-02EEE969B659}"/>
              </a:ext>
            </a:extLst>
          </p:cNvPr>
          <p:cNvSpPr/>
          <p:nvPr/>
        </p:nvSpPr>
        <p:spPr>
          <a:xfrm>
            <a:off x="26326659" y="19993621"/>
            <a:ext cx="8418262" cy="1141924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562D6C0-0996-F1F1-1AC2-646A6EF37752}"/>
              </a:ext>
            </a:extLst>
          </p:cNvPr>
          <p:cNvSpPr/>
          <p:nvPr/>
        </p:nvSpPr>
        <p:spPr>
          <a:xfrm>
            <a:off x="6676031" y="20022347"/>
            <a:ext cx="8123451" cy="115096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The Memory Game tests short-term memory and pattern recognition. Users are presented with a grid of cards and must match identical pairs by flipping them over two at a time.</a:t>
            </a:r>
            <a:br>
              <a:rPr lang="en-US"/>
            </a:br>
            <a:r>
              <a:rPr lang="en-US"/>
              <a:t>This game collects data on the user's accuracy, completion time, and number of attempts, providing insights into cognitive processing speed and memory retention.</a:t>
            </a:r>
          </a:p>
        </p:txBody>
      </p:sp>
      <p:sp>
        <p:nvSpPr>
          <p:cNvPr id="29" name="Rectangle 28">
            <a:extLst>
              <a:ext uri="{FF2B5EF4-FFF2-40B4-BE49-F238E27FC236}">
                <a16:creationId xmlns:a16="http://schemas.microsoft.com/office/drawing/2014/main" id="{9E1E0DDA-6FAE-3935-1EE8-EB9C13397475}"/>
              </a:ext>
            </a:extLst>
          </p:cNvPr>
          <p:cNvSpPr/>
          <p:nvPr/>
        </p:nvSpPr>
        <p:spPr>
          <a:xfrm>
            <a:off x="16317450" y="20028635"/>
            <a:ext cx="8734837" cy="1139051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9">
            <a:extLst>
              <a:ext uri="{FF2B5EF4-FFF2-40B4-BE49-F238E27FC236}">
                <a16:creationId xmlns:a16="http://schemas.microsoft.com/office/drawing/2014/main" id="{40E1070E-4542-167F-EB9D-81C79C35FD4B}"/>
              </a:ext>
            </a:extLst>
          </p:cNvPr>
          <p:cNvSpPr txBox="1">
            <a:spLocks noChangeArrowheads="1"/>
          </p:cNvSpPr>
          <p:nvPr/>
        </p:nvSpPr>
        <p:spPr bwMode="auto">
          <a:xfrm>
            <a:off x="9432333" y="6662827"/>
            <a:ext cx="4114800" cy="690266"/>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rPr>
              <a:t>Memory Game</a:t>
            </a:r>
            <a:endParaRPr lang="en-US" sz="4000">
              <a:solidFill>
                <a:schemeClr val="tx1">
                  <a:lumMod val="75000"/>
                  <a:lumOff val="25000"/>
                </a:schemeClr>
              </a:solidFill>
            </a:endParaRPr>
          </a:p>
        </p:txBody>
      </p:sp>
      <p:sp>
        <p:nvSpPr>
          <p:cNvPr id="19" name="Text Box 19">
            <a:extLst>
              <a:ext uri="{FF2B5EF4-FFF2-40B4-BE49-F238E27FC236}">
                <a16:creationId xmlns:a16="http://schemas.microsoft.com/office/drawing/2014/main" id="{BD2FB8AD-35C4-1629-B847-7A39E2351DE0}"/>
              </a:ext>
            </a:extLst>
          </p:cNvPr>
          <p:cNvSpPr txBox="1">
            <a:spLocks noChangeArrowheads="1"/>
          </p:cNvSpPr>
          <p:nvPr/>
        </p:nvSpPr>
        <p:spPr bwMode="auto">
          <a:xfrm>
            <a:off x="19221841" y="6472495"/>
            <a:ext cx="4114800" cy="1305819"/>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Arial"/>
              </a:rPr>
              <a:t>Grandfather Passage </a:t>
            </a:r>
          </a:p>
        </p:txBody>
      </p:sp>
      <p:sp>
        <p:nvSpPr>
          <p:cNvPr id="21" name="Text Box 19">
            <a:extLst>
              <a:ext uri="{FF2B5EF4-FFF2-40B4-BE49-F238E27FC236}">
                <a16:creationId xmlns:a16="http://schemas.microsoft.com/office/drawing/2014/main" id="{F8253D92-B44F-C477-C93D-78BD3B51E031}"/>
              </a:ext>
            </a:extLst>
          </p:cNvPr>
          <p:cNvSpPr txBox="1">
            <a:spLocks noChangeArrowheads="1"/>
          </p:cNvSpPr>
          <p:nvPr/>
        </p:nvSpPr>
        <p:spPr bwMode="auto">
          <a:xfrm>
            <a:off x="37712537" y="6751431"/>
            <a:ext cx="4114800" cy="690266"/>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ＭＳ Ｐゴシック" charset="-128"/>
              </a:rPr>
              <a:t>Color Game</a:t>
            </a:r>
            <a:endParaRPr lang="en-US" sz="4000" b="1">
              <a:solidFill>
                <a:schemeClr val="tx1">
                  <a:lumMod val="75000"/>
                  <a:lumOff val="25000"/>
                </a:schemeClr>
              </a:solidFill>
              <a:latin typeface="Arial" charset="0"/>
              <a:ea typeface="ＭＳ Ｐゴシック" charset="-128"/>
              <a:cs typeface="ＭＳ Ｐゴシック" charset="-128"/>
            </a:endParaRPr>
          </a:p>
        </p:txBody>
      </p:sp>
      <p:sp>
        <p:nvSpPr>
          <p:cNvPr id="23" name="Text Box 19">
            <a:extLst>
              <a:ext uri="{FF2B5EF4-FFF2-40B4-BE49-F238E27FC236}">
                <a16:creationId xmlns:a16="http://schemas.microsoft.com/office/drawing/2014/main" id="{2786BD5A-3B8A-12A7-61E7-91E635531184}"/>
              </a:ext>
            </a:extLst>
          </p:cNvPr>
          <p:cNvSpPr txBox="1">
            <a:spLocks noChangeArrowheads="1"/>
          </p:cNvSpPr>
          <p:nvPr/>
        </p:nvSpPr>
        <p:spPr bwMode="auto">
          <a:xfrm>
            <a:off x="8685494" y="20421654"/>
            <a:ext cx="4114800" cy="690266"/>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4000" b="1">
                <a:solidFill>
                  <a:schemeClr val="tx1">
                    <a:lumMod val="75000"/>
                    <a:lumOff val="25000"/>
                  </a:schemeClr>
                </a:solidFill>
                <a:latin typeface="Arial"/>
                <a:ea typeface="ＭＳ Ｐゴシック"/>
                <a:cs typeface="ＭＳ Ｐゴシック" charset="-128"/>
              </a:rPr>
              <a:t>Description</a:t>
            </a:r>
            <a:endParaRPr lang="en-US" sz="4000" b="1">
              <a:solidFill>
                <a:schemeClr val="tx1">
                  <a:lumMod val="75000"/>
                  <a:lumOff val="25000"/>
                </a:schemeClr>
              </a:solidFill>
              <a:latin typeface="Arial" charset="0"/>
              <a:ea typeface="ＭＳ Ｐゴシック" charset="-128"/>
              <a:cs typeface="ＭＳ Ｐゴシック" charset="-128"/>
            </a:endParaRPr>
          </a:p>
        </p:txBody>
      </p:sp>
      <p:sp>
        <p:nvSpPr>
          <p:cNvPr id="25" name="Text Box 19">
            <a:extLst>
              <a:ext uri="{FF2B5EF4-FFF2-40B4-BE49-F238E27FC236}">
                <a16:creationId xmlns:a16="http://schemas.microsoft.com/office/drawing/2014/main" id="{00729F24-B366-C85A-F640-50C22D37DFC9}"/>
              </a:ext>
            </a:extLst>
          </p:cNvPr>
          <p:cNvSpPr txBox="1">
            <a:spLocks noChangeArrowheads="1"/>
          </p:cNvSpPr>
          <p:nvPr/>
        </p:nvSpPr>
        <p:spPr bwMode="auto">
          <a:xfrm>
            <a:off x="16665207" y="21710129"/>
            <a:ext cx="8041325" cy="8384680"/>
          </a:xfrm>
          <a:prstGeom prst="rect">
            <a:avLst/>
          </a:prstGeom>
          <a:noFill/>
          <a:ln w="12700">
            <a:noFill/>
            <a:miter lim="800000"/>
            <a:headEnd/>
            <a:tailEnd/>
          </a:ln>
          <a:effectLst/>
        </p:spPr>
        <p:txBody>
          <a:bodyPr wrap="square" lIns="73991" tIns="36995" rIns="73991" bIns="36995" anchor="t">
            <a:spAutoFit/>
          </a:bodyPr>
          <a:lstStyle/>
          <a:p>
            <a:pPr algn="ctr" defTabSz="739341">
              <a:defRPr/>
            </a:pPr>
            <a:r>
              <a:rPr lang="en-US" sz="4000" b="1">
                <a:latin typeface="Arial"/>
                <a:ea typeface="+mn-lt"/>
                <a:cs typeface="+mn-lt"/>
              </a:rPr>
              <a:t>The Grandfather Passage game is a speech and reading task designed to evaluate verbal fluency, pronunciation, and clarity. By recording the reading, the game helps assess speech patterns, articulation, and voice quality. This activity is particularly useful for analyzing language proficiency and detecting potential speech or cognitive issues.</a:t>
            </a:r>
            <a:endParaRPr lang="en-US" sz="4000" b="1">
              <a:latin typeface="Arial"/>
              <a:cs typeface="Arial"/>
            </a:endParaRPr>
          </a:p>
          <a:p>
            <a:pPr algn="ctr" defTabSz="739341">
              <a:spcBef>
                <a:spcPct val="50000"/>
              </a:spcBef>
              <a:defRPr/>
            </a:pPr>
            <a:endParaRPr lang="en-US" sz="4000" b="1" dirty="0">
              <a:latin typeface="Arial"/>
              <a:ea typeface="ＭＳ Ｐゴシック"/>
              <a:cs typeface="Arial"/>
            </a:endParaRPr>
          </a:p>
        </p:txBody>
      </p:sp>
      <p:sp>
        <p:nvSpPr>
          <p:cNvPr id="27" name="Text Box 19">
            <a:extLst>
              <a:ext uri="{FF2B5EF4-FFF2-40B4-BE49-F238E27FC236}">
                <a16:creationId xmlns:a16="http://schemas.microsoft.com/office/drawing/2014/main" id="{04BD47CD-BAAB-9A22-6EBE-9C60C1F7135C}"/>
              </a:ext>
            </a:extLst>
          </p:cNvPr>
          <p:cNvSpPr txBox="1">
            <a:spLocks noChangeArrowheads="1"/>
          </p:cNvSpPr>
          <p:nvPr/>
        </p:nvSpPr>
        <p:spPr bwMode="auto">
          <a:xfrm>
            <a:off x="37703795" y="20461051"/>
            <a:ext cx="4114800" cy="690266"/>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rPr>
              <a:t>Description</a:t>
            </a:r>
            <a:endParaRPr lang="en-US" sz="4000"/>
          </a:p>
        </p:txBody>
      </p:sp>
      <p:sp>
        <p:nvSpPr>
          <p:cNvPr id="4" name="TextBox 41">
            <a:extLst>
              <a:ext uri="{FF2B5EF4-FFF2-40B4-BE49-F238E27FC236}">
                <a16:creationId xmlns:a16="http://schemas.microsoft.com/office/drawing/2014/main" id="{67B4F137-C8B9-379F-2C0D-EA395B245298}"/>
              </a:ext>
            </a:extLst>
          </p:cNvPr>
          <p:cNvSpPr txBox="1">
            <a:spLocks noChangeArrowheads="1"/>
          </p:cNvSpPr>
          <p:nvPr/>
        </p:nvSpPr>
        <p:spPr bwMode="auto">
          <a:xfrm>
            <a:off x="1306513" y="1136650"/>
            <a:ext cx="31813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500">
                <a:solidFill>
                  <a:schemeClr val="bg1"/>
                </a:solidFill>
                <a:latin typeface="Arial"/>
                <a:ea typeface="ＭＳ Ｐゴシック"/>
                <a:cs typeface="Arial"/>
              </a:rPr>
              <a:t>KFSCIS</a:t>
            </a:r>
            <a:endParaRPr lang="en-US" altLang="en-US" sz="4500">
              <a:solidFill>
                <a:schemeClr val="bg1"/>
              </a:solidFill>
              <a:cs typeface="Arial"/>
            </a:endParaRPr>
          </a:p>
        </p:txBody>
      </p:sp>
      <p:pic>
        <p:nvPicPr>
          <p:cNvPr id="6" name="Picture 5" descr="Flutter - YouTube">
            <a:extLst>
              <a:ext uri="{FF2B5EF4-FFF2-40B4-BE49-F238E27FC236}">
                <a16:creationId xmlns:a16="http://schemas.microsoft.com/office/drawing/2014/main" id="{EFDBA6AD-831B-D761-F6E3-67E9B16FA5F5}"/>
              </a:ext>
            </a:extLst>
          </p:cNvPr>
          <p:cNvPicPr>
            <a:picLocks noChangeAspect="1"/>
          </p:cNvPicPr>
          <p:nvPr/>
        </p:nvPicPr>
        <p:blipFill>
          <a:blip r:embed="rId2"/>
          <a:stretch>
            <a:fillRect/>
          </a:stretch>
        </p:blipFill>
        <p:spPr>
          <a:xfrm>
            <a:off x="1126998" y="3053334"/>
            <a:ext cx="3354324" cy="3646932"/>
          </a:xfrm>
          <a:prstGeom prst="rect">
            <a:avLst/>
          </a:prstGeom>
        </p:spPr>
      </p:pic>
      <p:pic>
        <p:nvPicPr>
          <p:cNvPr id="8" name="Picture 7" descr="Dart: The Features I Wish This Programming Language Had">
            <a:extLst>
              <a:ext uri="{FF2B5EF4-FFF2-40B4-BE49-F238E27FC236}">
                <a16:creationId xmlns:a16="http://schemas.microsoft.com/office/drawing/2014/main" id="{EB76E1A8-3042-9855-AC88-5B693954F115}"/>
              </a:ext>
            </a:extLst>
          </p:cNvPr>
          <p:cNvPicPr>
            <a:picLocks noChangeAspect="1"/>
          </p:cNvPicPr>
          <p:nvPr/>
        </p:nvPicPr>
        <p:blipFill>
          <a:blip r:embed="rId3"/>
          <a:stretch>
            <a:fillRect/>
          </a:stretch>
        </p:blipFill>
        <p:spPr>
          <a:xfrm>
            <a:off x="1078230" y="7783830"/>
            <a:ext cx="3403092" cy="3695700"/>
          </a:xfrm>
          <a:prstGeom prst="rect">
            <a:avLst/>
          </a:prstGeom>
        </p:spPr>
      </p:pic>
      <p:pic>
        <p:nvPicPr>
          <p:cNvPr id="10" name="Picture 9" descr="Firebase | Google's Mobile and Web App Development Platform">
            <a:extLst>
              <a:ext uri="{FF2B5EF4-FFF2-40B4-BE49-F238E27FC236}">
                <a16:creationId xmlns:a16="http://schemas.microsoft.com/office/drawing/2014/main" id="{7577BFF1-237F-F2AC-A0BE-0E631A9B2E27}"/>
              </a:ext>
            </a:extLst>
          </p:cNvPr>
          <p:cNvPicPr>
            <a:picLocks noChangeAspect="1"/>
          </p:cNvPicPr>
          <p:nvPr/>
        </p:nvPicPr>
        <p:blipFill>
          <a:blip r:embed="rId4"/>
          <a:stretch>
            <a:fillRect/>
          </a:stretch>
        </p:blipFill>
        <p:spPr>
          <a:xfrm>
            <a:off x="928306" y="12262104"/>
            <a:ext cx="3800475" cy="3810000"/>
          </a:xfrm>
          <a:prstGeom prst="rect">
            <a:avLst/>
          </a:prstGeom>
        </p:spPr>
      </p:pic>
      <p:pic>
        <p:nvPicPr>
          <p:cNvPr id="12" name="Picture 11" descr="A black and white logo&#10;&#10;AI-generated content may be incorrect.">
            <a:extLst>
              <a:ext uri="{FF2B5EF4-FFF2-40B4-BE49-F238E27FC236}">
                <a16:creationId xmlns:a16="http://schemas.microsoft.com/office/drawing/2014/main" id="{206DAF6B-B1E8-1F60-965C-7820106A593E}"/>
              </a:ext>
            </a:extLst>
          </p:cNvPr>
          <p:cNvPicPr>
            <a:picLocks noChangeAspect="1"/>
          </p:cNvPicPr>
          <p:nvPr/>
        </p:nvPicPr>
        <p:blipFill>
          <a:blip r:embed="rId5"/>
          <a:srcRect l="22847" t="-2434" r="22543" b="-11316"/>
          <a:stretch>
            <a:fillRect/>
          </a:stretch>
        </p:blipFill>
        <p:spPr>
          <a:xfrm>
            <a:off x="935106" y="16458007"/>
            <a:ext cx="3709248" cy="4339066"/>
          </a:xfrm>
          <a:prstGeom prst="rect">
            <a:avLst/>
          </a:prstGeom>
        </p:spPr>
      </p:pic>
      <p:sp>
        <p:nvSpPr>
          <p:cNvPr id="15" name="TextBox 3">
            <a:extLst>
              <a:ext uri="{FF2B5EF4-FFF2-40B4-BE49-F238E27FC236}">
                <a16:creationId xmlns:a16="http://schemas.microsoft.com/office/drawing/2014/main" id="{460FFF31-F62C-AFF6-B4B6-142AA912F890}"/>
              </a:ext>
            </a:extLst>
          </p:cNvPr>
          <p:cNvSpPr txBox="1">
            <a:spLocks noChangeArrowheads="1"/>
          </p:cNvSpPr>
          <p:nvPr/>
        </p:nvSpPr>
        <p:spPr bwMode="auto">
          <a:xfrm>
            <a:off x="6816436" y="617630"/>
            <a:ext cx="33028128" cy="1877437"/>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solidFill>
                  <a:schemeClr val="tx1">
                    <a:lumMod val="75000"/>
                    <a:lumOff val="25000"/>
                  </a:schemeClr>
                </a:solidFill>
                <a:latin typeface="Arial"/>
                <a:ea typeface="ＭＳ Ｐゴシック"/>
                <a:cs typeface="Arial"/>
              </a:rPr>
              <a:t>Knight Foundation School of Computing and Informational Sciences</a:t>
            </a:r>
            <a:endParaRPr lang="en-US">
              <a:solidFill>
                <a:schemeClr val="tx1">
                  <a:lumMod val="75000"/>
                  <a:lumOff val="25000"/>
                </a:schemeClr>
              </a:solidFill>
              <a:ea typeface="ＭＳ Ｐゴシック"/>
              <a:cs typeface="Arial"/>
            </a:endParaRPr>
          </a:p>
          <a:p>
            <a:r>
              <a:rPr lang="en-US" altLang="en-US" sz="4400" i="1">
                <a:solidFill>
                  <a:schemeClr val="tx1">
                    <a:lumMod val="75000"/>
                    <a:lumOff val="25000"/>
                  </a:schemeClr>
                </a:solidFill>
                <a:latin typeface="Arial"/>
                <a:ea typeface="ＭＳ Ｐゴシック"/>
                <a:cs typeface="Arial"/>
              </a:rPr>
              <a:t>Summer 2025 Senior Design Project</a:t>
            </a:r>
          </a:p>
        </p:txBody>
      </p:sp>
      <p:sp>
        <p:nvSpPr>
          <p:cNvPr id="17" name="Text Box 12">
            <a:extLst>
              <a:ext uri="{FF2B5EF4-FFF2-40B4-BE49-F238E27FC236}">
                <a16:creationId xmlns:a16="http://schemas.microsoft.com/office/drawing/2014/main" id="{A0DE5A92-1108-4CFC-F4E3-4505A5B6C447}"/>
              </a:ext>
            </a:extLst>
          </p:cNvPr>
          <p:cNvSpPr txBox="1">
            <a:spLocks noChangeArrowheads="1"/>
          </p:cNvSpPr>
          <p:nvPr/>
        </p:nvSpPr>
        <p:spPr bwMode="auto">
          <a:xfrm>
            <a:off x="6816436" y="2491482"/>
            <a:ext cx="3520440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a:solidFill>
                  <a:srgbClr val="081E3F"/>
                </a:solidFill>
                <a:latin typeface="Arial"/>
                <a:ea typeface="ＭＳ Ｐゴシック"/>
                <a:cs typeface="Arial"/>
              </a:rPr>
              <a:t>Games</a:t>
            </a:r>
            <a:endParaRPr lang="en-US" altLang="en-US" sz="10000" b="1">
              <a:solidFill>
                <a:srgbClr val="081E3F"/>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Students: Austin </a:t>
            </a:r>
            <a:r>
              <a:rPr lang="en-US" altLang="en-US" sz="3500" b="1" err="1">
                <a:solidFill>
                  <a:schemeClr val="tx1">
                    <a:lumMod val="75000"/>
                    <a:lumOff val="25000"/>
                  </a:schemeClr>
                </a:solidFill>
                <a:latin typeface="Arial"/>
                <a:ea typeface="ＭＳ Ｐゴシック"/>
                <a:cs typeface="Arial"/>
              </a:rPr>
              <a:t>Uwate</a:t>
            </a:r>
            <a:r>
              <a:rPr lang="en-US" altLang="en-US" sz="3500" b="1">
                <a:solidFill>
                  <a:schemeClr val="tx1">
                    <a:lumMod val="75000"/>
                    <a:lumOff val="25000"/>
                  </a:schemeClr>
                </a:solidFill>
                <a:latin typeface="Arial"/>
                <a:ea typeface="ＭＳ Ｐゴシック"/>
                <a:cs typeface="Arial"/>
              </a:rPr>
              <a:t>, Sam </a:t>
            </a:r>
            <a:r>
              <a:rPr lang="en-US" altLang="en-US" sz="3500" b="1" err="1">
                <a:solidFill>
                  <a:schemeClr val="tx1">
                    <a:lumMod val="75000"/>
                    <a:lumOff val="25000"/>
                  </a:schemeClr>
                </a:solidFill>
                <a:latin typeface="Arial"/>
                <a:ea typeface="ＭＳ Ｐゴシック"/>
                <a:cs typeface="Arial"/>
              </a:rPr>
              <a:t>Farajzadeh</a:t>
            </a:r>
            <a:r>
              <a:rPr lang="en-US" altLang="en-US" sz="3500" b="1">
                <a:solidFill>
                  <a:schemeClr val="tx1">
                    <a:lumMod val="75000"/>
                    <a:lumOff val="25000"/>
                  </a:schemeClr>
                </a:solidFill>
                <a:latin typeface="Arial"/>
                <a:ea typeface="ＭＳ Ｐゴシック"/>
                <a:cs typeface="Arial"/>
              </a:rPr>
              <a:t>, Carlos Sanchez, Dorreen </a:t>
            </a:r>
            <a:r>
              <a:rPr lang="en-US" altLang="en-US" sz="3500" b="1" err="1">
                <a:solidFill>
                  <a:schemeClr val="tx1">
                    <a:lumMod val="75000"/>
                    <a:lumOff val="25000"/>
                  </a:schemeClr>
                </a:solidFill>
                <a:latin typeface="Arial"/>
                <a:ea typeface="ＭＳ Ｐゴシック"/>
                <a:cs typeface="Arial"/>
              </a:rPr>
              <a:t>Vahidiazar</a:t>
            </a:r>
            <a:endParaRPr lang="en-US" altLang="en-US" sz="3500" err="1">
              <a:solidFill>
                <a:schemeClr val="tx1">
                  <a:lumMod val="75000"/>
                  <a:lumOff val="25000"/>
                </a:schemeClr>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Instructor/Faculty:</a:t>
            </a:r>
            <a:r>
              <a:rPr lang="en-US" altLang="en-US" sz="3500" b="1" i="1">
                <a:solidFill>
                  <a:schemeClr val="tx1">
                    <a:lumMod val="75000"/>
                    <a:lumOff val="25000"/>
                  </a:schemeClr>
                </a:solidFill>
                <a:latin typeface="Arial"/>
                <a:ea typeface="ＭＳ Ｐゴシック"/>
                <a:cs typeface="Arial"/>
              </a:rPr>
              <a:t> </a:t>
            </a:r>
            <a:r>
              <a:rPr lang="en-US" sz="3500" i="1">
                <a:solidFill>
                  <a:schemeClr val="tx1">
                    <a:lumMod val="75000"/>
                    <a:lumOff val="25000"/>
                  </a:schemeClr>
                </a:solidFill>
                <a:latin typeface="Arial"/>
                <a:ea typeface="ＭＳ Ｐゴシック"/>
                <a:cs typeface="Arial"/>
              </a:rPr>
              <a:t>Professor </a:t>
            </a:r>
            <a:r>
              <a:rPr lang="en-US" sz="3500" i="1" err="1">
                <a:solidFill>
                  <a:schemeClr val="tx1">
                    <a:lumMod val="75000"/>
                    <a:lumOff val="25000"/>
                  </a:schemeClr>
                </a:solidFill>
                <a:latin typeface="Arial"/>
                <a:ea typeface="ＭＳ Ｐゴシック"/>
                <a:cs typeface="Arial"/>
              </a:rPr>
              <a:t>Seyedmasoud</a:t>
            </a:r>
            <a:r>
              <a:rPr lang="en-US" sz="3500" i="1">
                <a:solidFill>
                  <a:schemeClr val="tx1">
                    <a:lumMod val="75000"/>
                    <a:lumOff val="25000"/>
                  </a:schemeClr>
                </a:solidFill>
                <a:latin typeface="Arial"/>
                <a:ea typeface="ＭＳ Ｐゴシック"/>
                <a:cs typeface="Arial"/>
              </a:rPr>
              <a:t> Sadjadi</a:t>
            </a:r>
            <a:r>
              <a:rPr lang="en-US" sz="3500">
                <a:solidFill>
                  <a:schemeClr val="tx1">
                    <a:lumMod val="75000"/>
                    <a:lumOff val="25000"/>
                  </a:schemeClr>
                </a:solidFill>
                <a:latin typeface="Arial"/>
                <a:ea typeface="ＭＳ Ｐゴシック"/>
                <a:cs typeface="Arial"/>
              </a:rPr>
              <a:t>, Florida International University</a:t>
            </a:r>
            <a:endParaRPr lang="en-US">
              <a:solidFill>
                <a:schemeClr val="tx1">
                  <a:lumMod val="75000"/>
                  <a:lumOff val="25000"/>
                </a:schemeClr>
              </a:solidFill>
              <a:ea typeface="ＭＳ Ｐゴシック"/>
            </a:endParaRPr>
          </a:p>
        </p:txBody>
      </p:sp>
      <p:pic>
        <p:nvPicPr>
          <p:cNvPr id="20" name="Picture 19" descr="A screenshot of a phone&#10;&#10;AI-generated content may be incorrect.">
            <a:extLst>
              <a:ext uri="{FF2B5EF4-FFF2-40B4-BE49-F238E27FC236}">
                <a16:creationId xmlns:a16="http://schemas.microsoft.com/office/drawing/2014/main" id="{B6B542A3-0B7A-EABE-51CE-C509ED254B77}"/>
              </a:ext>
            </a:extLst>
          </p:cNvPr>
          <p:cNvPicPr>
            <a:picLocks noChangeAspect="1"/>
          </p:cNvPicPr>
          <p:nvPr/>
        </p:nvPicPr>
        <p:blipFill>
          <a:blip r:embed="rId6"/>
          <a:stretch>
            <a:fillRect/>
          </a:stretch>
        </p:blipFill>
        <p:spPr>
          <a:xfrm>
            <a:off x="18619924" y="7812770"/>
            <a:ext cx="5298798" cy="11645598"/>
          </a:xfrm>
          <a:prstGeom prst="rect">
            <a:avLst/>
          </a:prstGeom>
        </p:spPr>
      </p:pic>
      <p:pic>
        <p:nvPicPr>
          <p:cNvPr id="22" name="Picture 21" descr="A screenshot of a cell phone&#10;&#10;AI-generated content may be incorrect.">
            <a:extLst>
              <a:ext uri="{FF2B5EF4-FFF2-40B4-BE49-F238E27FC236}">
                <a16:creationId xmlns:a16="http://schemas.microsoft.com/office/drawing/2014/main" id="{5691C1BC-520E-3664-27FF-97B7DD46EA53}"/>
              </a:ext>
            </a:extLst>
          </p:cNvPr>
          <p:cNvPicPr>
            <a:picLocks noChangeAspect="1"/>
          </p:cNvPicPr>
          <p:nvPr/>
        </p:nvPicPr>
        <p:blipFill>
          <a:blip r:embed="rId7"/>
          <a:stretch>
            <a:fillRect/>
          </a:stretch>
        </p:blipFill>
        <p:spPr>
          <a:xfrm>
            <a:off x="6808766" y="7774024"/>
            <a:ext cx="5251008" cy="11664645"/>
          </a:xfrm>
          <a:prstGeom prst="rect">
            <a:avLst/>
          </a:prstGeom>
        </p:spPr>
      </p:pic>
      <p:pic>
        <p:nvPicPr>
          <p:cNvPr id="24" name="Picture 23" descr="A screenshot of a game&#10;&#10;AI-generated content may be incorrect.">
            <a:extLst>
              <a:ext uri="{FF2B5EF4-FFF2-40B4-BE49-F238E27FC236}">
                <a16:creationId xmlns:a16="http://schemas.microsoft.com/office/drawing/2014/main" id="{679EA61E-5E87-10E3-19E3-A49D6F42EB2A}"/>
              </a:ext>
            </a:extLst>
          </p:cNvPr>
          <p:cNvPicPr>
            <a:picLocks noChangeAspect="1"/>
          </p:cNvPicPr>
          <p:nvPr/>
        </p:nvPicPr>
        <p:blipFill>
          <a:blip r:embed="rId8"/>
          <a:stretch>
            <a:fillRect/>
          </a:stretch>
        </p:blipFill>
        <p:spPr>
          <a:xfrm>
            <a:off x="12147877" y="7778787"/>
            <a:ext cx="5308323" cy="11655121"/>
          </a:xfrm>
          <a:prstGeom prst="rect">
            <a:avLst/>
          </a:prstGeom>
        </p:spPr>
      </p:pic>
      <p:sp>
        <p:nvSpPr>
          <p:cNvPr id="26" name="Text Box 19">
            <a:extLst>
              <a:ext uri="{FF2B5EF4-FFF2-40B4-BE49-F238E27FC236}">
                <a16:creationId xmlns:a16="http://schemas.microsoft.com/office/drawing/2014/main" id="{79A24650-3A8D-7D88-FDDD-E9A1D8BF3A7F}"/>
              </a:ext>
            </a:extLst>
          </p:cNvPr>
          <p:cNvSpPr txBox="1">
            <a:spLocks noChangeArrowheads="1"/>
          </p:cNvSpPr>
          <p:nvPr/>
        </p:nvSpPr>
        <p:spPr bwMode="auto">
          <a:xfrm>
            <a:off x="28482920" y="6800417"/>
            <a:ext cx="4114800" cy="690266"/>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ＭＳ Ｐゴシック" charset="-128"/>
              </a:rPr>
              <a:t>Target Game</a:t>
            </a:r>
            <a:endParaRPr lang="en-US" sz="4000" b="1">
              <a:solidFill>
                <a:schemeClr val="tx1">
                  <a:lumMod val="75000"/>
                  <a:lumOff val="25000"/>
                </a:schemeClr>
              </a:solidFill>
              <a:latin typeface="Arial" charset="0"/>
              <a:ea typeface="ＭＳ Ｐゴシック" charset="-128"/>
              <a:cs typeface="ＭＳ Ｐゴシック" charset="-128"/>
            </a:endParaRPr>
          </a:p>
        </p:txBody>
      </p:sp>
      <p:sp>
        <p:nvSpPr>
          <p:cNvPr id="28" name="Text Box 19">
            <a:extLst>
              <a:ext uri="{FF2B5EF4-FFF2-40B4-BE49-F238E27FC236}">
                <a16:creationId xmlns:a16="http://schemas.microsoft.com/office/drawing/2014/main" id="{3D628FE3-E542-33CD-C3CC-6AC0D98E5045}"/>
              </a:ext>
            </a:extLst>
          </p:cNvPr>
          <p:cNvSpPr txBox="1">
            <a:spLocks noChangeArrowheads="1"/>
          </p:cNvSpPr>
          <p:nvPr/>
        </p:nvSpPr>
        <p:spPr bwMode="auto">
          <a:xfrm>
            <a:off x="28488690" y="20432827"/>
            <a:ext cx="4114800" cy="690266"/>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dirty="0">
                <a:solidFill>
                  <a:schemeClr val="tx1">
                    <a:lumMod val="75000"/>
                    <a:lumOff val="25000"/>
                  </a:schemeClr>
                </a:solidFill>
                <a:latin typeface="Arial"/>
                <a:ea typeface="ＭＳ Ｐゴシック"/>
              </a:rPr>
              <a:t>Description</a:t>
            </a:r>
            <a:endParaRPr lang="en-US" sz="4000" b="1" dirty="0">
              <a:solidFill>
                <a:schemeClr val="tx1">
                  <a:lumMod val="75000"/>
                  <a:lumOff val="25000"/>
                </a:schemeClr>
              </a:solidFill>
            </a:endParaRPr>
          </a:p>
        </p:txBody>
      </p:sp>
      <p:sp>
        <p:nvSpPr>
          <p:cNvPr id="5" name="TextBox 4">
            <a:extLst>
              <a:ext uri="{FF2B5EF4-FFF2-40B4-BE49-F238E27FC236}">
                <a16:creationId xmlns:a16="http://schemas.microsoft.com/office/drawing/2014/main" id="{A721E9F4-720B-A3D9-5ED8-CFB656384016}"/>
              </a:ext>
            </a:extLst>
          </p:cNvPr>
          <p:cNvSpPr txBox="1"/>
          <p:nvPr/>
        </p:nvSpPr>
        <p:spPr>
          <a:xfrm>
            <a:off x="7313477" y="21718539"/>
            <a:ext cx="7344574" cy="80945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mn-lt"/>
                <a:cs typeface="+mn-lt"/>
              </a:rPr>
              <a:t>The Memory Game tests short-term memory and pattern recognition. Users are presented with a grid of cards and must match identical pairs by flipping them over two at a time. This game collects data on the user's accuracy, completion time, and number of attempts, providing insights into cognitive processing speed and memory retention.</a:t>
            </a:r>
            <a:endParaRPr lang="en-US" dirty="0"/>
          </a:p>
        </p:txBody>
      </p:sp>
      <p:sp>
        <p:nvSpPr>
          <p:cNvPr id="7" name="TextBox 6">
            <a:extLst>
              <a:ext uri="{FF2B5EF4-FFF2-40B4-BE49-F238E27FC236}">
                <a16:creationId xmlns:a16="http://schemas.microsoft.com/office/drawing/2014/main" id="{E025C8F1-BB92-7649-7F80-E8A4D0AD7487}"/>
              </a:ext>
            </a:extLst>
          </p:cNvPr>
          <p:cNvSpPr txBox="1"/>
          <p:nvPr/>
        </p:nvSpPr>
        <p:spPr>
          <a:xfrm>
            <a:off x="26340466" y="21715804"/>
            <a:ext cx="8416307" cy="93256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mn-lt"/>
                <a:cs typeface="+mn-lt"/>
              </a:rPr>
              <a:t>The Target Game is a reflex-based task designed to assess a participant’s visual coordination and response speed. Players are instructed to tap on targets that appear randomly on the screen within a limited time frame. The game challenges users to stay focused and react quickly, making it both engaging and effective for cognitive evaluation. It is ideal for testing motor response time and hand-eye coordination.</a:t>
            </a:r>
            <a:endParaRPr lang="en-US" sz="4000" b="1">
              <a:latin typeface="Arial"/>
              <a:cs typeface="Arial"/>
            </a:endParaRPr>
          </a:p>
          <a:p>
            <a:pPr algn="ctr"/>
            <a:endParaRPr lang="en-US" sz="4000" b="1" dirty="0">
              <a:latin typeface="Arial"/>
              <a:ea typeface="Calibri"/>
              <a:cs typeface="Calibri"/>
            </a:endParaRPr>
          </a:p>
        </p:txBody>
      </p:sp>
      <p:sp>
        <p:nvSpPr>
          <p:cNvPr id="9" name="Text Box 19">
            <a:extLst>
              <a:ext uri="{FF2B5EF4-FFF2-40B4-BE49-F238E27FC236}">
                <a16:creationId xmlns:a16="http://schemas.microsoft.com/office/drawing/2014/main" id="{3FCCD1F9-FC4A-8D1E-1DC3-B9EA701AB704}"/>
              </a:ext>
            </a:extLst>
          </p:cNvPr>
          <p:cNvSpPr txBox="1">
            <a:spLocks noChangeArrowheads="1"/>
          </p:cNvSpPr>
          <p:nvPr/>
        </p:nvSpPr>
        <p:spPr bwMode="auto">
          <a:xfrm>
            <a:off x="18632671" y="20420755"/>
            <a:ext cx="4114800" cy="690266"/>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4000" b="1">
                <a:solidFill>
                  <a:schemeClr val="tx1">
                    <a:lumMod val="75000"/>
                    <a:lumOff val="25000"/>
                  </a:schemeClr>
                </a:solidFill>
                <a:latin typeface="Arial"/>
                <a:ea typeface="ＭＳ Ｐゴシック"/>
                <a:cs typeface="ＭＳ Ｐゴシック" charset="-128"/>
              </a:rPr>
              <a:t>Description</a:t>
            </a:r>
            <a:endParaRPr lang="en-US" sz="4000" b="1">
              <a:solidFill>
                <a:schemeClr val="tx1">
                  <a:lumMod val="75000"/>
                  <a:lumOff val="25000"/>
                </a:schemeClr>
              </a:solidFill>
              <a:latin typeface="Arial" charset="0"/>
              <a:ea typeface="ＭＳ Ｐゴシック" charset="-128"/>
              <a:cs typeface="ＭＳ Ｐゴシック" charset="-128"/>
            </a:endParaRPr>
          </a:p>
        </p:txBody>
      </p:sp>
      <p:sp>
        <p:nvSpPr>
          <p:cNvPr id="34" name="TextBox 33">
            <a:extLst>
              <a:ext uri="{FF2B5EF4-FFF2-40B4-BE49-F238E27FC236}">
                <a16:creationId xmlns:a16="http://schemas.microsoft.com/office/drawing/2014/main" id="{E6EDC609-420D-0427-888A-14BFA089405B}"/>
              </a:ext>
            </a:extLst>
          </p:cNvPr>
          <p:cNvSpPr txBox="1"/>
          <p:nvPr/>
        </p:nvSpPr>
        <p:spPr>
          <a:xfrm>
            <a:off x="35589789" y="21715804"/>
            <a:ext cx="7956714" cy="93256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mn-lt"/>
                <a:cs typeface="+mn-lt"/>
              </a:rPr>
              <a:t>The Color Game is a cognitive challenge that tests a player’s ability to process conflicting information—a phenomenon known as the Stroop effect. Participants must say out loud the color of the text displayed on the screen, not the word itself, which is intentionally misleading. This game evaluates attention, verbal response accuracy, and cognitive flexibility, encouraging quick thinking.</a:t>
            </a:r>
            <a:endParaRPr lang="en-US" sz="4000" b="1" dirty="0">
              <a:latin typeface="Arial"/>
              <a:cs typeface="Arial"/>
            </a:endParaRPr>
          </a:p>
          <a:p>
            <a:pPr algn="l"/>
            <a:endParaRPr lang="en-US" sz="4000" b="1" dirty="0">
              <a:latin typeface="Arial"/>
              <a:ea typeface="Calibri"/>
              <a:cs typeface="Calibri"/>
            </a:endParaRPr>
          </a:p>
        </p:txBody>
      </p:sp>
      <p:pic>
        <p:nvPicPr>
          <p:cNvPr id="2" name="Picture 1" descr="A screen shot of a phone&#10;&#10;AI-generated content may be incorrect.">
            <a:extLst>
              <a:ext uri="{FF2B5EF4-FFF2-40B4-BE49-F238E27FC236}">
                <a16:creationId xmlns:a16="http://schemas.microsoft.com/office/drawing/2014/main" id="{F663D32F-DFD6-7882-DF65-FECBB0535902}"/>
              </a:ext>
            </a:extLst>
          </p:cNvPr>
          <p:cNvPicPr>
            <a:picLocks noChangeAspect="1"/>
          </p:cNvPicPr>
          <p:nvPr/>
        </p:nvPicPr>
        <p:blipFill>
          <a:blip r:embed="rId9"/>
          <a:stretch>
            <a:fillRect/>
          </a:stretch>
        </p:blipFill>
        <p:spPr>
          <a:xfrm>
            <a:off x="24574499" y="7913913"/>
            <a:ext cx="5372101" cy="11530694"/>
          </a:xfrm>
          <a:prstGeom prst="rect">
            <a:avLst/>
          </a:prstGeom>
        </p:spPr>
      </p:pic>
      <p:pic>
        <p:nvPicPr>
          <p:cNvPr id="3" name="Picture 2" descr="A red circle on a white background&#10;&#10;AI-generated content may be incorrect.">
            <a:extLst>
              <a:ext uri="{FF2B5EF4-FFF2-40B4-BE49-F238E27FC236}">
                <a16:creationId xmlns:a16="http://schemas.microsoft.com/office/drawing/2014/main" id="{CCCB308B-794A-6694-3995-5DDB007768C1}"/>
              </a:ext>
            </a:extLst>
          </p:cNvPr>
          <p:cNvPicPr>
            <a:picLocks noChangeAspect="1"/>
          </p:cNvPicPr>
          <p:nvPr/>
        </p:nvPicPr>
        <p:blipFill>
          <a:blip r:embed="rId10"/>
          <a:stretch>
            <a:fillRect/>
          </a:stretch>
        </p:blipFill>
        <p:spPr>
          <a:xfrm>
            <a:off x="29958846" y="7847239"/>
            <a:ext cx="5968093" cy="11517086"/>
          </a:xfrm>
          <a:prstGeom prst="rect">
            <a:avLst/>
          </a:prstGeom>
        </p:spPr>
      </p:pic>
      <p:pic>
        <p:nvPicPr>
          <p:cNvPr id="14" name="Picture 13" descr="A white background with blue text&#10;&#10;AI-generated content may be incorrect.">
            <a:extLst>
              <a:ext uri="{FF2B5EF4-FFF2-40B4-BE49-F238E27FC236}">
                <a16:creationId xmlns:a16="http://schemas.microsoft.com/office/drawing/2014/main" id="{D2B5D0B7-ECA7-25A1-52E7-F285215A2E22}"/>
              </a:ext>
            </a:extLst>
          </p:cNvPr>
          <p:cNvPicPr>
            <a:picLocks noChangeAspect="1"/>
          </p:cNvPicPr>
          <p:nvPr/>
        </p:nvPicPr>
        <p:blipFill>
          <a:blip r:embed="rId11"/>
          <a:stretch>
            <a:fillRect/>
          </a:stretch>
        </p:blipFill>
        <p:spPr>
          <a:xfrm>
            <a:off x="36494357" y="7771039"/>
            <a:ext cx="6539593" cy="12012386"/>
          </a:xfrm>
          <a:prstGeom prst="rect">
            <a:avLst/>
          </a:prstGeom>
        </p:spPr>
      </p:pic>
    </p:spTree>
    <p:extLst>
      <p:ext uri="{BB962C8B-B14F-4D97-AF65-F5344CB8AC3E}">
        <p14:creationId xmlns:p14="http://schemas.microsoft.com/office/powerpoint/2010/main" val="1418951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ext Box 19">
            <a:extLst>
              <a:ext uri="{FF2B5EF4-FFF2-40B4-BE49-F238E27FC236}">
                <a16:creationId xmlns:a16="http://schemas.microsoft.com/office/drawing/2014/main" id="{E0FC97B6-BDC5-F75D-81FA-1A4AC8929D0B}"/>
              </a:ext>
            </a:extLst>
          </p:cNvPr>
          <p:cNvSpPr txBox="1">
            <a:spLocks noChangeArrowheads="1"/>
          </p:cNvSpPr>
          <p:nvPr/>
        </p:nvSpPr>
        <p:spPr bwMode="auto">
          <a:xfrm>
            <a:off x="12901891" y="6325033"/>
            <a:ext cx="4114800" cy="1305819"/>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Arial"/>
              </a:rPr>
              <a:t>Connect the Dots</a:t>
            </a:r>
          </a:p>
        </p:txBody>
      </p:sp>
      <p:sp>
        <p:nvSpPr>
          <p:cNvPr id="7" name="Text Box 19">
            <a:extLst>
              <a:ext uri="{FF2B5EF4-FFF2-40B4-BE49-F238E27FC236}">
                <a16:creationId xmlns:a16="http://schemas.microsoft.com/office/drawing/2014/main" id="{0ABBA5EC-9D90-55B4-AD69-DBC742EF694E}"/>
              </a:ext>
            </a:extLst>
          </p:cNvPr>
          <p:cNvSpPr txBox="1">
            <a:spLocks noChangeArrowheads="1"/>
          </p:cNvSpPr>
          <p:nvPr/>
        </p:nvSpPr>
        <p:spPr bwMode="auto">
          <a:xfrm>
            <a:off x="31242063" y="6323271"/>
            <a:ext cx="4114800" cy="1305819"/>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ＭＳ Ｐゴシック" charset="-128"/>
              </a:rPr>
              <a:t>Narration Reading</a:t>
            </a:r>
            <a:endParaRPr lang="en-US" sz="4000" b="1">
              <a:solidFill>
                <a:schemeClr val="tx1">
                  <a:lumMod val="75000"/>
                  <a:lumOff val="25000"/>
                </a:schemeClr>
              </a:solidFill>
              <a:latin typeface="Arial" charset="0"/>
              <a:ea typeface="ＭＳ Ｐゴシック" charset="-128"/>
              <a:cs typeface="ＭＳ Ｐゴシック" charset="-128"/>
            </a:endParaRPr>
          </a:p>
        </p:txBody>
      </p:sp>
      <p:sp>
        <p:nvSpPr>
          <p:cNvPr id="15" name="Text Box 19">
            <a:extLst>
              <a:ext uri="{FF2B5EF4-FFF2-40B4-BE49-F238E27FC236}">
                <a16:creationId xmlns:a16="http://schemas.microsoft.com/office/drawing/2014/main" id="{70597DC6-F3B3-939B-CE93-E5FDAF12EA7A}"/>
              </a:ext>
            </a:extLst>
          </p:cNvPr>
          <p:cNvSpPr txBox="1">
            <a:spLocks noChangeArrowheads="1"/>
          </p:cNvSpPr>
          <p:nvPr/>
        </p:nvSpPr>
        <p:spPr bwMode="auto">
          <a:xfrm>
            <a:off x="22128394" y="6323427"/>
            <a:ext cx="4114800" cy="1305819"/>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000" b="1">
                <a:solidFill>
                  <a:schemeClr val="tx1">
                    <a:lumMod val="75000"/>
                    <a:lumOff val="25000"/>
                  </a:schemeClr>
                </a:solidFill>
                <a:latin typeface="Arial"/>
                <a:ea typeface="ＭＳ Ｐゴシック"/>
                <a:cs typeface="ＭＳ Ｐゴシック" charset="-128"/>
              </a:rPr>
              <a:t>Visuospatial Test</a:t>
            </a:r>
            <a:endParaRPr lang="en-US" sz="4000" b="1">
              <a:solidFill>
                <a:schemeClr val="tx1">
                  <a:lumMod val="75000"/>
                  <a:lumOff val="25000"/>
                </a:schemeClr>
              </a:solidFill>
              <a:latin typeface="Arial" charset="0"/>
              <a:ea typeface="ＭＳ Ｐゴシック" charset="-128"/>
              <a:cs typeface="ＭＳ Ｐゴシック" charset="-128"/>
            </a:endParaRPr>
          </a:p>
        </p:txBody>
      </p:sp>
      <p:pic>
        <p:nvPicPr>
          <p:cNvPr id="19" name="Picture 18" descr="A screenshot of a phone&#10;&#10;AI-generated content may be incorrect.">
            <a:extLst>
              <a:ext uri="{FF2B5EF4-FFF2-40B4-BE49-F238E27FC236}">
                <a16:creationId xmlns:a16="http://schemas.microsoft.com/office/drawing/2014/main" id="{D763E05C-5628-7DC4-7263-7625D5D15B5A}"/>
              </a:ext>
            </a:extLst>
          </p:cNvPr>
          <p:cNvPicPr>
            <a:picLocks noChangeAspect="1"/>
          </p:cNvPicPr>
          <p:nvPr/>
        </p:nvPicPr>
        <p:blipFill>
          <a:blip r:embed="rId2"/>
          <a:stretch>
            <a:fillRect/>
          </a:stretch>
        </p:blipFill>
        <p:spPr>
          <a:xfrm>
            <a:off x="30728711" y="7647367"/>
            <a:ext cx="5127017" cy="11693303"/>
          </a:xfrm>
          <a:prstGeom prst="rect">
            <a:avLst/>
          </a:prstGeom>
        </p:spPr>
      </p:pic>
      <p:sp>
        <p:nvSpPr>
          <p:cNvPr id="4" name="TextBox 41">
            <a:extLst>
              <a:ext uri="{FF2B5EF4-FFF2-40B4-BE49-F238E27FC236}">
                <a16:creationId xmlns:a16="http://schemas.microsoft.com/office/drawing/2014/main" id="{3853A4DC-5CF2-4CA5-BE59-6357D621A7B9}"/>
              </a:ext>
            </a:extLst>
          </p:cNvPr>
          <p:cNvSpPr txBox="1">
            <a:spLocks noChangeArrowheads="1"/>
          </p:cNvSpPr>
          <p:nvPr/>
        </p:nvSpPr>
        <p:spPr bwMode="auto">
          <a:xfrm>
            <a:off x="1306513" y="1136650"/>
            <a:ext cx="31813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500">
                <a:solidFill>
                  <a:schemeClr val="bg1"/>
                </a:solidFill>
                <a:latin typeface="Arial"/>
                <a:ea typeface="ＭＳ Ｐゴシック"/>
                <a:cs typeface="Arial"/>
              </a:rPr>
              <a:t>KFSCIS</a:t>
            </a:r>
            <a:endParaRPr lang="en-US" altLang="en-US" sz="4500">
              <a:solidFill>
                <a:schemeClr val="bg1"/>
              </a:solidFill>
              <a:cs typeface="Arial"/>
            </a:endParaRPr>
          </a:p>
        </p:txBody>
      </p:sp>
      <p:pic>
        <p:nvPicPr>
          <p:cNvPr id="8" name="Picture 7" descr="Flutter - YouTube">
            <a:extLst>
              <a:ext uri="{FF2B5EF4-FFF2-40B4-BE49-F238E27FC236}">
                <a16:creationId xmlns:a16="http://schemas.microsoft.com/office/drawing/2014/main" id="{88A6075C-3977-AD81-DC30-10DE14BFA5F0}"/>
              </a:ext>
            </a:extLst>
          </p:cNvPr>
          <p:cNvPicPr>
            <a:picLocks noChangeAspect="1"/>
          </p:cNvPicPr>
          <p:nvPr/>
        </p:nvPicPr>
        <p:blipFill>
          <a:blip r:embed="rId3"/>
          <a:stretch>
            <a:fillRect/>
          </a:stretch>
        </p:blipFill>
        <p:spPr>
          <a:xfrm>
            <a:off x="1126998" y="3053334"/>
            <a:ext cx="3354324" cy="3646932"/>
          </a:xfrm>
          <a:prstGeom prst="rect">
            <a:avLst/>
          </a:prstGeom>
        </p:spPr>
      </p:pic>
      <p:pic>
        <p:nvPicPr>
          <p:cNvPr id="12" name="Picture 11" descr="Dart: The Features I Wish This Programming Language Had">
            <a:extLst>
              <a:ext uri="{FF2B5EF4-FFF2-40B4-BE49-F238E27FC236}">
                <a16:creationId xmlns:a16="http://schemas.microsoft.com/office/drawing/2014/main" id="{55DBE105-AC7D-DBE4-9F51-D4FCFADE0AFB}"/>
              </a:ext>
            </a:extLst>
          </p:cNvPr>
          <p:cNvPicPr>
            <a:picLocks noChangeAspect="1"/>
          </p:cNvPicPr>
          <p:nvPr/>
        </p:nvPicPr>
        <p:blipFill>
          <a:blip r:embed="rId4"/>
          <a:stretch>
            <a:fillRect/>
          </a:stretch>
        </p:blipFill>
        <p:spPr>
          <a:xfrm>
            <a:off x="1078230" y="7783830"/>
            <a:ext cx="3403092" cy="3695700"/>
          </a:xfrm>
          <a:prstGeom prst="rect">
            <a:avLst/>
          </a:prstGeom>
        </p:spPr>
      </p:pic>
      <p:pic>
        <p:nvPicPr>
          <p:cNvPr id="16" name="Picture 15" descr="Firebase | Google's Mobile and Web App Development Platform">
            <a:extLst>
              <a:ext uri="{FF2B5EF4-FFF2-40B4-BE49-F238E27FC236}">
                <a16:creationId xmlns:a16="http://schemas.microsoft.com/office/drawing/2014/main" id="{76797B69-D7C0-7E47-942C-8C0DC851D7AD}"/>
              </a:ext>
            </a:extLst>
          </p:cNvPr>
          <p:cNvPicPr>
            <a:picLocks noChangeAspect="1"/>
          </p:cNvPicPr>
          <p:nvPr/>
        </p:nvPicPr>
        <p:blipFill>
          <a:blip r:embed="rId5"/>
          <a:stretch>
            <a:fillRect/>
          </a:stretch>
        </p:blipFill>
        <p:spPr>
          <a:xfrm>
            <a:off x="928306" y="12262104"/>
            <a:ext cx="3800475" cy="3810000"/>
          </a:xfrm>
          <a:prstGeom prst="rect">
            <a:avLst/>
          </a:prstGeom>
        </p:spPr>
      </p:pic>
      <p:pic>
        <p:nvPicPr>
          <p:cNvPr id="20" name="Picture 19" descr="A black and white logo&#10;&#10;AI-generated content may be incorrect.">
            <a:extLst>
              <a:ext uri="{FF2B5EF4-FFF2-40B4-BE49-F238E27FC236}">
                <a16:creationId xmlns:a16="http://schemas.microsoft.com/office/drawing/2014/main" id="{CFB66434-5B67-F79A-6B6C-F2FE74445FCE}"/>
              </a:ext>
            </a:extLst>
          </p:cNvPr>
          <p:cNvPicPr>
            <a:picLocks noChangeAspect="1"/>
          </p:cNvPicPr>
          <p:nvPr/>
        </p:nvPicPr>
        <p:blipFill>
          <a:blip r:embed="rId6"/>
          <a:srcRect l="22847" t="-2434" r="22543" b="-11316"/>
          <a:stretch>
            <a:fillRect/>
          </a:stretch>
        </p:blipFill>
        <p:spPr>
          <a:xfrm>
            <a:off x="935106" y="16458007"/>
            <a:ext cx="3709248" cy="4339066"/>
          </a:xfrm>
          <a:prstGeom prst="rect">
            <a:avLst/>
          </a:prstGeom>
        </p:spPr>
      </p:pic>
      <p:sp>
        <p:nvSpPr>
          <p:cNvPr id="22" name="TextBox 3">
            <a:extLst>
              <a:ext uri="{FF2B5EF4-FFF2-40B4-BE49-F238E27FC236}">
                <a16:creationId xmlns:a16="http://schemas.microsoft.com/office/drawing/2014/main" id="{684B5FC3-7FD9-E7B1-B682-DC9CE8A1F295}"/>
              </a:ext>
            </a:extLst>
          </p:cNvPr>
          <p:cNvSpPr txBox="1">
            <a:spLocks noChangeArrowheads="1"/>
          </p:cNvSpPr>
          <p:nvPr/>
        </p:nvSpPr>
        <p:spPr bwMode="auto">
          <a:xfrm>
            <a:off x="6816436" y="617630"/>
            <a:ext cx="33028128" cy="1877437"/>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solidFill>
                  <a:schemeClr val="tx1">
                    <a:lumMod val="75000"/>
                    <a:lumOff val="25000"/>
                  </a:schemeClr>
                </a:solidFill>
                <a:latin typeface="Arial"/>
                <a:ea typeface="ＭＳ Ｐゴシック"/>
                <a:cs typeface="Arial"/>
              </a:rPr>
              <a:t>Knight Foundation School of Computing and Informational Sciences</a:t>
            </a:r>
            <a:endParaRPr lang="en-US">
              <a:solidFill>
                <a:schemeClr val="tx1">
                  <a:lumMod val="75000"/>
                  <a:lumOff val="25000"/>
                </a:schemeClr>
              </a:solidFill>
              <a:ea typeface="ＭＳ Ｐゴシック"/>
              <a:cs typeface="Arial"/>
            </a:endParaRPr>
          </a:p>
          <a:p>
            <a:r>
              <a:rPr lang="en-US" altLang="en-US" sz="4400" i="1">
                <a:solidFill>
                  <a:schemeClr val="tx1">
                    <a:lumMod val="75000"/>
                    <a:lumOff val="25000"/>
                  </a:schemeClr>
                </a:solidFill>
                <a:latin typeface="Arial"/>
                <a:ea typeface="ＭＳ Ｐゴシック"/>
                <a:cs typeface="Arial"/>
              </a:rPr>
              <a:t>Summer 2025 Senior Design Project</a:t>
            </a:r>
          </a:p>
        </p:txBody>
      </p:sp>
      <p:sp>
        <p:nvSpPr>
          <p:cNvPr id="24" name="Text Box 12">
            <a:extLst>
              <a:ext uri="{FF2B5EF4-FFF2-40B4-BE49-F238E27FC236}">
                <a16:creationId xmlns:a16="http://schemas.microsoft.com/office/drawing/2014/main" id="{42016455-73FD-8460-63B8-370EBCB06091}"/>
              </a:ext>
            </a:extLst>
          </p:cNvPr>
          <p:cNvSpPr txBox="1">
            <a:spLocks noChangeArrowheads="1"/>
          </p:cNvSpPr>
          <p:nvPr/>
        </p:nvSpPr>
        <p:spPr bwMode="auto">
          <a:xfrm>
            <a:off x="6816436" y="2491482"/>
            <a:ext cx="3520440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a:solidFill>
                  <a:srgbClr val="081E3F"/>
                </a:solidFill>
                <a:latin typeface="Arial"/>
                <a:ea typeface="ＭＳ Ｐゴシック"/>
                <a:cs typeface="Arial"/>
              </a:rPr>
              <a:t>Games</a:t>
            </a:r>
            <a:endParaRPr lang="en-US" altLang="en-US" sz="10000" b="1">
              <a:solidFill>
                <a:srgbClr val="081E3F"/>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Students: Austin </a:t>
            </a:r>
            <a:r>
              <a:rPr lang="en-US" altLang="en-US" sz="3500" b="1" err="1">
                <a:solidFill>
                  <a:schemeClr val="tx1">
                    <a:lumMod val="75000"/>
                    <a:lumOff val="25000"/>
                  </a:schemeClr>
                </a:solidFill>
                <a:latin typeface="Arial"/>
                <a:ea typeface="ＭＳ Ｐゴシック"/>
                <a:cs typeface="Arial"/>
              </a:rPr>
              <a:t>Uwate</a:t>
            </a:r>
            <a:r>
              <a:rPr lang="en-US" altLang="en-US" sz="3500" b="1">
                <a:solidFill>
                  <a:schemeClr val="tx1">
                    <a:lumMod val="75000"/>
                    <a:lumOff val="25000"/>
                  </a:schemeClr>
                </a:solidFill>
                <a:latin typeface="Arial"/>
                <a:ea typeface="ＭＳ Ｐゴシック"/>
                <a:cs typeface="Arial"/>
              </a:rPr>
              <a:t>, Sam </a:t>
            </a:r>
            <a:r>
              <a:rPr lang="en-US" altLang="en-US" sz="3500" b="1" err="1">
                <a:solidFill>
                  <a:schemeClr val="tx1">
                    <a:lumMod val="75000"/>
                    <a:lumOff val="25000"/>
                  </a:schemeClr>
                </a:solidFill>
                <a:latin typeface="Arial"/>
                <a:ea typeface="ＭＳ Ｐゴシック"/>
                <a:cs typeface="Arial"/>
              </a:rPr>
              <a:t>Farajzadeh</a:t>
            </a:r>
            <a:r>
              <a:rPr lang="en-US" altLang="en-US" sz="3500" b="1">
                <a:solidFill>
                  <a:schemeClr val="tx1">
                    <a:lumMod val="75000"/>
                    <a:lumOff val="25000"/>
                  </a:schemeClr>
                </a:solidFill>
                <a:latin typeface="Arial"/>
                <a:ea typeface="ＭＳ Ｐゴシック"/>
                <a:cs typeface="Arial"/>
              </a:rPr>
              <a:t>, Carlos Sanchez, Dorreen </a:t>
            </a:r>
            <a:r>
              <a:rPr lang="en-US" altLang="en-US" sz="3500" b="1" err="1">
                <a:solidFill>
                  <a:schemeClr val="tx1">
                    <a:lumMod val="75000"/>
                    <a:lumOff val="25000"/>
                  </a:schemeClr>
                </a:solidFill>
                <a:latin typeface="Arial"/>
                <a:ea typeface="ＭＳ Ｐゴシック"/>
                <a:cs typeface="Arial"/>
              </a:rPr>
              <a:t>Vahidiazar</a:t>
            </a:r>
            <a:endParaRPr lang="en-US" altLang="en-US" sz="3500" err="1">
              <a:solidFill>
                <a:schemeClr val="tx1">
                  <a:lumMod val="75000"/>
                  <a:lumOff val="25000"/>
                </a:schemeClr>
              </a:solidFill>
              <a:cs typeface="Arial"/>
            </a:endParaRPr>
          </a:p>
          <a:p>
            <a:pPr>
              <a:spcBef>
                <a:spcPct val="0"/>
              </a:spcBef>
              <a:buNone/>
            </a:pPr>
            <a:r>
              <a:rPr lang="en-US" altLang="en-US" sz="3500" b="1">
                <a:solidFill>
                  <a:schemeClr val="tx1">
                    <a:lumMod val="75000"/>
                    <a:lumOff val="25000"/>
                  </a:schemeClr>
                </a:solidFill>
                <a:latin typeface="Arial"/>
                <a:ea typeface="ＭＳ Ｐゴシック"/>
                <a:cs typeface="Arial"/>
              </a:rPr>
              <a:t>Instructor/Faculty:</a:t>
            </a:r>
            <a:r>
              <a:rPr lang="en-US" altLang="en-US" sz="3500" b="1" i="1">
                <a:solidFill>
                  <a:schemeClr val="tx1">
                    <a:lumMod val="75000"/>
                    <a:lumOff val="25000"/>
                  </a:schemeClr>
                </a:solidFill>
                <a:latin typeface="Arial"/>
                <a:ea typeface="ＭＳ Ｐゴシック"/>
                <a:cs typeface="Arial"/>
              </a:rPr>
              <a:t> </a:t>
            </a:r>
            <a:r>
              <a:rPr lang="en-US" sz="3500" i="1">
                <a:solidFill>
                  <a:schemeClr val="tx1">
                    <a:lumMod val="75000"/>
                    <a:lumOff val="25000"/>
                  </a:schemeClr>
                </a:solidFill>
                <a:latin typeface="Arial"/>
                <a:ea typeface="ＭＳ Ｐゴシック"/>
                <a:cs typeface="Arial"/>
              </a:rPr>
              <a:t>Professor </a:t>
            </a:r>
            <a:r>
              <a:rPr lang="en-US" sz="3500" i="1" err="1">
                <a:solidFill>
                  <a:schemeClr val="tx1">
                    <a:lumMod val="75000"/>
                    <a:lumOff val="25000"/>
                  </a:schemeClr>
                </a:solidFill>
                <a:latin typeface="Arial"/>
                <a:ea typeface="ＭＳ Ｐゴシック"/>
                <a:cs typeface="Arial"/>
              </a:rPr>
              <a:t>Seyedmasoud</a:t>
            </a:r>
            <a:r>
              <a:rPr lang="en-US" sz="3500" i="1">
                <a:solidFill>
                  <a:schemeClr val="tx1">
                    <a:lumMod val="75000"/>
                    <a:lumOff val="25000"/>
                  </a:schemeClr>
                </a:solidFill>
                <a:latin typeface="Arial"/>
                <a:ea typeface="ＭＳ Ｐゴシック"/>
                <a:cs typeface="Arial"/>
              </a:rPr>
              <a:t> Sadjadi</a:t>
            </a:r>
            <a:r>
              <a:rPr lang="en-US" sz="3500">
                <a:solidFill>
                  <a:schemeClr val="tx1">
                    <a:lumMod val="75000"/>
                    <a:lumOff val="25000"/>
                  </a:schemeClr>
                </a:solidFill>
                <a:latin typeface="Arial"/>
                <a:ea typeface="ＭＳ Ｐゴシック"/>
                <a:cs typeface="Arial"/>
              </a:rPr>
              <a:t>, Florida International University</a:t>
            </a:r>
            <a:endParaRPr lang="en-US">
              <a:solidFill>
                <a:schemeClr val="tx1">
                  <a:lumMod val="75000"/>
                  <a:lumOff val="25000"/>
                </a:schemeClr>
              </a:solidFill>
              <a:ea typeface="ＭＳ Ｐゴシック"/>
            </a:endParaRPr>
          </a:p>
        </p:txBody>
      </p:sp>
      <p:sp>
        <p:nvSpPr>
          <p:cNvPr id="26" name="Rectangle 25">
            <a:extLst>
              <a:ext uri="{FF2B5EF4-FFF2-40B4-BE49-F238E27FC236}">
                <a16:creationId xmlns:a16="http://schemas.microsoft.com/office/drawing/2014/main" id="{B6F81EE0-A50C-72DE-3F2F-2AD6ABA5F064}"/>
              </a:ext>
            </a:extLst>
          </p:cNvPr>
          <p:cNvSpPr/>
          <p:nvPr/>
        </p:nvSpPr>
        <p:spPr>
          <a:xfrm>
            <a:off x="29080241" y="19885146"/>
            <a:ext cx="8418262" cy="1141924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Box 19">
            <a:extLst>
              <a:ext uri="{FF2B5EF4-FFF2-40B4-BE49-F238E27FC236}">
                <a16:creationId xmlns:a16="http://schemas.microsoft.com/office/drawing/2014/main" id="{E33344CA-B97E-BC93-7340-184DAEB8F7D5}"/>
              </a:ext>
            </a:extLst>
          </p:cNvPr>
          <p:cNvSpPr txBox="1">
            <a:spLocks noChangeArrowheads="1"/>
          </p:cNvSpPr>
          <p:nvPr/>
        </p:nvSpPr>
        <p:spPr bwMode="auto">
          <a:xfrm>
            <a:off x="29697955" y="21567974"/>
            <a:ext cx="7178942" cy="6845797"/>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000" b="1" dirty="0">
                <a:solidFill>
                  <a:schemeClr val="tx1">
                    <a:lumMod val="75000"/>
                    <a:lumOff val="25000"/>
                  </a:schemeClr>
                </a:solidFill>
                <a:latin typeface="Arial"/>
                <a:ea typeface="ＭＳ Ｐゴシック"/>
              </a:rPr>
              <a:t>This test is a similar concept to the Grandfather passage test. This test is a measure of a user's ability to focus, and transition between many small ideas within a period of time. Its built to collect audio recording from the user, the set of sentences they read on a given test, and the </a:t>
            </a:r>
            <a:r>
              <a:rPr lang="en-US" sz="4000" b="1" dirty="0">
                <a:solidFill>
                  <a:schemeClr val="tx1">
                    <a:lumMod val="75000"/>
                    <a:lumOff val="25000"/>
                  </a:schemeClr>
                </a:solidFill>
                <a:latin typeface="Arial"/>
                <a:ea typeface="+mn-lt"/>
                <a:cs typeface="+mn-lt"/>
              </a:rPr>
              <a:t>accelerometer </a:t>
            </a:r>
            <a:r>
              <a:rPr lang="en-US" sz="4000" b="1" dirty="0">
                <a:solidFill>
                  <a:schemeClr val="tx1">
                    <a:lumMod val="75000"/>
                    <a:lumOff val="25000"/>
                  </a:schemeClr>
                </a:solidFill>
                <a:latin typeface="Arial"/>
                <a:ea typeface="ＭＳ Ｐゴシック"/>
              </a:rPr>
              <a:t>data.</a:t>
            </a:r>
            <a:endParaRPr lang="en-US" sz="4000" b="1" dirty="0">
              <a:solidFill>
                <a:schemeClr val="tx1">
                  <a:lumMod val="75000"/>
                  <a:lumOff val="25000"/>
                </a:schemeClr>
              </a:solidFill>
              <a:latin typeface="Arial"/>
              <a:ea typeface="Calibri" panose="020F0502020204030204"/>
              <a:cs typeface="Calibri" panose="020F0502020204030204"/>
            </a:endParaRPr>
          </a:p>
        </p:txBody>
      </p:sp>
      <p:sp>
        <p:nvSpPr>
          <p:cNvPr id="30" name="Rectangle 29">
            <a:extLst>
              <a:ext uri="{FF2B5EF4-FFF2-40B4-BE49-F238E27FC236}">
                <a16:creationId xmlns:a16="http://schemas.microsoft.com/office/drawing/2014/main" id="{EA93DEED-E67F-032E-731C-888DA73428C1}"/>
              </a:ext>
            </a:extLst>
          </p:cNvPr>
          <p:cNvSpPr/>
          <p:nvPr/>
        </p:nvSpPr>
        <p:spPr>
          <a:xfrm>
            <a:off x="20569479" y="19875907"/>
            <a:ext cx="7705541" cy="1145608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ED132A7-E0C8-ABC1-3030-6D8A7E6B46F9}"/>
              </a:ext>
            </a:extLst>
          </p:cNvPr>
          <p:cNvSpPr/>
          <p:nvPr/>
        </p:nvSpPr>
        <p:spPr>
          <a:xfrm>
            <a:off x="11018785" y="19942595"/>
            <a:ext cx="8316059" cy="1142681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ea typeface="Calibri"/>
              <a:cs typeface="Calibri"/>
            </a:endParaRPr>
          </a:p>
        </p:txBody>
      </p:sp>
      <p:pic>
        <p:nvPicPr>
          <p:cNvPr id="2" name="Picture 1" descr="A black line with white circles and numbers&#10;&#10;AI-generated content may be incorrect.">
            <a:extLst>
              <a:ext uri="{FF2B5EF4-FFF2-40B4-BE49-F238E27FC236}">
                <a16:creationId xmlns:a16="http://schemas.microsoft.com/office/drawing/2014/main" id="{100BA3B7-C857-0C0C-EBA6-91F51059E249}"/>
              </a:ext>
            </a:extLst>
          </p:cNvPr>
          <p:cNvPicPr>
            <a:picLocks noChangeAspect="1"/>
          </p:cNvPicPr>
          <p:nvPr/>
        </p:nvPicPr>
        <p:blipFill>
          <a:blip r:embed="rId7"/>
          <a:stretch>
            <a:fillRect/>
          </a:stretch>
        </p:blipFill>
        <p:spPr>
          <a:xfrm>
            <a:off x="12549977" y="7615919"/>
            <a:ext cx="5203372" cy="11587843"/>
          </a:xfrm>
          <a:prstGeom prst="rect">
            <a:avLst/>
          </a:prstGeom>
        </p:spPr>
      </p:pic>
      <p:sp>
        <p:nvSpPr>
          <p:cNvPr id="14" name="TextBox 13">
            <a:extLst>
              <a:ext uri="{FF2B5EF4-FFF2-40B4-BE49-F238E27FC236}">
                <a16:creationId xmlns:a16="http://schemas.microsoft.com/office/drawing/2014/main" id="{897136F3-3B33-1E5C-E608-74609E9B6336}"/>
              </a:ext>
            </a:extLst>
          </p:cNvPr>
          <p:cNvSpPr txBox="1"/>
          <p:nvPr/>
        </p:nvSpPr>
        <p:spPr>
          <a:xfrm>
            <a:off x="13288089" y="23554178"/>
            <a:ext cx="2743200" cy="3657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1" name="TextBox 20">
            <a:extLst>
              <a:ext uri="{FF2B5EF4-FFF2-40B4-BE49-F238E27FC236}">
                <a16:creationId xmlns:a16="http://schemas.microsoft.com/office/drawing/2014/main" id="{F3BB491B-5253-7DB8-0CA0-94887F8DE3D5}"/>
              </a:ext>
            </a:extLst>
          </p:cNvPr>
          <p:cNvSpPr txBox="1"/>
          <p:nvPr/>
        </p:nvSpPr>
        <p:spPr>
          <a:xfrm>
            <a:off x="11341485" y="21569103"/>
            <a:ext cx="7985440" cy="93256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mn-lt"/>
                <a:cs typeface="+mn-lt"/>
              </a:rPr>
              <a:t>Connect the Dots is an interactive puzzle game built that challenges players to connect a series of dots in the correct sequence to complete the game. Designed with responsive touch interface using Flutter’s </a:t>
            </a:r>
            <a:r>
              <a:rPr lang="en-US" sz="4000" b="1" dirty="0" err="1">
                <a:latin typeface="Arial"/>
                <a:cs typeface="Arial"/>
              </a:rPr>
              <a:t>GestureDetector</a:t>
            </a:r>
            <a:r>
              <a:rPr lang="en-US" sz="4000" b="1" dirty="0">
                <a:latin typeface="Arial"/>
                <a:ea typeface="+mn-lt"/>
                <a:cs typeface="+mn-lt"/>
              </a:rPr>
              <a:t>, the game provides an engaging way to test spatial reasoning and memory. Players tap and drag to draw lines between points, with feedback and progression tied to accuracy and speed. </a:t>
            </a:r>
            <a:endParaRPr lang="en-US" sz="4000" b="1" dirty="0">
              <a:latin typeface="Arial"/>
              <a:ea typeface="Calibri"/>
              <a:cs typeface="Calibri"/>
            </a:endParaRPr>
          </a:p>
        </p:txBody>
      </p:sp>
      <p:pic>
        <p:nvPicPr>
          <p:cNvPr id="9" name="Picture 8" descr="A screenshot of a cellphone&#10;&#10;AI-generated content may be incorrect.">
            <a:extLst>
              <a:ext uri="{FF2B5EF4-FFF2-40B4-BE49-F238E27FC236}">
                <a16:creationId xmlns:a16="http://schemas.microsoft.com/office/drawing/2014/main" id="{ED2BF44E-A80D-0887-89A3-196CBBAFFC7E}"/>
              </a:ext>
            </a:extLst>
          </p:cNvPr>
          <p:cNvPicPr>
            <a:picLocks noChangeAspect="1"/>
          </p:cNvPicPr>
          <p:nvPr/>
        </p:nvPicPr>
        <p:blipFill>
          <a:blip r:embed="rId8"/>
          <a:stretch>
            <a:fillRect/>
          </a:stretch>
        </p:blipFill>
        <p:spPr>
          <a:xfrm>
            <a:off x="20963273" y="7643133"/>
            <a:ext cx="6477000" cy="11778342"/>
          </a:xfrm>
          <a:prstGeom prst="rect">
            <a:avLst/>
          </a:prstGeom>
        </p:spPr>
      </p:pic>
      <p:sp>
        <p:nvSpPr>
          <p:cNvPr id="11" name="TextBox 10">
            <a:extLst>
              <a:ext uri="{FF2B5EF4-FFF2-40B4-BE49-F238E27FC236}">
                <a16:creationId xmlns:a16="http://schemas.microsoft.com/office/drawing/2014/main" id="{73EAF31E-5F84-9807-4A33-675D82494B9F}"/>
              </a:ext>
            </a:extLst>
          </p:cNvPr>
          <p:cNvSpPr txBox="1"/>
          <p:nvPr/>
        </p:nvSpPr>
        <p:spPr>
          <a:xfrm>
            <a:off x="20538931" y="21268270"/>
            <a:ext cx="7714272" cy="99699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mn-lt"/>
                <a:cs typeface="+mn-lt"/>
              </a:rPr>
              <a:t>The Visuospatial test evaluates a user's spatial awareness, sequencing ability, and cognitive planning by prompting them to connect numbered shapes in sequential order from 1 to 10. It collects data on the  accuracy of the sequence followed, the total time taken to complete the task, and the screen coordinates of each interaction. Which help assess a user's visuospatial processing and motor coordination.</a:t>
            </a:r>
            <a:endParaRPr lang="en-US" sz="4000" b="1" dirty="0">
              <a:latin typeface="Arial"/>
              <a:cs typeface="Arial"/>
            </a:endParaRPr>
          </a:p>
        </p:txBody>
      </p:sp>
      <p:sp>
        <p:nvSpPr>
          <p:cNvPr id="23" name="TextBox 22">
            <a:extLst>
              <a:ext uri="{FF2B5EF4-FFF2-40B4-BE49-F238E27FC236}">
                <a16:creationId xmlns:a16="http://schemas.microsoft.com/office/drawing/2014/main" id="{DB42B483-FECC-04D1-1DB7-638BC0243D60}"/>
              </a:ext>
            </a:extLst>
          </p:cNvPr>
          <p:cNvSpPr txBox="1"/>
          <p:nvPr/>
        </p:nvSpPr>
        <p:spPr>
          <a:xfrm>
            <a:off x="12437755" y="20423196"/>
            <a:ext cx="505553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Calibri"/>
                <a:cs typeface="Calibri"/>
              </a:rPr>
              <a:t>Description</a:t>
            </a:r>
            <a:endParaRPr lang="en-US"/>
          </a:p>
        </p:txBody>
      </p:sp>
      <p:sp>
        <p:nvSpPr>
          <p:cNvPr id="25" name="TextBox 24">
            <a:extLst>
              <a:ext uri="{FF2B5EF4-FFF2-40B4-BE49-F238E27FC236}">
                <a16:creationId xmlns:a16="http://schemas.microsoft.com/office/drawing/2014/main" id="{19D3EECE-4652-A6D1-67FC-052686C6DA0D}"/>
              </a:ext>
            </a:extLst>
          </p:cNvPr>
          <p:cNvSpPr txBox="1"/>
          <p:nvPr/>
        </p:nvSpPr>
        <p:spPr>
          <a:xfrm>
            <a:off x="21945601" y="20423196"/>
            <a:ext cx="4940632"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Calibri"/>
                <a:cs typeface="Calibri"/>
              </a:rPr>
              <a:t>Description</a:t>
            </a:r>
            <a:endParaRPr lang="en-US" sz="4000" b="1">
              <a:latin typeface="Arial"/>
              <a:cs typeface="Arial"/>
            </a:endParaRPr>
          </a:p>
        </p:txBody>
      </p:sp>
      <p:sp>
        <p:nvSpPr>
          <p:cNvPr id="27" name="TextBox 26">
            <a:extLst>
              <a:ext uri="{FF2B5EF4-FFF2-40B4-BE49-F238E27FC236}">
                <a16:creationId xmlns:a16="http://schemas.microsoft.com/office/drawing/2014/main" id="{CC7CF29B-7BF3-6A03-D903-A1E68F96F1DB}"/>
              </a:ext>
            </a:extLst>
          </p:cNvPr>
          <p:cNvSpPr txBox="1"/>
          <p:nvPr/>
        </p:nvSpPr>
        <p:spPr>
          <a:xfrm>
            <a:off x="30735329" y="20423195"/>
            <a:ext cx="511298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latin typeface="Arial"/>
                <a:ea typeface="Calibri"/>
                <a:cs typeface="Calibri"/>
              </a:rPr>
              <a:t>Description</a:t>
            </a:r>
            <a:endParaRPr lang="en-US" sz="4000" b="1">
              <a:latin typeface="Arial"/>
              <a:cs typeface="Arial"/>
            </a:endParaRPr>
          </a:p>
        </p:txBody>
      </p:sp>
    </p:spTree>
    <p:extLst>
      <p:ext uri="{BB962C8B-B14F-4D97-AF65-F5344CB8AC3E}">
        <p14:creationId xmlns:p14="http://schemas.microsoft.com/office/powerpoint/2010/main" val="42105430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F0D2C1F0-C363-4025-91DB-18F733C5982E}">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4</Slides>
  <Notes>0</Notes>
  <HiddenSlides>0</HiddenSlides>
  <ScaleCrop>false</ScaleCrop>
  <HeadingPairs>
    <vt:vector size="4" baseType="variant">
      <vt:variant>
        <vt:lpstr>Theme</vt:lpstr>
      </vt:variant>
      <vt:variant>
        <vt:i4>2</vt:i4>
      </vt:variant>
      <vt:variant>
        <vt:lpstr>Slide Titles</vt:lpstr>
      </vt:variant>
      <vt:variant>
        <vt:i4>4</vt:i4>
      </vt:variant>
    </vt:vector>
  </HeadingPairs>
  <TitlesOfParts>
    <vt:vector size="6" baseType="lpstr">
      <vt:lpstr>Office Theme</vt:lpstr>
      <vt:lpstr>1_Office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249</cp:revision>
  <dcterms:created xsi:type="dcterms:W3CDTF">2019-06-25T19:12:02Z</dcterms:created>
  <dcterms:modified xsi:type="dcterms:W3CDTF">2025-07-28T19:32:20Z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