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7" r:id="rId5"/>
    <p:sldId id="258" r:id="rId6"/>
    <p:sldId id="310" r:id="rId7"/>
    <p:sldId id="311" r:id="rId8"/>
    <p:sldId id="318" r:id="rId9"/>
    <p:sldId id="269" r:id="rId10"/>
    <p:sldId id="314" r:id="rId11"/>
    <p:sldId id="319" r:id="rId12"/>
    <p:sldId id="31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2C830B-F64D-65E0-B264-F643054AB550}" v="9" dt="2025-07-30T20:24:54.053"/>
    <p1510:client id="{AE410E74-6A3D-EA43-8CD0-856A1C9F58DB}" v="62" dt="2025-07-30T16:47:43.1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C7D74A2-3B4D-954C-BCE0-BA697DC5CE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AF4C31-EF37-264F-8C4F-A3A07C139E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CDE01-A1F3-2049-81BA-B7E4D3301AE3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743C93-A831-5544-9766-0D18935B52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FBCD7-D303-7B4D-A718-8B6CB0EF84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B6429-A076-9E48-9B7C-D88E10C09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29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6A9CC-D495-EF43-8C44-1644A9ED4984}" type="datetimeFigureOut">
              <a:rPr lang="en-US" smtClean="0"/>
              <a:t>7/30/2025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B882A-90D7-FB4D-B996-1F0AF3284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5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84E2D5E-E304-F744-92B4-C2614AA64448}"/>
              </a:ext>
            </a:extLst>
          </p:cNvPr>
          <p:cNvSpPr txBox="1"/>
          <p:nvPr userDrawn="1"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8DEB929-9798-7B44-8E54-60948088B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665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6564F3C-4E9C-A84A-915B-1971194754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D10DF140-61C7-C94E-9347-6DD282A33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A209E8-E5E1-5D41-92D2-2615A78E2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rgbClr val="CC0066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B3200B7-23B0-6542-AF46-FF8EFBF9FBA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CB99F92-7B2D-DA41-8932-E06E340EA0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3632199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BDDF83C-8AC7-A941-A027-BAAF20DCA295}"/>
              </a:ext>
            </a:extLst>
          </p:cNvPr>
          <p:cNvGrpSpPr/>
          <p:nvPr userDrawn="1"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A12D9A-A693-B545-A8F5-2A9593D2A685}"/>
                </a:ext>
              </a:extLst>
            </p:cNvPr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35189E-CF3C-9646-86FF-9D061A9687AC}"/>
                </a:ext>
              </a:extLst>
            </p:cNvPr>
            <p:cNvSpPr/>
            <p:nvPr/>
          </p:nvSpPr>
          <p:spPr>
            <a:xfrm rot="162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F58982-B41E-8340-83CF-555551EE8C45}"/>
                </a:ext>
              </a:extLst>
            </p:cNvPr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E713DD1-BC1A-3248-8CC2-6E864ABAACD2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736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r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3A9093-3691-AA4C-A2F4-304998E299F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342235-2539-9C42-9FFC-2583D8FF2508}"/>
              </a:ext>
            </a:extLst>
          </p:cNvPr>
          <p:cNvGrpSpPr/>
          <p:nvPr userDrawn="1"/>
        </p:nvGrpSpPr>
        <p:grpSpPr>
          <a:xfrm flipH="1" flipV="1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082B33-8809-4D4E-892A-871B1D090AB4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9A3A04-48C2-9046-99D8-29E0696CC719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234CB5F-76F4-6745-89D4-C806CD69862C}"/>
              </a:ext>
            </a:extLst>
          </p:cNvPr>
          <p:cNvGrpSpPr/>
          <p:nvPr userDrawn="1"/>
        </p:nvGrpSpPr>
        <p:grpSpPr>
          <a:xfrm flipV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A027F7-340B-AE49-A6E7-AF7808C4881B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08E556-02A5-F644-8527-1071C399CF8F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0C6396-694E-7E4D-99B5-1FFF7CB06E00}"/>
              </a:ext>
            </a:extLst>
          </p:cNvPr>
          <p:cNvGrpSpPr/>
          <p:nvPr userDrawn="1"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ED90838-A6BF-0F4F-9EEF-F4EF18A3585C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3FA1B5D-1100-BA4E-880C-425F37DC1986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A9768829-BB27-E04C-AC08-35C2DCF434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8591" y="2310784"/>
            <a:ext cx="7510717" cy="33944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US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67577F2A-343B-0547-90B9-310710267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6432753-6F7F-614E-852E-0E437C757C8A}"/>
              </a:ext>
            </a:extLst>
          </p:cNvPr>
          <p:cNvGrpSpPr/>
          <p:nvPr userDrawn="1"/>
        </p:nvGrpSpPr>
        <p:grpSpPr>
          <a:xfrm rot="162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23CBF0-EBAD-5A48-BEB5-7F7ED127ED9A}"/>
                </a:ext>
              </a:extLst>
            </p:cNvPr>
            <p:cNvSpPr/>
            <p:nvPr/>
          </p:nvSpPr>
          <p:spPr>
            <a:xfrm rot="162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54997F-8EB7-5140-9E75-4B286C8C6FED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FBA6A42-FE1F-9645-96ED-324FE44DC5BA}"/>
              </a:ext>
            </a:extLst>
          </p:cNvPr>
          <p:cNvSpPr txBox="1"/>
          <p:nvPr userDrawn="1"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E8F787-C129-6C49-8A83-661932E4AB9C}"/>
              </a:ext>
            </a:extLst>
          </p:cNvPr>
          <p:cNvSpPr txBox="1"/>
          <p:nvPr userDrawn="1"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53642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Magenta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5C2860B-6047-5A4C-A34C-2CE3559F5E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F1827C6-B251-F84D-ADAF-23A63055EED5}"/>
              </a:ext>
            </a:extLst>
          </p:cNvPr>
          <p:cNvSpPr txBox="1">
            <a:spLocks/>
          </p:cNvSpPr>
          <p:nvPr userDrawn="1"/>
        </p:nvSpPr>
        <p:spPr>
          <a:xfrm>
            <a:off x="3244174" y="1626141"/>
            <a:ext cx="5791200" cy="931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sz="3600" spc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15">
            <a:extLst>
              <a:ext uri="{FF2B5EF4-FFF2-40B4-BE49-F238E27FC236}">
                <a16:creationId xmlns:a16="http://schemas.microsoft.com/office/drawing/2014/main" id="{3FE4AA1A-321B-034B-A436-1489DB5063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D80675-BCCC-9D43-8C06-61A6E754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0847C5-0827-A54F-A6C7-C9B067E223ED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561587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Cyan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D24B231-6806-6549-A9EB-CC858BE52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853AFDF2-6FAF-3C45-BA79-69FE0FE7C5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51A568-E78E-1345-A344-90658C4D4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930188-7E2F-2641-ACC0-DA6AE8E7DD3B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6285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6D844F3F-144D-EC46-9448-847C2C242B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1D0C1A8D-A891-934D-BEDF-BCAF239DB6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61F8EC-ACD0-3544-9489-9E14A2C45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2EC2A-C03A-5C4E-BD58-969F342CE503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58DAC-98E0-154E-9F0F-8F24314D2DE6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400310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holding, yellow, colorful, sign&#10;&#10;Description automatically generated">
            <a:extLst>
              <a:ext uri="{FF2B5EF4-FFF2-40B4-BE49-F238E27FC236}">
                <a16:creationId xmlns:a16="http://schemas.microsoft.com/office/drawing/2014/main" id="{74C3F4AC-284C-8648-B74F-734AD0C970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DCC8F7BA-1E34-D442-AEF7-6604F2F726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571367-FB83-B648-89F4-308268D2E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D8B100-C385-674E-A4AE-603DC4A8231C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3C050D-E4D0-A64C-B907-0F116DA9CB2E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273636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51B882C-C539-A944-97F2-FC0CDA5F0C74}"/>
              </a:ext>
            </a:extLst>
          </p:cNvPr>
          <p:cNvGrpSpPr/>
          <p:nvPr userDrawn="1"/>
        </p:nvGrpSpPr>
        <p:grpSpPr>
          <a:xfrm flipV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6B3CB66-C4EA-1D4A-AB31-F3B036627C35}"/>
                </a:ext>
              </a:extLst>
            </p:cNvPr>
            <p:cNvSpPr/>
            <p:nvPr/>
          </p:nvSpPr>
          <p:spPr>
            <a:xfrm rot="16200000" flipV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A919F03-190B-A144-89EE-F2C24C54E8DF}"/>
                </a:ext>
              </a:extLst>
            </p:cNvPr>
            <p:cNvSpPr/>
            <p:nvPr/>
          </p:nvSpPr>
          <p:spPr>
            <a:xfrm flipV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8"/>
            <a:ext cx="7902877" cy="424948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itle 18">
            <a:extLst>
              <a:ext uri="{FF2B5EF4-FFF2-40B4-BE49-F238E27FC236}">
                <a16:creationId xmlns:a16="http://schemas.microsoft.com/office/drawing/2014/main" id="{C716CB0E-F1FF-504E-9653-C73C2D7C4396}"/>
              </a:ext>
            </a:extLst>
          </p:cNvPr>
          <p:cNvSpPr txBox="1">
            <a:spLocks/>
          </p:cNvSpPr>
          <p:nvPr userDrawn="1"/>
        </p:nvSpPr>
        <p:spPr>
          <a:xfrm>
            <a:off x="3282203" y="894071"/>
            <a:ext cx="6105637" cy="721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300">
                <a:solidFill>
                  <a:srgbClr val="D92D8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spc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AFD9C3E-7E7C-AB48-8364-4BE099796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4" name="Picture 3" descr="A blue sky&#10;&#10;Description automatically generated">
            <a:extLst>
              <a:ext uri="{FF2B5EF4-FFF2-40B4-BE49-F238E27FC236}">
                <a16:creationId xmlns:a16="http://schemas.microsoft.com/office/drawing/2014/main" id="{F52B9004-D179-1A4A-80CE-4571C434E5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7999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06E9D32-A765-F043-8AF6-BD4FF2155B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2057369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7"/>
            <a:ext cx="7929604" cy="417526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200CCED-6E70-9C4C-8D34-9653C97BC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19" name="Picture 18" descr="A blue sky&#10;&#10;Description automatically generated">
            <a:extLst>
              <a:ext uri="{FF2B5EF4-FFF2-40B4-BE49-F238E27FC236}">
                <a16:creationId xmlns:a16="http://schemas.microsoft.com/office/drawing/2014/main" id="{6B427909-11C3-2B4F-99E1-06647A829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F623B-6644-7B41-A514-8B0D97CB3BB5}"/>
              </a:ext>
            </a:extLst>
          </p:cNvPr>
          <p:cNvGrpSpPr/>
          <p:nvPr userDrawn="1"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E3BA29-D548-E14A-925A-6DDE5A185378}"/>
                </a:ext>
              </a:extLst>
            </p:cNvPr>
            <p:cNvSpPr/>
            <p:nvPr/>
          </p:nvSpPr>
          <p:spPr>
            <a:xfrm rot="162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98000">
                  <a:srgbClr val="D92D8A"/>
                </a:gs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66DB505-A3CE-D74D-92E0-CB719251EDDA}"/>
                </a:ext>
              </a:extLst>
            </p:cNvPr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B5620D0-8507-8C49-B78D-FCF723E33FB3}"/>
                </a:ext>
              </a:extLst>
            </p:cNvPr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D88CDB-1D99-0741-8F0C-6B653BC890C1}"/>
                </a:ext>
              </a:extLst>
            </p:cNvPr>
            <p:cNvSpPr/>
            <p:nvPr/>
          </p:nvSpPr>
          <p:spPr>
            <a:xfrm rot="162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00312A5-3945-8243-B728-D8550A1AD6B5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7848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112813B-6A84-0946-A634-0826DA95D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31" name="Picture 30" descr="A blue sky&#10;&#10;Description automatically generated">
            <a:extLst>
              <a:ext uri="{FF2B5EF4-FFF2-40B4-BE49-F238E27FC236}">
                <a16:creationId xmlns:a16="http://schemas.microsoft.com/office/drawing/2014/main" id="{7F8F79F9-053E-AC4E-A228-8BCFC40902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sp>
        <p:nvSpPr>
          <p:cNvPr id="34" name="Content Placeholder 15">
            <a:extLst>
              <a:ext uri="{FF2B5EF4-FFF2-40B4-BE49-F238E27FC236}">
                <a16:creationId xmlns:a16="http://schemas.microsoft.com/office/drawing/2014/main" id="{FA4447E9-32AB-CE42-93AE-D7EC1B389ED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29651"/>
            <a:chOff x="5537621" y="745236"/>
            <a:chExt cx="522582" cy="5296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AF42ADD-11E9-0C4D-B772-CBE1FB52960C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D97CE62-9048-574E-AA6E-594E72B1C971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6727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blue sky&#10;&#10;Description automatically generated">
            <a:extLst>
              <a:ext uri="{FF2B5EF4-FFF2-40B4-BE49-F238E27FC236}">
                <a16:creationId xmlns:a16="http://schemas.microsoft.com/office/drawing/2014/main" id="{5941AC91-51E1-BD44-8333-8EC6B8C58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10E303A-0EE2-014D-982B-DD7765D17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BE6CB02-B2E4-FD48-BD48-A0CD3144A8D8}"/>
              </a:ext>
            </a:extLst>
          </p:cNvPr>
          <p:cNvGrpSpPr/>
          <p:nvPr userDrawn="1"/>
        </p:nvGrpSpPr>
        <p:grpSpPr>
          <a:xfrm flipH="1" flipV="1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87CEFF8-E1E9-8041-AC38-FEBE13C577B2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E8AB8CF-68F3-2B43-811F-C129FA1BA13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E541D45-E316-744F-BD0C-4BFACA731C29}"/>
              </a:ext>
            </a:extLst>
          </p:cNvPr>
          <p:cNvGrpSpPr/>
          <p:nvPr userDrawn="1"/>
        </p:nvGrpSpPr>
        <p:grpSpPr>
          <a:xfrm flipV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7D29A71-357A-DD47-96D9-D8E4DEBA174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3E9CFD4-BC95-8047-BE3F-CA666B3459D8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1632377-3A0F-C443-BA2C-398E882AC060}"/>
              </a:ext>
            </a:extLst>
          </p:cNvPr>
          <p:cNvGrpSpPr/>
          <p:nvPr userDrawn="1"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689ABA4-7585-2A44-A2F2-E1D06AEEB21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32732AD-65BD-0C4B-8F28-9B79B9820FC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DB2452C-A655-8D47-A8D4-3493DDA1D602}"/>
              </a:ext>
            </a:extLst>
          </p:cNvPr>
          <p:cNvGrpSpPr/>
          <p:nvPr userDrawn="1"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2C730C6-91C6-664D-9DC8-68F6D2CB25F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BD38127-BA89-A54A-B41C-130C55941480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34FB87-CB2A-D646-B7BD-30BCD5E6FC4B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2359A8-7512-DF4F-A76B-6A7EB216BE56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17602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98F8D55-B506-3449-B7ED-0C6B5D8C8E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939925"/>
            <a:ext cx="8984543" cy="433895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BEB633C-F7A2-6145-BF98-E1B7E0CDE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2B47B7A-374F-F040-A985-8B40D325DE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2868F4-779E-AA44-95BD-4CC72A6CA6F0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B5ED8F-25D7-8A40-AA69-E1CAC8F5F0D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161544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30387"/>
            <a:chOff x="5537621" y="745236"/>
            <a:chExt cx="522582" cy="53038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5" name="Picture 34" descr="A blue sky&#10;&#10;Description automatically generated">
            <a:extLst>
              <a:ext uri="{FF2B5EF4-FFF2-40B4-BE49-F238E27FC236}">
                <a16:creationId xmlns:a16="http://schemas.microsoft.com/office/drawing/2014/main" id="{36B238F2-2857-544E-8AD3-AED1952A8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5065873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CFBBF3E-8312-B947-832D-CDD3E3286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FAAA71-8596-3F49-BEF5-47CD4EB6EAE4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DE175FA-E49D-F14E-910A-C70CA2595DB4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92012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-ou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76AA251-3835-8641-83B2-FAB7327B0A35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94074" y="2799440"/>
            <a:ext cx="6203852" cy="12591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8D820-CA12-3348-9CE5-033338F534A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AF04C-3797-0042-84B5-09E19421E19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07969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34E62-8BC6-A34F-8FFD-C562690FB714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51B2EA-0E7C-1D47-8BE2-0F6912069F58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algn="l" defTabSz="914400" rtl="0" eaLnBrk="1" latinLnBrk="0" hangingPunct="1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8076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0D855-4CD9-FC45-9379-29AA29186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4222749" cy="43389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F7AE448-EA8B-3741-9051-021832094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0EF1B571-98EE-5644-AF99-B840E3214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C10A61-C3FE-6D42-9D75-3E01190582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E19F95-A052-B345-B8CB-24664E9F155A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C5CFA7-7F30-664A-88A0-76774E0DD320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14295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0">
            <a:extLst>
              <a:ext uri="{FF2B5EF4-FFF2-40B4-BE49-F238E27FC236}">
                <a16:creationId xmlns:a16="http://schemas.microsoft.com/office/drawing/2014/main" id="{01F82B3F-9873-EF4E-94EC-057DD4B20E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dpi="0" rotWithShape="0">
            <a:blip r:embed="rId2" cstate="email">
              <a:alphaModFix amt="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rmAutofit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BEEB5A-8893-144A-91F5-C06A23DED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51929"/>
            <a:ext cx="2469469" cy="304136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FA37C7-20CF-AC4A-BD08-C6142B1C5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024E5270-E663-6349-BFBE-6C5E5807A1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1995F14-BCAF-A943-B330-BDBF466216E3}"/>
              </a:ext>
            </a:extLst>
          </p:cNvPr>
          <p:cNvGrpSpPr/>
          <p:nvPr userDrawn="1"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2DC6E15-79FC-9B4E-8E6B-F01C12947347}"/>
                </a:ext>
              </a:extLst>
            </p:cNvPr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62493B4-9D15-5940-B5ED-66732B4B293A}"/>
                </a:ext>
              </a:extLst>
            </p:cNvPr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F65F000-A2F0-714C-ADAA-960582B7C4AB}"/>
                </a:ext>
              </a:extLst>
            </p:cNvPr>
            <p:cNvSpPr/>
            <p:nvPr/>
          </p:nvSpPr>
          <p:spPr>
            <a:xfrm rot="162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6AD155-D0FF-8642-B412-219D327DA829}"/>
                </a:ext>
              </a:extLst>
            </p:cNvPr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CC004EC-C3AC-0046-902C-40A3A5EE8F2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88129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525A8C-1EFB-6341-8B8C-79B7C59F70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1E7B94C-6884-7948-9EDC-3BED80DDD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21AA497-2E05-2249-9F34-D8D245642331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8A8FC-C281-7540-A2F1-0C7261C1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0C27EA-5D11-5546-8472-866F259E7BFC}"/>
              </a:ext>
            </a:extLst>
          </p:cNvPr>
          <p:cNvGrpSpPr/>
          <p:nvPr userDrawn="1"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15F3C6-7BE9-E34E-B778-A0FF431CC9C1}"/>
                </a:ext>
              </a:extLst>
            </p:cNvPr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83E426-A956-204B-922C-C9B114A51E89}"/>
                </a:ext>
              </a:extLst>
            </p:cNvPr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4F2D43-E606-9E4C-B3E1-C3F4607A4260}"/>
                </a:ext>
              </a:extLst>
            </p:cNvPr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6F0BFE3-62C4-4143-B7A4-34BE2F0631E2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5E0D03-2997-3848-9DA3-8A864CF76775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65980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flying, plane, bird&#10;&#10;Description automatically generated">
            <a:extLst>
              <a:ext uri="{FF2B5EF4-FFF2-40B4-BE49-F238E27FC236}">
                <a16:creationId xmlns:a16="http://schemas.microsoft.com/office/drawing/2014/main" id="{64D9EE0F-6494-1A4B-AB72-3C7AE9F28F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84FFD0-FE9F-7B4A-B7A3-7CE892EF9B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E8B4190-7A7B-3447-AACA-71ED88EA3D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BBA3D3B-F75B-7247-96EC-42A55EF769A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A623E1-FED3-3B47-8817-14EF8A883FB7}"/>
              </a:ext>
            </a:extLst>
          </p:cNvPr>
          <p:cNvGrpSpPr/>
          <p:nvPr userDrawn="1"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90177E-9537-5F45-AFBE-4A490F8D6F92}"/>
                </a:ext>
              </a:extLst>
            </p:cNvPr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169BA91-4DC2-7049-92BF-1B3EAE687357}"/>
                </a:ext>
              </a:extLst>
            </p:cNvPr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11978C-319D-DE49-9152-FBF63531B669}"/>
                </a:ext>
              </a:extLst>
            </p:cNvPr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DBB3F20F-B263-4446-8E1A-6206F569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9285CD-4628-A141-A01F-52CF4A6E0625}"/>
              </a:ext>
            </a:extLst>
          </p:cNvPr>
          <p:cNvSpPr txBox="1"/>
          <p:nvPr userDrawn="1"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CDB4C7-0A17-2A41-8CE6-D9D79E4938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6099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F743E-C74B-214B-B173-9EFE2CD82F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57611A3-7DA6-4941-8266-CCDEC1D5B7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CA158107-483F-AE4B-81A6-57EC0902E1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6ACA9C-A609-644F-AC2C-E59094058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A3DAFB7-60E6-1441-B24D-9C1F734F58B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4E7D76-C3ED-8641-B474-65A69EB4CAD3}"/>
              </a:ext>
            </a:extLst>
          </p:cNvPr>
          <p:cNvGrpSpPr/>
          <p:nvPr userDrawn="1"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80F71C-3C06-414A-B4F3-EA00E023389F}"/>
                </a:ext>
              </a:extLst>
            </p:cNvPr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091A517-7BE4-1947-9D32-E2AC4C6021B3}"/>
                </a:ext>
              </a:extLst>
            </p:cNvPr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B09379-08CB-F142-8445-073D64045AF1}"/>
                </a:ext>
              </a:extLst>
            </p:cNvPr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10000">
                  <a:srgbClr val="D92D8A"/>
                </a:gs>
                <a:gs pos="61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18A989C-9180-2547-9BE6-F4182009A23C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8222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1F921-75B0-9943-B1DF-025B2C48E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FDCEF-2E0F-6748-B31C-B51229149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sky&#10;&#10;Description automatically generated">
            <a:extLst>
              <a:ext uri="{FF2B5EF4-FFF2-40B4-BE49-F238E27FC236}">
                <a16:creationId xmlns:a16="http://schemas.microsoft.com/office/drawing/2014/main" id="{E2B0E723-963E-D746-9C64-1044790CE17F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60"/>
            <a:ext cx="12192000" cy="68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88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88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7" r:id="rId19"/>
    <p:sldLayoutId id="214748368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5EE7E-78DF-CB43-BB57-897A3D5D9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8" y="3429000"/>
            <a:ext cx="8984543" cy="1325563"/>
          </a:xfrm>
        </p:spPr>
        <p:txBody>
          <a:bodyPr>
            <a:normAutofit/>
          </a:bodyPr>
          <a:lstStyle/>
          <a:p>
            <a:r>
              <a:rPr lang="en-US" b="1"/>
              <a:t>AI Resume Generator 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09D0D4-1336-7142-B403-8AA4F8F5F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603" y="2240270"/>
            <a:ext cx="4658794" cy="8959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8F6A69-B0A1-3CBA-1D77-866181FE1298}"/>
              </a:ext>
            </a:extLst>
          </p:cNvPr>
          <p:cNvSpPr txBox="1"/>
          <p:nvPr/>
        </p:nvSpPr>
        <p:spPr>
          <a:xfrm>
            <a:off x="819807" y="5264938"/>
            <a:ext cx="10562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Team: </a:t>
            </a:r>
            <a:r>
              <a:rPr lang="en-US" sz="2000">
                <a:solidFill>
                  <a:schemeClr val="bg1"/>
                </a:solidFill>
              </a:rPr>
              <a:t>Blake Schneringer, Semen </a:t>
            </a:r>
            <a:r>
              <a:rPr lang="en-US" sz="2000" err="1">
                <a:solidFill>
                  <a:schemeClr val="bg1"/>
                </a:solidFill>
              </a:rPr>
              <a:t>Kolesnykov</a:t>
            </a:r>
            <a:r>
              <a:rPr lang="en-US" sz="2000">
                <a:solidFill>
                  <a:schemeClr val="bg1"/>
                </a:solidFill>
              </a:rPr>
              <a:t>, Deris A Leon Carrillo, Archer Amon, Enrique Dominguez</a:t>
            </a:r>
          </a:p>
          <a:p>
            <a:r>
              <a:rPr lang="en-US" sz="2000" b="1">
                <a:solidFill>
                  <a:schemeClr val="bg1"/>
                </a:solidFill>
              </a:rPr>
              <a:t>Instructor: </a:t>
            </a:r>
            <a:r>
              <a:rPr lang="en-US" sz="2000" err="1">
                <a:solidFill>
                  <a:schemeClr val="bg1"/>
                </a:solidFill>
              </a:rPr>
              <a:t>Seyedmasoud</a:t>
            </a:r>
            <a:r>
              <a:rPr lang="en-US" sz="2000">
                <a:solidFill>
                  <a:schemeClr val="bg1"/>
                </a:solidFill>
              </a:rPr>
              <a:t> Sadjadi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D5F2-D43E-01D1-1C75-B5A40177F1C1}"/>
              </a:ext>
            </a:extLst>
          </p:cNvPr>
          <p:cNvSpPr txBox="1"/>
          <p:nvPr/>
        </p:nvSpPr>
        <p:spPr>
          <a:xfrm>
            <a:off x="819807" y="4500857"/>
            <a:ext cx="10562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Summer 2025 Capstone II</a:t>
            </a:r>
            <a:endParaRPr 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2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939925"/>
            <a:ext cx="4720637" cy="4338956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/>
              <a:t>Job seekers often struggle to create polished, tailored resumes efficiently</a:t>
            </a:r>
          </a:p>
          <a:p>
            <a:pPr marL="1143000" lvl="1" indent="-457200"/>
            <a:r>
              <a:rPr lang="en-US"/>
              <a:t>Translating work experience into resume suited language is often difficult.</a:t>
            </a:r>
          </a:p>
          <a:p>
            <a:pPr marL="1143000" lvl="1" indent="-457200"/>
            <a:r>
              <a:rPr lang="en-US"/>
              <a:t>Traditional resume tools lack automation, intelligent feedback, or adaptability to different job markets and user profiles. </a:t>
            </a:r>
          </a:p>
          <a:p>
            <a:pPr lvl="1" indent="0">
              <a:buNone/>
            </a:pPr>
            <a:endParaRPr lang="en-US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1"/>
              <a:t>Our approach: </a:t>
            </a:r>
            <a:r>
              <a:rPr lang="en-US"/>
              <a:t>create a smooth user interface for resume input integrated with AI to polish language</a:t>
            </a:r>
            <a:br>
              <a:rPr lang="en-US"/>
            </a:b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Problem Definition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7E32F3-E6F0-BEBF-48D1-1FAC293FF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156" y="2155638"/>
            <a:ext cx="5062463" cy="310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114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C1B86-AD44-4B0A-6B96-4CBFA000F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13F2EA-1CED-E8F5-C921-CE99FBE74C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/>
              <a:t>Completed over the course of 5 sprints using Agile development </a:t>
            </a:r>
          </a:p>
          <a:p>
            <a:pPr marL="1143000" lvl="1" indent="-457200"/>
            <a:r>
              <a:rPr lang="en-US"/>
              <a:t>Early sprints focused on conceptualizing the system, drafting project artifacts, and getting familiar with the main tools </a:t>
            </a:r>
          </a:p>
          <a:p>
            <a:pPr marL="1143000" lvl="1" indent="-457200"/>
            <a:r>
              <a:rPr lang="en-US"/>
              <a:t>Middle sprints focused on creating the front and back end of the system and integrating them together </a:t>
            </a:r>
          </a:p>
          <a:p>
            <a:pPr marL="1143000" lvl="1" indent="-457200"/>
            <a:r>
              <a:rPr lang="en-US"/>
              <a:t>Late sprints focused on improving the overall user experience through adding features like editing and streamlining the resume input process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73A1EA-D744-E07D-6EE8-7553D579D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Project Management</a:t>
            </a:r>
          </a:p>
        </p:txBody>
      </p:sp>
    </p:spTree>
    <p:extLst>
      <p:ext uri="{BB962C8B-B14F-4D97-AF65-F5344CB8AC3E}">
        <p14:creationId xmlns:p14="http://schemas.microsoft.com/office/powerpoint/2010/main" val="266186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9A779-4CF5-4735-AC1F-5D527295E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D21843-7D59-E69F-FF57-F6D0746BAB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795873"/>
            <a:ext cx="8984543" cy="433895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/>
              <a:t>Resume input</a:t>
            </a:r>
          </a:p>
          <a:p>
            <a:pPr lvl="1" indent="0">
              <a:buNone/>
            </a:pPr>
            <a:r>
              <a:rPr lang="en-US"/>
              <a:t>as a user, I want to answer a few questions that the AI asks me, such as personal details, education, experience, and skills, so that the AI can accurately generate a detailed resume about me.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/>
              <a:t>Resume generation</a:t>
            </a:r>
          </a:p>
          <a:p>
            <a:pPr lvl="1" indent="0">
              <a:buNone/>
            </a:pPr>
            <a:r>
              <a:rPr lang="en-US"/>
              <a:t>as a user, I want to choose between generating a resume from scratch, generating a resume from a previous resume, or from a job post.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/>
              <a:t>AI-Enhanced Conten</a:t>
            </a:r>
            <a:r>
              <a:rPr lang="en-US"/>
              <a:t>t </a:t>
            </a:r>
          </a:p>
          <a:p>
            <a:pPr lvl="1" indent="0">
              <a:buNone/>
            </a:pPr>
            <a:r>
              <a:rPr lang="en-US"/>
              <a:t>as a user, I want the AI to write role-specific resume content, so that my resume is professional and tailored to the job.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/>
              <a:t>Export and sharing </a:t>
            </a:r>
          </a:p>
          <a:p>
            <a:pPr lvl="1" indent="0">
              <a:buNone/>
            </a:pPr>
            <a:r>
              <a:rPr lang="en-US"/>
              <a:t>as a user, I want to export my resume to PDF, so that I can easily share it with recruiters or upload it to job sites.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6EEBFB-7741-C1FD-F8DB-505BCADF1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Requirements: User Stories </a:t>
            </a:r>
          </a:p>
        </p:txBody>
      </p:sp>
    </p:spTree>
    <p:extLst>
      <p:ext uri="{BB962C8B-B14F-4D97-AF65-F5344CB8AC3E}">
        <p14:creationId xmlns:p14="http://schemas.microsoft.com/office/powerpoint/2010/main" val="1142420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19708-B88B-461A-E8B4-0D97012E5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F7887AC-A866-1D97-41B1-07DA07C74FB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7"/>
            <a:ext cx="3654625" cy="4175261"/>
          </a:xfrm>
        </p:spPr>
        <p:txBody>
          <a:bodyPr/>
          <a:lstStyle/>
          <a:p>
            <a:r>
              <a:rPr lang="en-US"/>
              <a:t>Interactions are only between user and system </a:t>
            </a:r>
          </a:p>
          <a:p>
            <a:r>
              <a:rPr lang="en-US"/>
              <a:t>Core functions based on user stories: </a:t>
            </a:r>
          </a:p>
          <a:p>
            <a:pPr lvl="1"/>
            <a:r>
              <a:rPr lang="en-US"/>
              <a:t>Login </a:t>
            </a:r>
          </a:p>
          <a:p>
            <a:pPr lvl="1"/>
            <a:r>
              <a:rPr lang="en-US"/>
              <a:t>Input information</a:t>
            </a:r>
          </a:p>
          <a:p>
            <a:pPr lvl="1"/>
            <a:r>
              <a:rPr lang="en-US"/>
              <a:t>Generate resume </a:t>
            </a:r>
          </a:p>
          <a:p>
            <a:pPr lvl="1"/>
            <a:r>
              <a:rPr lang="en-US"/>
              <a:t>Preview and edit resume</a:t>
            </a:r>
          </a:p>
          <a:p>
            <a:pPr lvl="1"/>
            <a:r>
              <a:rPr lang="en-US"/>
              <a:t>Download resume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DA9582-5B00-346A-BD78-1B95B1FF5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Use Case Diagram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BBF07CE-6848-AF3C-F490-CB9B168493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0" b="9630"/>
          <a:stretch>
            <a:fillRect/>
          </a:stretch>
        </p:blipFill>
        <p:spPr bwMode="auto">
          <a:xfrm>
            <a:off x="7181283" y="218964"/>
            <a:ext cx="4581634" cy="616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253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0B6334-6A21-E54C-A1C4-1D307CE0C5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3154" y="3100659"/>
            <a:ext cx="4813226" cy="2967038"/>
          </a:xfrm>
        </p:spPr>
        <p:txBody>
          <a:bodyPr/>
          <a:lstStyle/>
          <a:p>
            <a:r>
              <a:rPr lang="es-419"/>
              <a:t>Cloud hosted in AWS S3 and API Gateway </a:t>
            </a:r>
            <a:endParaRPr lang="en-US"/>
          </a:p>
          <a:p>
            <a:r>
              <a:rPr lang="en-US"/>
              <a:t>Web application handles user input </a:t>
            </a:r>
          </a:p>
          <a:p>
            <a:r>
              <a:rPr lang="en-US"/>
              <a:t>Calls to OpenAI API for resume generation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407E0F-7399-5E4E-98AF-6BEEC06CB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371" y="1990487"/>
            <a:ext cx="4358819" cy="747456"/>
          </a:xfrm>
        </p:spPr>
        <p:txBody>
          <a:bodyPr/>
          <a:lstStyle/>
          <a:p>
            <a:r>
              <a:rPr lang="en-US" b="1"/>
              <a:t>System Architecture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79C8DD6-9D6C-5B12-421B-56CA1730C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65444"/>
            <a:ext cx="5515839" cy="559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547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38208-C712-7654-4E42-AE5794345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8062614-076D-AE0A-6A6E-7825D90A08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1" y="1939925"/>
            <a:ext cx="5665017" cy="4338956"/>
          </a:xfrm>
        </p:spPr>
        <p:txBody>
          <a:bodyPr>
            <a:normAutofit fontScale="85000" lnSpcReduction="20000"/>
          </a:bodyPr>
          <a:lstStyle/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/>
              <a:t>React (frontend) bootstrapped via Create React App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/>
              <a:t>Planned REST API endpoints for future database integration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/>
              <a:t>Folder structure organized by components, pages, services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/>
              <a:t>UI Components: Input forms, resume preview panel</a:t>
            </a:r>
          </a:p>
          <a:p>
            <a:pPr marL="1143000" lvl="1" indent="-457200" fontAlgn="base"/>
            <a:r>
              <a:rPr lang="en-US"/>
              <a:t>Resume preview is rendered in real-time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/>
              <a:t>Data Models: Resume fields (e.g., name, experience, education)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/>
              <a:t>Services: PDF export logic, error handling, form validation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7FFC2C-2663-F22A-0D59-24EDE46A6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System Design</a:t>
            </a:r>
          </a:p>
        </p:txBody>
      </p:sp>
      <p:pic>
        <p:nvPicPr>
          <p:cNvPr id="5" name="Picture 4" descr="A screenshot of a phone&#10;&#10;AI-generated content may be incorrect.">
            <a:extLst>
              <a:ext uri="{FF2B5EF4-FFF2-40B4-BE49-F238E27FC236}">
                <a16:creationId xmlns:a16="http://schemas.microsoft.com/office/drawing/2014/main" id="{67090EBE-2B3A-4102-634B-20DB64813FB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909"/>
          <a:stretch>
            <a:fillRect/>
          </a:stretch>
        </p:blipFill>
        <p:spPr>
          <a:xfrm>
            <a:off x="7734925" y="1149106"/>
            <a:ext cx="4137284" cy="570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43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EC80D-C3D2-EDCC-3D9D-672F6C8EA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2B42FFF-C0A6-2A3E-465B-3D100CA96C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049"/>
          <a:stretch>
            <a:fillRect/>
          </a:stretch>
        </p:blipFill>
        <p:spPr>
          <a:xfrm>
            <a:off x="5806634" y="289208"/>
            <a:ext cx="6238146" cy="574894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AAD91A1-D55D-6FA2-D6F5-5DBAFC07D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Class Diagram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6F4A3CC2-304A-20FE-6FF3-CAB7D5BE0D1A}"/>
              </a:ext>
            </a:extLst>
          </p:cNvPr>
          <p:cNvSpPr txBox="1">
            <a:spLocks/>
          </p:cNvSpPr>
          <p:nvPr/>
        </p:nvSpPr>
        <p:spPr>
          <a:xfrm>
            <a:off x="3087973" y="1750517"/>
            <a:ext cx="3477720" cy="203934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fontAlgn="base"/>
            <a:r>
              <a:rPr lang="en-US" sz="2000">
                <a:solidFill>
                  <a:schemeClr val="tx1"/>
                </a:solidFill>
              </a:rPr>
              <a:t>Resume generator</a:t>
            </a:r>
          </a:p>
          <a:p>
            <a:pPr marL="457200" indent="-457200" fontAlgn="base"/>
            <a:r>
              <a:rPr lang="en-US" sz="2000">
                <a:solidFill>
                  <a:schemeClr val="tx1"/>
                </a:solidFill>
              </a:rPr>
              <a:t>Step flow </a:t>
            </a:r>
          </a:p>
          <a:p>
            <a:pPr marL="457200" indent="-457200" fontAlgn="base"/>
            <a:r>
              <a:rPr lang="en-US" sz="2000">
                <a:solidFill>
                  <a:schemeClr val="tx1"/>
                </a:solidFill>
              </a:rPr>
              <a:t>Form data</a:t>
            </a:r>
          </a:p>
          <a:p>
            <a:pPr marL="914400" lvl="1" indent="-457200" fontAlgn="base"/>
            <a:r>
              <a:rPr lang="en-US" sz="1800">
                <a:solidFill>
                  <a:schemeClr val="tx1"/>
                </a:solidFill>
              </a:rPr>
              <a:t>Education entry</a:t>
            </a:r>
          </a:p>
          <a:p>
            <a:pPr marL="914400" lvl="1" indent="-457200" fontAlgn="base"/>
            <a:r>
              <a:rPr lang="en-US" sz="1800">
                <a:solidFill>
                  <a:schemeClr val="tx1"/>
                </a:solidFill>
              </a:rPr>
              <a:t>Experience entry</a:t>
            </a:r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1BD7976-2A30-A4D0-D2C9-84E057D5BA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579"/>
          <a:stretch>
            <a:fillRect/>
          </a:stretch>
        </p:blipFill>
        <p:spPr>
          <a:xfrm>
            <a:off x="2884315" y="3558442"/>
            <a:ext cx="3320208" cy="329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09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D7635-1CEF-E129-2AD2-AC52C142A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B43D679-B43D-ED14-D0CD-E54F690B9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457200" indent="-4572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/>
              <a:t>Our AI Resume Generator aims to simplify the resume creation process using modern web technologies and a user-friendly interface. </a:t>
            </a:r>
          </a:p>
          <a:p>
            <a:pPr marL="457200" indent="-4572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/>
              <a:t>Users are guided through a series of prompts to input key information </a:t>
            </a:r>
          </a:p>
          <a:p>
            <a:pPr marL="457200" indent="-4572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/>
              <a:t>It allows users to generate, preview, and download resumes tailored to their needs.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F145C3-B162-3FB1-83CA-0058201FC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4022040194"/>
      </p:ext>
    </p:extLst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U Real Triumphs Template" id="{D6BF73C1-EEDE-AC48-AD9C-ADD1887087B1}" vid="{ED22C5F8-F212-AF47-9EA2-9B7F431F38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3" ma:contentTypeDescription="Create a new document." ma:contentTypeScope="" ma:versionID="2d7e13b4c1f9c742a1b729716686fa70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d72dc9f5930d74132881e2ed6f9d74a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</DisplayName>
        <AccountId>561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AE049B-7866-452B-AF23-151EE740732E}">
  <ds:schemaRefs>
    <ds:schemaRef ds:uri="59a830c1-7073-48e7-a623-528add45a120"/>
    <ds:schemaRef ds:uri="8234652b-4e88-4c30-a994-e272914a045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C7C3D29-A4F2-43AB-8FED-DD753DD8B873}">
  <ds:schemaRefs>
    <ds:schemaRef ds:uri="8234652b-4e88-4c30-a994-e272914a045d"/>
    <ds:schemaRef ds:uri="http://schemas.microsoft.com/office/2006/metadata/properties"/>
    <ds:schemaRef ds:uri="http://schemas.microsoft.com/office/infopath/2007/PartnerControls"/>
    <ds:schemaRef ds:uri="http://www.w3.org/2000/xmlns/"/>
  </ds:schemaRefs>
</ds:datastoreItem>
</file>

<file path=customXml/itemProps3.xml><?xml version="1.0" encoding="utf-8"?>
<ds:datastoreItem xmlns:ds="http://schemas.openxmlformats.org/officeDocument/2006/customXml" ds:itemID="{08AEC1B4-4216-423B-B0BB-82F5843B235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FIU Real Triumphs Template</Template>
  <Application>Microsoft Office PowerPoint</Application>
  <PresentationFormat>Widescreen</PresentationFormat>
  <Slides>9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FIU Real Triumphs Template</vt:lpstr>
      <vt:lpstr>AI Resume Generator </vt:lpstr>
      <vt:lpstr>Problem Definition</vt:lpstr>
      <vt:lpstr>Project Management</vt:lpstr>
      <vt:lpstr>Requirements: User Stories </vt:lpstr>
      <vt:lpstr>Use Case Diagram</vt:lpstr>
      <vt:lpstr>System Architecture</vt:lpstr>
      <vt:lpstr>System Design</vt:lpstr>
      <vt:lpstr>Class Diagram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Plasencia</dc:creator>
  <cp:revision>4</cp:revision>
  <dcterms:created xsi:type="dcterms:W3CDTF">2020-08-12T18:54:24Z</dcterms:created>
  <dcterms:modified xsi:type="dcterms:W3CDTF">2025-07-30T20:50:23Z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