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custom-properties+xml" PartName="/docProps/custom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</p:sldIdLst>
  <p:sldSz cy="32918400" cx="438912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7" roundtripDataSignature="AMtx7mh0CexhRTHj5nnK7euCRTJdLyKMa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C7A53624-0967-4C29-B254-F35653B14A67}">
  <a:tblStyle styleId="{C7A53624-0967-4C29-B254-F35653B14A67}" styleName="Table_0">
    <a:wholeTbl>
      <a:tcTxStyle>
        <a:font>
          <a:latin typeface="Arial"/>
          <a:ea typeface="Arial"/>
          <a:cs typeface="Arial"/>
        </a:font>
        <a:srgbClr val="000000"/>
      </a:tcTx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customschemas.google.com/relationships/presentationmetadata" Target="meta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" name="Google Shape;5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g"/><Relationship Id="rId3" Type="http://schemas.openxmlformats.org/officeDocument/2006/relationships/image" Target="../media/image1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g"/><Relationship Id="rId3" Type="http://schemas.openxmlformats.org/officeDocument/2006/relationships/image" Target="../media/image7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g"/><Relationship Id="rId3" Type="http://schemas.openxmlformats.org/officeDocument/2006/relationships/image" Target="../media/image7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g"/><Relationship Id="rId3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6_Title and Content" showMasterSp="0">
  <p:cSld name="6_Title and Conten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lose up of a logo&#10;&#10;Description automatically generated" id="18" name="Google Shape;18;p3"/>
          <p:cNvPicPr preferRelativeResize="0"/>
          <p:nvPr/>
        </p:nvPicPr>
        <p:blipFill rotWithShape="1">
          <a:blip r:embed="rId2">
            <a:alphaModFix/>
          </a:blip>
          <a:srcRect b="15703" l="0" r="88418" t="0"/>
          <a:stretch/>
        </p:blipFill>
        <p:spPr>
          <a:xfrm>
            <a:off x="0" y="0"/>
            <a:ext cx="5618095" cy="32918400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Google Shape;19;p3"/>
          <p:cNvSpPr txBox="1"/>
          <p:nvPr/>
        </p:nvSpPr>
        <p:spPr>
          <a:xfrm>
            <a:off x="6912862" y="2555688"/>
            <a:ext cx="34987151" cy="568394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alibri"/>
              <a:buNone/>
            </a:pPr>
            <a:r>
              <a:t/>
            </a:r>
            <a:endParaRPr b="0" i="0" sz="36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" name="Google Shape;20;p3"/>
          <p:cNvSpPr/>
          <p:nvPr/>
        </p:nvSpPr>
        <p:spPr>
          <a:xfrm rot="-5400000">
            <a:off x="-10677029" y="16261694"/>
            <a:ext cx="32918410" cy="395021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1" name="Google Shape;21;p3"/>
          <p:cNvGrpSpPr/>
          <p:nvPr/>
        </p:nvGrpSpPr>
        <p:grpSpPr>
          <a:xfrm flipH="1">
            <a:off x="41218359" y="992179"/>
            <a:ext cx="1881295" cy="2545853"/>
            <a:chOff x="2645664" y="2011680"/>
            <a:chExt cx="735606" cy="746592"/>
          </a:xfrm>
        </p:grpSpPr>
        <p:sp>
          <p:nvSpPr>
            <p:cNvPr id="22" name="Google Shape;22;p3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" name="Google Shape;23;p3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4" name="Google Shape;24;p3"/>
          <p:cNvSpPr txBox="1"/>
          <p:nvPr/>
        </p:nvSpPr>
        <p:spPr>
          <a:xfrm>
            <a:off x="28889373" y="31366048"/>
            <a:ext cx="14007606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0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picture containing drawing&#10;&#10;Description automatically generated" id="25" name="Google Shape;25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55097" y="28947040"/>
            <a:ext cx="3641446" cy="31268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wo Content" showMasterSp="0">
  <p:cSld name="1_Two Content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27" name="Google Shape;27;p4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6035227" y="7"/>
            <a:ext cx="37855973" cy="32918395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Google Shape;28;p4"/>
          <p:cNvSpPr/>
          <p:nvPr/>
        </p:nvSpPr>
        <p:spPr>
          <a:xfrm flipH="1" rot="5400000">
            <a:off x="-10621487" y="16261690"/>
            <a:ext cx="32918400" cy="395021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9" name="Google Shape;29;p4"/>
          <p:cNvGrpSpPr/>
          <p:nvPr/>
        </p:nvGrpSpPr>
        <p:grpSpPr>
          <a:xfrm>
            <a:off x="41216985" y="1016366"/>
            <a:ext cx="1881297" cy="2545856"/>
            <a:chOff x="11140977" y="745237"/>
            <a:chExt cx="522582" cy="530387"/>
          </a:xfrm>
        </p:grpSpPr>
        <p:sp>
          <p:nvSpPr>
            <p:cNvPr id="30" name="Google Shape;30;p4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" name="Google Shape;31;p4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descr="A close up of a sign&#10;&#10;Description automatically generated" id="32" name="Google Shape;32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97308" y="29227770"/>
            <a:ext cx="3641448" cy="3126894"/>
          </a:xfrm>
          <a:prstGeom prst="rect">
            <a:avLst/>
          </a:prstGeom>
          <a:noFill/>
          <a:ln>
            <a:noFill/>
          </a:ln>
        </p:spPr>
      </p:pic>
      <p:sp>
        <p:nvSpPr>
          <p:cNvPr id="33" name="Google Shape;33;p4"/>
          <p:cNvSpPr txBox="1"/>
          <p:nvPr/>
        </p:nvSpPr>
        <p:spPr>
          <a:xfrm>
            <a:off x="28889373" y="31366048"/>
            <a:ext cx="14007606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0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Title and Content" showMasterSp="0">
  <p:cSld name="5_Title and Content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35" name="Google Shape;35;p5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6035227" y="7"/>
            <a:ext cx="37855973" cy="32918395"/>
          </a:xfrm>
          <a:prstGeom prst="rect">
            <a:avLst/>
          </a:prstGeom>
          <a:noFill/>
          <a:ln>
            <a:noFill/>
          </a:ln>
        </p:spPr>
      </p:pic>
      <p:sp>
        <p:nvSpPr>
          <p:cNvPr id="36" name="Google Shape;36;p5"/>
          <p:cNvSpPr/>
          <p:nvPr/>
        </p:nvSpPr>
        <p:spPr>
          <a:xfrm rot="-5400000">
            <a:off x="-10588059" y="16261694"/>
            <a:ext cx="32918410" cy="395021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7" name="Google Shape;37;p5"/>
          <p:cNvGrpSpPr/>
          <p:nvPr/>
        </p:nvGrpSpPr>
        <p:grpSpPr>
          <a:xfrm flipH="1">
            <a:off x="41218359" y="992179"/>
            <a:ext cx="1881295" cy="2545853"/>
            <a:chOff x="2645664" y="2011680"/>
            <a:chExt cx="735606" cy="746592"/>
          </a:xfrm>
        </p:grpSpPr>
        <p:sp>
          <p:nvSpPr>
            <p:cNvPr id="38" name="Google Shape;38;p5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" name="Google Shape;39;p5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descr="A close up of a sign&#10;&#10;Description automatically generated" id="40" name="Google Shape;40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97308" y="29227770"/>
            <a:ext cx="3641448" cy="3126894"/>
          </a:xfrm>
          <a:prstGeom prst="rect">
            <a:avLst/>
          </a:prstGeom>
          <a:noFill/>
          <a:ln>
            <a:noFill/>
          </a:ln>
        </p:spPr>
      </p:pic>
      <p:sp>
        <p:nvSpPr>
          <p:cNvPr id="41" name="Google Shape;41;p5"/>
          <p:cNvSpPr txBox="1"/>
          <p:nvPr/>
        </p:nvSpPr>
        <p:spPr>
          <a:xfrm>
            <a:off x="28889373" y="31366048"/>
            <a:ext cx="14007606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0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le and Content" showMasterSp="0">
  <p:cSld name="2_Title and Content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lose up of a logo&#10;&#10;Description automatically generated" id="43" name="Google Shape;43;p6"/>
          <p:cNvPicPr preferRelativeResize="0"/>
          <p:nvPr/>
        </p:nvPicPr>
        <p:blipFill rotWithShape="1">
          <a:blip r:embed="rId2">
            <a:alphaModFix/>
          </a:blip>
          <a:srcRect b="15703" l="0" r="88418" t="0"/>
          <a:stretch/>
        </p:blipFill>
        <p:spPr>
          <a:xfrm>
            <a:off x="0" y="0"/>
            <a:ext cx="5618095" cy="32918400"/>
          </a:xfrm>
          <a:prstGeom prst="rect">
            <a:avLst/>
          </a:prstGeom>
          <a:noFill/>
          <a:ln>
            <a:noFill/>
          </a:ln>
        </p:spPr>
      </p:pic>
      <p:sp>
        <p:nvSpPr>
          <p:cNvPr id="44" name="Google Shape;44;p6"/>
          <p:cNvSpPr/>
          <p:nvPr/>
        </p:nvSpPr>
        <p:spPr>
          <a:xfrm flipH="1" rot="5400000">
            <a:off x="-10665972" y="16261690"/>
            <a:ext cx="32918400" cy="395021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5" name="Google Shape;45;p6"/>
          <p:cNvGrpSpPr/>
          <p:nvPr/>
        </p:nvGrpSpPr>
        <p:grpSpPr>
          <a:xfrm>
            <a:off x="41216985" y="1016366"/>
            <a:ext cx="1881297" cy="2545856"/>
            <a:chOff x="11140977" y="745237"/>
            <a:chExt cx="522582" cy="530387"/>
          </a:xfrm>
        </p:grpSpPr>
        <p:sp>
          <p:nvSpPr>
            <p:cNvPr id="46" name="Google Shape;46;p6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" name="Google Shape;47;p6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descr="A picture containing drawing&#10;&#10;Description automatically generated" id="48" name="Google Shape;48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55097" y="28947040"/>
            <a:ext cx="3641446" cy="3126894"/>
          </a:xfrm>
          <a:prstGeom prst="rect">
            <a:avLst/>
          </a:prstGeom>
          <a:noFill/>
          <a:ln>
            <a:noFill/>
          </a:ln>
        </p:spPr>
      </p:pic>
      <p:sp>
        <p:nvSpPr>
          <p:cNvPr id="49" name="Google Shape;49;p6"/>
          <p:cNvSpPr txBox="1"/>
          <p:nvPr/>
        </p:nvSpPr>
        <p:spPr>
          <a:xfrm>
            <a:off x="28889373" y="31366048"/>
            <a:ext cx="14007606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0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5.jpg"/><Relationship Id="rId2" Type="http://schemas.openxmlformats.org/officeDocument/2006/relationships/image" Target="../media/image7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"/>
          <p:cNvSpPr txBox="1"/>
          <p:nvPr>
            <p:ph idx="11" type="ftr"/>
          </p:nvPr>
        </p:nvSpPr>
        <p:spPr>
          <a:xfrm>
            <a:off x="14538960" y="30510487"/>
            <a:ext cx="1481328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p2"/>
          <p:cNvSpPr txBox="1"/>
          <p:nvPr>
            <p:ph idx="12" type="sldNum"/>
          </p:nvPr>
        </p:nvSpPr>
        <p:spPr>
          <a:xfrm>
            <a:off x="30998160" y="30510487"/>
            <a:ext cx="987552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picture containing bird&#10;&#10;Description automatically generated" id="8" name="Google Shape;8;p2"/>
          <p:cNvPicPr preferRelativeResize="0"/>
          <p:nvPr/>
        </p:nvPicPr>
        <p:blipFill rotWithShape="1">
          <a:blip r:embed="rId1">
            <a:alphaModFix/>
          </a:blip>
          <a:srcRect b="14612" l="13750" r="0" t="0"/>
          <a:stretch/>
        </p:blipFill>
        <p:spPr>
          <a:xfrm>
            <a:off x="6035227" y="7"/>
            <a:ext cx="37855973" cy="32918395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Google Shape;9;p2"/>
          <p:cNvSpPr txBox="1"/>
          <p:nvPr/>
        </p:nvSpPr>
        <p:spPr>
          <a:xfrm>
            <a:off x="6912862" y="2555688"/>
            <a:ext cx="34987151" cy="568394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alibri"/>
              <a:buNone/>
            </a:pPr>
            <a:r>
              <a:t/>
            </a:r>
            <a:endParaRPr b="0" i="0" sz="36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" name="Google Shape;10;p2"/>
          <p:cNvSpPr txBox="1"/>
          <p:nvPr/>
        </p:nvSpPr>
        <p:spPr>
          <a:xfrm>
            <a:off x="6912864" y="8763002"/>
            <a:ext cx="34987147" cy="1898599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" name="Google Shape;11;p2"/>
          <p:cNvSpPr/>
          <p:nvPr/>
        </p:nvSpPr>
        <p:spPr>
          <a:xfrm flipH="1" rot="5400000">
            <a:off x="-10621487" y="16261690"/>
            <a:ext cx="32918400" cy="395021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2" name="Google Shape;12;p2"/>
          <p:cNvGrpSpPr/>
          <p:nvPr/>
        </p:nvGrpSpPr>
        <p:grpSpPr>
          <a:xfrm>
            <a:off x="41216985" y="1016366"/>
            <a:ext cx="1881297" cy="2545856"/>
            <a:chOff x="11140977" y="745237"/>
            <a:chExt cx="522582" cy="530387"/>
          </a:xfrm>
        </p:grpSpPr>
        <p:sp>
          <p:nvSpPr>
            <p:cNvPr id="13" name="Google Shape;13;p2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5" name="Google Shape;15;p2"/>
          <p:cNvSpPr txBox="1"/>
          <p:nvPr/>
        </p:nvSpPr>
        <p:spPr>
          <a:xfrm>
            <a:off x="19259723" y="30824712"/>
            <a:ext cx="23635886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0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  <p:pic>
        <p:nvPicPr>
          <p:cNvPr descr="A close up of a sign&#10;&#10;Description automatically generated" id="16" name="Google Shape;16;p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97308" y="29227770"/>
            <a:ext cx="3641448" cy="3126894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3"/>
    <p:sldLayoutId id="2147483650" r:id="rId4"/>
    <p:sldLayoutId id="2147483651" r:id="rId5"/>
    <p:sldLayoutId id="2147483652" r:id="rId6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9.png"/><Relationship Id="rId4" Type="http://schemas.openxmlformats.org/officeDocument/2006/relationships/hyperlink" Target="https://create-react-app.dev/" TargetMode="External"/><Relationship Id="rId5" Type="http://schemas.openxmlformats.org/officeDocument/2006/relationships/hyperlink" Target="https://react.dev/" TargetMode="External"/><Relationship Id="rId6" Type="http://schemas.openxmlformats.org/officeDocument/2006/relationships/hyperlink" Target="https://react.dev/" TargetMode="External"/><Relationship Id="rId7" Type="http://schemas.openxmlformats.org/officeDocument/2006/relationships/hyperlink" Target="https://github.com/superblakes/AI-Resume-Generator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"/>
          <p:cNvSpPr txBox="1"/>
          <p:nvPr/>
        </p:nvSpPr>
        <p:spPr>
          <a:xfrm>
            <a:off x="6655820" y="441328"/>
            <a:ext cx="30033884" cy="21236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7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Knight Foundation School of Computing and Information Sciences</a:t>
            </a:r>
            <a:endParaRPr b="1" i="0" sz="7200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6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Summer </a:t>
            </a:r>
            <a:r>
              <a:rPr b="0" i="0" lang="en-US" sz="5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2025 Senior Design Project</a:t>
            </a:r>
            <a:endParaRPr b="0" i="1" sz="5400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" name="Google Shape;55;p1"/>
          <p:cNvSpPr txBox="1"/>
          <p:nvPr/>
        </p:nvSpPr>
        <p:spPr>
          <a:xfrm>
            <a:off x="7886700" y="7793327"/>
            <a:ext cx="4114800" cy="549275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075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PROBLEM</a:t>
            </a:r>
            <a:endParaRPr/>
          </a:p>
        </p:txBody>
      </p:sp>
      <p:sp>
        <p:nvSpPr>
          <p:cNvPr id="56" name="Google Shape;56;p1"/>
          <p:cNvSpPr txBox="1"/>
          <p:nvPr/>
        </p:nvSpPr>
        <p:spPr>
          <a:xfrm>
            <a:off x="21790819" y="7793327"/>
            <a:ext cx="4114800" cy="547687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075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CURRENT SYSTEM</a:t>
            </a:r>
            <a:endParaRPr/>
          </a:p>
        </p:txBody>
      </p:sp>
      <p:sp>
        <p:nvSpPr>
          <p:cNvPr id="57" name="Google Shape;57;p1"/>
          <p:cNvSpPr txBox="1"/>
          <p:nvPr/>
        </p:nvSpPr>
        <p:spPr>
          <a:xfrm>
            <a:off x="35661600" y="7832725"/>
            <a:ext cx="4114800" cy="549275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075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REQUIREMENTS</a:t>
            </a:r>
            <a:endParaRPr/>
          </a:p>
        </p:txBody>
      </p:sp>
      <p:sp>
        <p:nvSpPr>
          <p:cNvPr id="58" name="Google Shape;58;p1"/>
          <p:cNvSpPr txBox="1"/>
          <p:nvPr/>
        </p:nvSpPr>
        <p:spPr>
          <a:xfrm>
            <a:off x="7886700" y="15176790"/>
            <a:ext cx="4114800" cy="547687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075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SYSTEM DESIGN</a:t>
            </a:r>
            <a:endParaRPr/>
          </a:p>
        </p:txBody>
      </p:sp>
      <p:sp>
        <p:nvSpPr>
          <p:cNvPr id="59" name="Google Shape;59;p1"/>
          <p:cNvSpPr txBox="1"/>
          <p:nvPr/>
        </p:nvSpPr>
        <p:spPr>
          <a:xfrm>
            <a:off x="21790819" y="14966156"/>
            <a:ext cx="4114800" cy="547687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075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OBJECT DESIGN</a:t>
            </a:r>
            <a:endParaRPr/>
          </a:p>
        </p:txBody>
      </p:sp>
      <p:sp>
        <p:nvSpPr>
          <p:cNvPr id="60" name="Google Shape;60;p1"/>
          <p:cNvSpPr txBox="1"/>
          <p:nvPr/>
        </p:nvSpPr>
        <p:spPr>
          <a:xfrm>
            <a:off x="35661600" y="15216188"/>
            <a:ext cx="4114800" cy="547687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075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IMPLEMENTATION</a:t>
            </a:r>
            <a:endParaRPr/>
          </a:p>
        </p:txBody>
      </p:sp>
      <p:sp>
        <p:nvSpPr>
          <p:cNvPr id="61" name="Google Shape;61;p1"/>
          <p:cNvSpPr txBox="1"/>
          <p:nvPr/>
        </p:nvSpPr>
        <p:spPr>
          <a:xfrm>
            <a:off x="7886700" y="24092190"/>
            <a:ext cx="4114800" cy="547687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075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VERIFICATION</a:t>
            </a:r>
            <a:endParaRPr/>
          </a:p>
        </p:txBody>
      </p:sp>
      <p:sp>
        <p:nvSpPr>
          <p:cNvPr id="62" name="Google Shape;62;p1"/>
          <p:cNvSpPr txBox="1"/>
          <p:nvPr/>
        </p:nvSpPr>
        <p:spPr>
          <a:xfrm>
            <a:off x="21757481" y="23891081"/>
            <a:ext cx="4114800" cy="547687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075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SUMMARY</a:t>
            </a:r>
            <a:endParaRPr/>
          </a:p>
        </p:txBody>
      </p:sp>
      <p:sp>
        <p:nvSpPr>
          <p:cNvPr id="63" name="Google Shape;63;p1"/>
          <p:cNvSpPr txBox="1"/>
          <p:nvPr/>
        </p:nvSpPr>
        <p:spPr>
          <a:xfrm>
            <a:off x="35661600" y="24131588"/>
            <a:ext cx="4114800" cy="547687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075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REFERENCES</a:t>
            </a:r>
            <a:endParaRPr/>
          </a:p>
        </p:txBody>
      </p:sp>
      <p:sp>
        <p:nvSpPr>
          <p:cNvPr id="64" name="Google Shape;64;p1"/>
          <p:cNvSpPr txBox="1"/>
          <p:nvPr/>
        </p:nvSpPr>
        <p:spPr>
          <a:xfrm>
            <a:off x="6816436" y="2979162"/>
            <a:ext cx="35204400" cy="2691300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0"/>
              <a:buFont typeface="Arial"/>
              <a:buNone/>
            </a:pPr>
            <a:r>
              <a:rPr b="0" i="0" lang="en-US" sz="10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AI Resume Generator</a:t>
            </a:r>
            <a:endParaRPr b="1" i="0" sz="10000" u="none" cap="none" strike="noStrike">
              <a:solidFill>
                <a:srgbClr val="081E3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500"/>
              <a:buFont typeface="Arial"/>
              <a:buNone/>
            </a:pPr>
            <a:r>
              <a:rPr b="1" i="0" lang="en-US" sz="35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Students:</a:t>
            </a:r>
            <a:r>
              <a:rPr b="0" i="0" lang="en-US" sz="35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 Blake Schneringer, Semen Kolesnykov, Deris A Leon Carrillo, Archer Amon, Enrique Dominguez</a:t>
            </a:r>
            <a:endParaRPr b="0" i="1" sz="3500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500"/>
              <a:buFont typeface="Arial"/>
              <a:buNone/>
            </a:pPr>
            <a:r>
              <a:rPr b="1" i="0" lang="en-US" sz="35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Instructor/Faculty:</a:t>
            </a:r>
            <a:r>
              <a:rPr b="1" i="1" lang="en-US" sz="35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1" lang="en-US" sz="35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Seyedmasoud Sadjadi</a:t>
            </a:r>
            <a:r>
              <a:rPr b="0" i="0" lang="en-US" sz="35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,</a:t>
            </a:r>
            <a:r>
              <a:rPr b="0" i="1" lang="en-US" sz="35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en-US" sz="35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graphicFrame>
        <p:nvGraphicFramePr>
          <p:cNvPr id="65" name="Google Shape;65;p1"/>
          <p:cNvGraphicFramePr/>
          <p:nvPr/>
        </p:nvGraphicFramePr>
        <p:xfrm>
          <a:off x="6816436" y="862584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{C7A53624-0967-4C29-B254-F35653B14A67}</a:tableStyleId>
              </a:tblPr>
              <a:tblGrid>
                <a:gridCol w="8454050"/>
              </a:tblGrid>
              <a:tr h="57744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4000" u="none" cap="none" strike="noStrike"/>
                        <a:t>Job seekers often struggle to create polished, tailored resumes efficiently. Traditional resume tools lack automation, intelligent feedback, or adaptability to different job markets and user profiles.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pic>
        <p:nvPicPr>
          <p:cNvPr descr="A black and white sign with white text&#10;&#10;AI-generated content may be incorrect." id="66" name="Google Shape;66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50569" y="441328"/>
            <a:ext cx="5023206" cy="2877216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67" name="Google Shape;67;p1"/>
          <p:cNvGraphicFramePr/>
          <p:nvPr/>
        </p:nvGraphicFramePr>
        <p:xfrm>
          <a:off x="20191614" y="862584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{C7A53624-0967-4C29-B254-F35653B14A67}</a:tableStyleId>
              </a:tblPr>
              <a:tblGrid>
                <a:gridCol w="8454050"/>
              </a:tblGrid>
              <a:tr h="57744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4000"/>
                        <a:t>Many platforms require manual editing, offer limited personalization, and don’t leverage AI to streamline resume creation. This creates a time-consuming process, especially for non-technical users.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aphicFrame>
        <p:nvGraphicFramePr>
          <p:cNvPr id="68" name="Google Shape;68;p1"/>
          <p:cNvGraphicFramePr/>
          <p:nvPr/>
        </p:nvGraphicFramePr>
        <p:xfrm>
          <a:off x="33566793" y="8630369"/>
          <a:ext cx="3000000" cy="3000000"/>
        </p:xfrm>
        <a:graphic>
          <a:graphicData uri="http://schemas.openxmlformats.org/drawingml/2006/table">
            <a:tbl>
              <a:tblPr>
                <a:noFill/>
                <a:tableStyleId>{C7A53624-0967-4C29-B254-F35653B14A67}</a:tableStyleId>
              </a:tblPr>
              <a:tblGrid>
                <a:gridCol w="8454050"/>
              </a:tblGrid>
              <a:tr h="5774400">
                <a:tc>
                  <a:txBody>
                    <a:bodyPr/>
                    <a:lstStyle/>
                    <a:p>
                      <a:pPr indent="-571500" lvl="0" marL="5715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4000"/>
                        <a:buFont typeface="Noto Sans Symbols"/>
                        <a:buChar char="▪"/>
                      </a:pPr>
                      <a:r>
                        <a:rPr lang="en-US" sz="4000"/>
                        <a:t>Responsive front-end interface (React)</a:t>
                      </a:r>
                      <a:endParaRPr/>
                    </a:p>
                    <a:p>
                      <a:pPr indent="-571500" lvl="0" marL="5715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4000"/>
                        <a:buFont typeface="Noto Sans Symbols"/>
                        <a:buChar char="▪"/>
                      </a:pPr>
                      <a:r>
                        <a:rPr lang="en-US" sz="4000"/>
                        <a:t>Backend logic to generate and preview resumes</a:t>
                      </a:r>
                      <a:endParaRPr/>
                    </a:p>
                    <a:p>
                      <a:pPr indent="-571500" lvl="0" marL="5715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4000"/>
                        <a:buFont typeface="Noto Sans Symbols"/>
                        <a:buChar char="▪"/>
                      </a:pPr>
                      <a:r>
                        <a:rPr lang="en-US" sz="4000"/>
                        <a:t>Export functionality to download resume as PDF</a:t>
                      </a:r>
                      <a:endParaRPr/>
                    </a:p>
                    <a:p>
                      <a:pPr indent="-571500" lvl="0" marL="5715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4000"/>
                        <a:buFont typeface="Noto Sans Symbols"/>
                        <a:buChar char="▪"/>
                      </a:pPr>
                      <a:r>
                        <a:rPr lang="en-US" sz="4000"/>
                        <a:t>Simple UX for job seekers</a:t>
                      </a:r>
                      <a:endParaRPr/>
                    </a:p>
                    <a:p>
                      <a:pPr indent="-571500" lvl="0" marL="5715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4000"/>
                        <a:buFont typeface="Noto Sans Symbols"/>
                        <a:buChar char="▪"/>
                      </a:pPr>
                      <a:r>
                        <a:rPr lang="en-US" sz="4000"/>
                        <a:t>Optional account login / session persistence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4000"/>
                        <a:buFont typeface="Calibri"/>
                        <a:buNone/>
                      </a:pPr>
                      <a:r>
                        <a:t/>
                      </a:r>
                      <a:endParaRPr sz="4000"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aphicFrame>
        <p:nvGraphicFramePr>
          <p:cNvPr id="69" name="Google Shape;69;p1"/>
          <p:cNvGraphicFramePr/>
          <p:nvPr/>
        </p:nvGraphicFramePr>
        <p:xfrm>
          <a:off x="6816436" y="1635901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{C7A53624-0967-4C29-B254-F35653B14A67}</a:tableStyleId>
              </a:tblPr>
              <a:tblGrid>
                <a:gridCol w="8454050"/>
              </a:tblGrid>
              <a:tr h="57744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4000"/>
                        <a:buFont typeface="Arial"/>
                        <a:buNone/>
                      </a:pPr>
                      <a:r>
                        <a:t/>
                      </a:r>
                      <a:endParaRPr sz="4000"/>
                    </a:p>
                    <a:p>
                      <a:pPr indent="-571500" lvl="0" marL="5715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4000"/>
                        <a:buFont typeface="Arial"/>
                        <a:buChar char="•"/>
                      </a:pPr>
                      <a:r>
                        <a:rPr lang="en-US" sz="4000"/>
                        <a:t>React (frontend) bootstrapped via Create React App</a:t>
                      </a:r>
                      <a:endParaRPr/>
                    </a:p>
                    <a:p>
                      <a:pPr indent="-571500" lvl="0" marL="5715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4000"/>
                        <a:buFont typeface="Arial"/>
                        <a:buChar char="•"/>
                      </a:pPr>
                      <a:r>
                        <a:rPr lang="en-US" sz="4000"/>
                        <a:t>Mock backend data used for development and testing</a:t>
                      </a:r>
                      <a:endParaRPr/>
                    </a:p>
                    <a:p>
                      <a:pPr indent="-571500" lvl="0" marL="5715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4000"/>
                        <a:buFont typeface="Arial"/>
                        <a:buChar char="•"/>
                      </a:pPr>
                      <a:r>
                        <a:rPr lang="en-US" sz="4000"/>
                        <a:t>Planned REST API endpoints for future database integration</a:t>
                      </a:r>
                      <a:endParaRPr/>
                    </a:p>
                    <a:p>
                      <a:pPr indent="-571500" lvl="0" marL="5715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4000"/>
                        <a:buFont typeface="Arial"/>
                        <a:buChar char="•"/>
                      </a:pPr>
                      <a:r>
                        <a:rPr lang="en-US" sz="4000"/>
                        <a:t>Folder structure organized by components, pages, services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aphicFrame>
        <p:nvGraphicFramePr>
          <p:cNvPr id="70" name="Google Shape;70;p1"/>
          <p:cNvGraphicFramePr/>
          <p:nvPr/>
        </p:nvGraphicFramePr>
        <p:xfrm>
          <a:off x="20191614" y="16258459"/>
          <a:ext cx="3000000" cy="3000000"/>
        </p:xfrm>
        <a:graphic>
          <a:graphicData uri="http://schemas.openxmlformats.org/drawingml/2006/table">
            <a:tbl>
              <a:tblPr>
                <a:noFill/>
                <a:tableStyleId>{C7A53624-0967-4C29-B254-F35653B14A67}</a:tableStyleId>
              </a:tblPr>
              <a:tblGrid>
                <a:gridCol w="8454050"/>
              </a:tblGrid>
              <a:tr h="5774400">
                <a:tc>
                  <a:txBody>
                    <a:bodyPr/>
                    <a:lstStyle/>
                    <a:p>
                      <a:pPr indent="-317500" lvl="0" marL="5715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4000"/>
                        <a:buFont typeface="Arial"/>
                        <a:buNone/>
                      </a:pPr>
                      <a:r>
                        <a:t/>
                      </a:r>
                      <a:endParaRPr sz="4000"/>
                    </a:p>
                    <a:p>
                      <a:pPr indent="-571500" lvl="0" marL="5715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4000"/>
                        <a:buFont typeface="Arial"/>
                        <a:buChar char="•"/>
                      </a:pPr>
                      <a:r>
                        <a:rPr lang="en-US" sz="4000"/>
                        <a:t>UI Components: Input forms, resume preview panel</a:t>
                      </a:r>
                      <a:endParaRPr/>
                    </a:p>
                    <a:p>
                      <a:pPr indent="-571500" lvl="0" marL="5715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4000"/>
                        <a:buFont typeface="Arial"/>
                        <a:buChar char="•"/>
                      </a:pPr>
                      <a:r>
                        <a:rPr lang="en-US" sz="4000"/>
                        <a:t>Data Models: Resume fields (e.g., name, experience, education)</a:t>
                      </a:r>
                      <a:endParaRPr/>
                    </a:p>
                    <a:p>
                      <a:pPr indent="-571500" lvl="0" marL="5715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4000"/>
                        <a:buFont typeface="Arial"/>
                        <a:buChar char="•"/>
                      </a:pPr>
                      <a:r>
                        <a:rPr lang="en-US" sz="4000"/>
                        <a:t>Services: PDF export logic, error handling, form validation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aphicFrame>
        <p:nvGraphicFramePr>
          <p:cNvPr id="71" name="Google Shape;71;p1"/>
          <p:cNvGraphicFramePr/>
          <p:nvPr/>
        </p:nvGraphicFramePr>
        <p:xfrm>
          <a:off x="33566793" y="16104791"/>
          <a:ext cx="3000000" cy="3000000"/>
        </p:xfrm>
        <a:graphic>
          <a:graphicData uri="http://schemas.openxmlformats.org/drawingml/2006/table">
            <a:tbl>
              <a:tblPr>
                <a:noFill/>
                <a:tableStyleId>{C7A53624-0967-4C29-B254-F35653B14A67}</a:tableStyleId>
              </a:tblPr>
              <a:tblGrid>
                <a:gridCol w="8454050"/>
              </a:tblGrid>
              <a:tr h="5774400">
                <a:tc>
                  <a:txBody>
                    <a:bodyPr/>
                    <a:lstStyle/>
                    <a:p>
                      <a:pPr indent="-317500" lvl="0" marL="5715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4000"/>
                        <a:buFont typeface="Arial"/>
                        <a:buNone/>
                      </a:pPr>
                      <a:r>
                        <a:t/>
                      </a:r>
                      <a:endParaRPr sz="4000"/>
                    </a:p>
                    <a:p>
                      <a:pPr indent="-571500" lvl="0" marL="5715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4000"/>
                        <a:buFont typeface="Arial"/>
                        <a:buChar char="•"/>
                      </a:pPr>
                      <a:r>
                        <a:rPr lang="en-US" sz="4000"/>
                        <a:t>Front-end running via npm start on localhost:3000</a:t>
                      </a:r>
                      <a:endParaRPr/>
                    </a:p>
                    <a:p>
                      <a:pPr indent="-571500" lvl="0" marL="5715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4000"/>
                        <a:buFont typeface="Arial"/>
                        <a:buChar char="•"/>
                      </a:pPr>
                      <a:r>
                        <a:rPr lang="en-US" sz="4000"/>
                        <a:t>Resume preview is rendered in real-time</a:t>
                      </a:r>
                      <a:endParaRPr/>
                    </a:p>
                    <a:p>
                      <a:pPr indent="-571500" lvl="0" marL="5715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4000"/>
                        <a:buFont typeface="Arial"/>
                        <a:buChar char="•"/>
                      </a:pPr>
                      <a:r>
                        <a:rPr lang="en-US" sz="4000"/>
                        <a:t>PDF export logic planned using libraries like html2pdf.js</a:t>
                      </a:r>
                      <a:endParaRPr/>
                    </a:p>
                    <a:p>
                      <a:pPr indent="-571500" lvl="0" marL="5715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4000"/>
                        <a:buFont typeface="Arial"/>
                        <a:buChar char="•"/>
                      </a:pPr>
                      <a:r>
                        <a:rPr lang="en-US" sz="4000"/>
                        <a:t>Frontend is modular and reusable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aphicFrame>
        <p:nvGraphicFramePr>
          <p:cNvPr id="72" name="Google Shape;72;p1"/>
          <p:cNvGraphicFramePr/>
          <p:nvPr/>
        </p:nvGraphicFramePr>
        <p:xfrm>
          <a:off x="6816436" y="24855369"/>
          <a:ext cx="3000000" cy="3000000"/>
        </p:xfrm>
        <a:graphic>
          <a:graphicData uri="http://schemas.openxmlformats.org/drawingml/2006/table">
            <a:tbl>
              <a:tblPr>
                <a:noFill/>
                <a:tableStyleId>{C7A53624-0967-4C29-B254-F35653B14A67}</a:tableStyleId>
              </a:tblPr>
              <a:tblGrid>
                <a:gridCol w="8454050"/>
              </a:tblGrid>
              <a:tr h="5774400">
                <a:tc>
                  <a:txBody>
                    <a:bodyPr/>
                    <a:lstStyle/>
                    <a:p>
                      <a:pPr indent="-317500" lvl="0" marL="5715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4000"/>
                        <a:buFont typeface="Arial"/>
                        <a:buNone/>
                      </a:pPr>
                      <a:r>
                        <a:t/>
                      </a:r>
                      <a:endParaRPr sz="4000"/>
                    </a:p>
                    <a:p>
                      <a:pPr indent="-571500" lvl="0" marL="5715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4000"/>
                        <a:buFont typeface="Arial"/>
                        <a:buChar char="•"/>
                      </a:pPr>
                      <a:r>
                        <a:rPr lang="en-US" sz="4000"/>
                        <a:t>Manual testing across desktop and mobile</a:t>
                      </a:r>
                      <a:endParaRPr/>
                    </a:p>
                    <a:p>
                      <a:pPr indent="-571500" lvl="0" marL="5715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4000"/>
                        <a:buFont typeface="Arial"/>
                        <a:buChar char="•"/>
                      </a:pPr>
                      <a:r>
                        <a:rPr lang="en-US" sz="4000"/>
                        <a:t>Layout checked for responsiveness</a:t>
                      </a:r>
                      <a:endParaRPr/>
                    </a:p>
                    <a:p>
                      <a:pPr indent="-571500" lvl="0" marL="5715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4000"/>
                        <a:buFont typeface="Arial"/>
                        <a:buChar char="•"/>
                      </a:pPr>
                      <a:r>
                        <a:rPr lang="en-US" sz="4000"/>
                        <a:t>Linting used for code quality assurance</a:t>
                      </a:r>
                      <a:endParaRPr/>
                    </a:p>
                    <a:p>
                      <a:pPr indent="-571500" lvl="0" marL="5715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4000"/>
                        <a:buFont typeface="Arial"/>
                        <a:buChar char="•"/>
                      </a:pPr>
                      <a:r>
                        <a:rPr lang="en-US" sz="4000"/>
                        <a:t>Testing framework support available via npm test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aphicFrame>
        <p:nvGraphicFramePr>
          <p:cNvPr id="73" name="Google Shape;73;p1"/>
          <p:cNvGraphicFramePr/>
          <p:nvPr/>
        </p:nvGraphicFramePr>
        <p:xfrm>
          <a:off x="20191614" y="24639877"/>
          <a:ext cx="3000000" cy="3000000"/>
        </p:xfrm>
        <a:graphic>
          <a:graphicData uri="http://schemas.openxmlformats.org/drawingml/2006/table">
            <a:tbl>
              <a:tblPr>
                <a:noFill/>
                <a:tableStyleId>{C7A53624-0967-4C29-B254-F35653B14A67}</a:tableStyleId>
              </a:tblPr>
              <a:tblGrid>
                <a:gridCol w="8454050"/>
              </a:tblGrid>
              <a:tr h="57744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4000"/>
                        <a:t>Our AI Resume Generator aims to simplify the resume creation process using modern web technologies and a user-friendly interface. It allows users to preview, generate, and eventually download resumes tailored to their needs.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aphicFrame>
        <p:nvGraphicFramePr>
          <p:cNvPr id="74" name="Google Shape;74;p1"/>
          <p:cNvGraphicFramePr/>
          <p:nvPr/>
        </p:nvGraphicFramePr>
        <p:xfrm>
          <a:off x="33491978" y="24639877"/>
          <a:ext cx="3000000" cy="3000000"/>
        </p:xfrm>
        <a:graphic>
          <a:graphicData uri="http://schemas.openxmlformats.org/drawingml/2006/table">
            <a:tbl>
              <a:tblPr>
                <a:noFill/>
                <a:tableStyleId>{C7A53624-0967-4C29-B254-F35653B14A67}</a:tableStyleId>
              </a:tblPr>
              <a:tblGrid>
                <a:gridCol w="8454050"/>
              </a:tblGrid>
              <a:tr h="57744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4000" u="sng">
                          <a:solidFill>
                            <a:schemeClr val="hlink"/>
                          </a:solidFill>
                          <a:hlinkClick r:id="rId4"/>
                        </a:rPr>
                        <a:t>Create React App Documentation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4000"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4000" u="sng">
                          <a:solidFill>
                            <a:schemeClr val="hlink"/>
                          </a:solidFill>
                          <a:hlinkClick r:id="rId5"/>
                        </a:rPr>
                        <a:t>React Docs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4000" u="sng">
                        <a:solidFill>
                          <a:schemeClr val="hlink"/>
                        </a:solidFill>
                        <a:hlinkClick r:id="rId6"/>
                      </a:endParaRPr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4000" u="sng">
                          <a:solidFill>
                            <a:schemeClr val="hlink"/>
                          </a:solidFill>
                          <a:hlinkClick r:id="rId7"/>
                        </a:rPr>
                        <a:t>Project Repository</a:t>
                      </a:r>
                      <a:endParaRPr sz="4000"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2019-06-25T19:12:02Z</dcterms:created>
  <dc:creator>Oscar Negret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0x010100D3CE5B01EE2D43479BD19C8CF7AEE55D</vt:lpwstr>
  </property>
  <property fmtid="{D5CDD505-2E9C-101B-9397-08002B2CF9AE}" pid="3" name="Order">
    <vt:r8>24800.0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