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43891200" cy="3291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gpL8K2tqwbsoPP8x37NFzb1urt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884" autoAdjust="0"/>
  </p:normalViewPr>
  <p:slideViewPr>
    <p:cSldViewPr snapToGrid="0">
      <p:cViewPr varScale="1">
        <p:scale>
          <a:sx n="22" d="100"/>
          <a:sy n="22" d="100"/>
        </p:scale>
        <p:origin x="17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2">
  <p:cSld name="Blank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9"/>
          <p:cNvSpPr/>
          <p:nvPr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48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9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13" name="Google Shape;13;p9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4221" y="30229645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15" descr="A picture containing drawing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5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4">
  <p:cSld name="1_Blank4">
    <p:bg>
      <p:bgPr>
        <a:solidFill>
          <a:srgbClr val="F2F2F2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16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6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svg"/><Relationship Id="rId3" Type="http://schemas.openxmlformats.org/officeDocument/2006/relationships/image" Target="../media/image4.jp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hyperlink" Target="https://www.mysql.com/" TargetMode="External"/><Relationship Id="rId15" Type="http://schemas.openxmlformats.org/officeDocument/2006/relationships/image" Target="../media/image15.svg"/><Relationship Id="rId10" Type="http://schemas.openxmlformats.org/officeDocument/2006/relationships/image" Target="../media/image10.sv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/>
        </p:nvSpPr>
        <p:spPr>
          <a:xfrm>
            <a:off x="9601200" y="617630"/>
            <a:ext cx="24688800" cy="22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rgbClr val="FFFFFF"/>
                </a:solidFill>
              </a:rPr>
              <a:t>Florida International University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i="1">
                <a:solidFill>
                  <a:schemeClr val="lt1"/>
                </a:solidFill>
              </a:rPr>
              <a:t>Summer 2025 </a:t>
            </a:r>
            <a:r>
              <a:rPr lang="en-US" sz="5400" i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Senior Design Project</a:t>
            </a:r>
            <a:endParaRPr/>
          </a:p>
        </p:txBody>
      </p:sp>
      <p:sp>
        <p:nvSpPr>
          <p:cNvPr id="90" name="Google Shape;90;p2"/>
          <p:cNvSpPr txBox="1"/>
          <p:nvPr/>
        </p:nvSpPr>
        <p:spPr>
          <a:xfrm>
            <a:off x="4343400" y="2979162"/>
            <a:ext cx="35204400" cy="269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10000"/>
              <a:buFont typeface="Arial"/>
              <a:buNone/>
            </a:pPr>
            <a:r>
              <a:rPr lang="en-US" sz="10000" b="1" dirty="0">
                <a:solidFill>
                  <a:srgbClr val="00FFFF"/>
                </a:solidFill>
              </a:rPr>
              <a:t>Kinematic Realms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lang="en-US" sz="3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-US" sz="35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Cristian Mantilla (Project Lead) , Mario Casas, Zechariah </a:t>
            </a:r>
            <a:r>
              <a:rPr lang="en-US" sz="350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Cukras</a:t>
            </a:r>
            <a:r>
              <a:rPr lang="en-US" sz="35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 Marcos Arrazola-Solares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lang="en-US" sz="3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lang="en-US" sz="3500" b="1" i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Dr. Masoud Sadjadi, Florida International University</a:t>
            </a:r>
            <a:endParaRPr dirty="0"/>
          </a:p>
        </p:txBody>
      </p:sp>
      <p:sp>
        <p:nvSpPr>
          <p:cNvPr id="91" name="Google Shape;91;p2"/>
          <p:cNvSpPr txBox="1"/>
          <p:nvPr/>
        </p:nvSpPr>
        <p:spPr>
          <a:xfrm>
            <a:off x="7732054" y="31318197"/>
            <a:ext cx="21444395" cy="936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lang="en-US" sz="28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Special Thanks to </a:t>
            </a:r>
            <a:r>
              <a:rPr lang="en-US" sz="2800" dirty="0" err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Idaykis</a:t>
            </a:r>
            <a:r>
              <a:rPr lang="en-US" sz="28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Rodrigues, a Physics Professor at FIU for sparking a love for physics in our Project Lead. Without her and her </a:t>
            </a:r>
            <a:r>
              <a:rPr lang="en-US" sz="2800">
                <a:solidFill>
                  <a:schemeClr val="lt2"/>
                </a:solidFill>
              </a:rPr>
              <a:t>wonderfully unique</a:t>
            </a:r>
            <a:r>
              <a:rPr lang="en-US" sz="2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manner of teaching physics, the concept of this project would have never come to fruition.</a:t>
            </a:r>
            <a:endParaRPr sz="1600" dirty="0"/>
          </a:p>
        </p:txBody>
      </p:sp>
      <p:sp>
        <p:nvSpPr>
          <p:cNvPr id="92" name="Google Shape;92;p2"/>
          <p:cNvSpPr txBox="1"/>
          <p:nvPr/>
        </p:nvSpPr>
        <p:spPr>
          <a:xfrm>
            <a:off x="7732054" y="30770278"/>
            <a:ext cx="4578237" cy="547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75" b="1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dirty="0"/>
          </a:p>
        </p:txBody>
      </p:sp>
      <p:sp>
        <p:nvSpPr>
          <p:cNvPr id="93" name="Google Shape;93;p2"/>
          <p:cNvSpPr txBox="1"/>
          <p:nvPr/>
        </p:nvSpPr>
        <p:spPr>
          <a:xfrm>
            <a:off x="5906372" y="6650121"/>
            <a:ext cx="4114800" cy="6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sz="1900" dirty="0">
              <a:solidFill>
                <a:srgbClr val="00FFFF"/>
              </a:solidFill>
            </a:endParaRPr>
          </a:p>
        </p:txBody>
      </p:sp>
      <p:sp>
        <p:nvSpPr>
          <p:cNvPr id="94" name="Google Shape;94;p2"/>
          <p:cNvSpPr txBox="1"/>
          <p:nvPr/>
        </p:nvSpPr>
        <p:spPr>
          <a:xfrm>
            <a:off x="19762428" y="6608110"/>
            <a:ext cx="4114800" cy="624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SOLUTION</a:t>
            </a:r>
            <a:endParaRPr kumimoji="0" lang="en-US" sz="1900" b="0" i="0" u="none" strike="noStrike" kern="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95;p2"/>
          <p:cNvSpPr txBox="1"/>
          <p:nvPr/>
        </p:nvSpPr>
        <p:spPr>
          <a:xfrm>
            <a:off x="32986800" y="6920521"/>
            <a:ext cx="5881253" cy="628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DESIGN REQUIREMENTS</a:t>
            </a:r>
            <a:endParaRPr dirty="0">
              <a:solidFill>
                <a:srgbClr val="00FFFF"/>
              </a:solidFill>
            </a:endParaRPr>
          </a:p>
        </p:txBody>
      </p:sp>
      <p:sp>
        <p:nvSpPr>
          <p:cNvPr id="96" name="Google Shape;96;p2"/>
          <p:cNvSpPr txBox="1"/>
          <p:nvPr/>
        </p:nvSpPr>
        <p:spPr>
          <a:xfrm>
            <a:off x="5240463" y="14496933"/>
            <a:ext cx="4983182" cy="628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dirty="0">
              <a:solidFill>
                <a:srgbClr val="00FFFF"/>
              </a:solidFill>
            </a:endParaRPr>
          </a:p>
        </p:txBody>
      </p:sp>
      <p:sp>
        <p:nvSpPr>
          <p:cNvPr id="97" name="Google Shape;97;p2"/>
          <p:cNvSpPr txBox="1"/>
          <p:nvPr/>
        </p:nvSpPr>
        <p:spPr>
          <a:xfrm>
            <a:off x="18964756" y="14306008"/>
            <a:ext cx="5710143" cy="628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WEB DESIGN</a:t>
            </a:r>
            <a:endParaRPr sz="3600" dirty="0">
              <a:solidFill>
                <a:srgbClr val="00FFFF"/>
              </a:solidFill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32243239" y="11819298"/>
            <a:ext cx="7368374" cy="628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SCRIPTING/SYSTEM</a:t>
            </a:r>
            <a:r>
              <a:rPr lang="en-US" sz="3600" b="1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DESIGN</a:t>
            </a:r>
            <a:endParaRPr dirty="0">
              <a:solidFill>
                <a:srgbClr val="00FFFF"/>
              </a:solidFill>
            </a:endParaRPr>
          </a:p>
        </p:txBody>
      </p:sp>
      <p:sp>
        <p:nvSpPr>
          <p:cNvPr id="99" name="Google Shape;99;p2"/>
          <p:cNvSpPr txBox="1"/>
          <p:nvPr/>
        </p:nvSpPr>
        <p:spPr>
          <a:xfrm>
            <a:off x="5906372" y="23778398"/>
            <a:ext cx="4114800" cy="628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sz="1800" dirty="0">
              <a:solidFill>
                <a:srgbClr val="00FFFF"/>
              </a:solidFill>
            </a:endParaRPr>
          </a:p>
        </p:txBody>
      </p:sp>
      <p:sp>
        <p:nvSpPr>
          <p:cNvPr id="100" name="Google Shape;100;p2"/>
          <p:cNvSpPr txBox="1"/>
          <p:nvPr/>
        </p:nvSpPr>
        <p:spPr>
          <a:xfrm>
            <a:off x="19786459" y="23894272"/>
            <a:ext cx="4114800" cy="628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FFFF"/>
                </a:solidFill>
              </a:rPr>
              <a:t>ROADMAP</a:t>
            </a:r>
            <a:endParaRPr dirty="0">
              <a:solidFill>
                <a:srgbClr val="00FFFF"/>
              </a:solidFill>
            </a:endParaRPr>
          </a:p>
        </p:txBody>
      </p:sp>
      <p:sp>
        <p:nvSpPr>
          <p:cNvPr id="101" name="Google Shape;101;p2"/>
          <p:cNvSpPr txBox="1"/>
          <p:nvPr/>
        </p:nvSpPr>
        <p:spPr>
          <a:xfrm>
            <a:off x="34753253" y="24092733"/>
            <a:ext cx="4114800" cy="628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dirty="0">
              <a:solidFill>
                <a:srgbClr val="00FFFF"/>
              </a:solidFill>
            </a:endParaRPr>
          </a:p>
        </p:txBody>
      </p:sp>
      <p:sp>
        <p:nvSpPr>
          <p:cNvPr id="105" name="Google Shape;105;p2"/>
          <p:cNvSpPr txBox="1"/>
          <p:nvPr/>
        </p:nvSpPr>
        <p:spPr>
          <a:xfrm>
            <a:off x="875935" y="7280000"/>
            <a:ext cx="14559000" cy="7078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Physics is best learned conceptually, and through hands-on learning. However,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Some environments struggle to provide a hands-on experience.</a:t>
            </a:r>
          </a:p>
          <a:p>
            <a:pPr marL="914400" marR="0" lvl="0" indent="-406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●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Experiments can be costly and time consuming to set up.</a:t>
            </a:r>
          </a:p>
          <a:p>
            <a:pPr marL="914400" marR="0" lvl="0" indent="-406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●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Some environments are not suitable to conduct experiments 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Observations can be difficult.</a:t>
            </a:r>
          </a:p>
          <a:p>
            <a:pPr marL="914400" marR="0" lvl="0" indent="-406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●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Observations take a lot of time and may be difficult to observe</a:t>
            </a:r>
          </a:p>
          <a:p>
            <a:pPr marL="914400" marR="0" lvl="0" indent="-406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●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Understanding observations can be confusing without prior context.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Testing and interacting with concepts is limited.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914400" marR="0" lvl="0" indent="-406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●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Some interactions can be expensive and inconvenient to reproduce</a:t>
            </a:r>
          </a:p>
          <a:p>
            <a:pPr marL="914400" marR="0" lvl="0" indent="-406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●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Simulators often only simulate a single concept.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b="1" dirty="0">
                <a:solidFill>
                  <a:schemeClr val="accent6"/>
                </a:solidFill>
              </a:rPr>
              <a:t>Kinematic Realms is our solution.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DB182-DEEA-920D-B892-21435E623B47}"/>
              </a:ext>
            </a:extLst>
          </p:cNvPr>
          <p:cNvSpPr txBox="1"/>
          <p:nvPr/>
        </p:nvSpPr>
        <p:spPr>
          <a:xfrm>
            <a:off x="16116228" y="7549191"/>
            <a:ext cx="1268815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Kinematic Realms provides its users with 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92D050"/>
                </a:solidFill>
              </a:rPr>
              <a:t>Interactable pre-made experiments with guided learning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92D050"/>
                </a:solidFill>
              </a:rPr>
              <a:t>Tools that assist in understanding concepts and observations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92D050"/>
                </a:solidFill>
              </a:rPr>
              <a:t>A sandbox to test concepts or design experiments</a:t>
            </a:r>
            <a:endParaRPr lang="en-US" sz="32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US" sz="3200" dirty="0">
                <a:solidFill>
                  <a:schemeClr val="bg1"/>
                </a:solidFill>
              </a:rPr>
              <a:t>Kinematic realms was constructed with the goal of providing its users</a:t>
            </a:r>
          </a:p>
          <a:p>
            <a:pPr>
              <a:buClr>
                <a:schemeClr val="bg1"/>
              </a:buClr>
            </a:pPr>
            <a:r>
              <a:rPr lang="en-US" sz="3200" dirty="0">
                <a:solidFill>
                  <a:schemeClr val="bg1"/>
                </a:solidFill>
              </a:rPr>
              <a:t>an effective way to comprehend physics concepts, bridging the gap between memorization and conceptual understanding.</a:t>
            </a:r>
          </a:p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BCBA1D-8EA4-8FF2-CCDC-72DD8BB74134}"/>
              </a:ext>
            </a:extLst>
          </p:cNvPr>
          <p:cNvSpPr txBox="1"/>
          <p:nvPr/>
        </p:nvSpPr>
        <p:spPr>
          <a:xfrm>
            <a:off x="29705743" y="7715493"/>
            <a:ext cx="1315900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To ensure that Kinematic Realms fulfills its solution, it follows these set of requirements for its implementation and design: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Application is easy to access, navigate, and use.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Experiments are simple to follow, even for users who aren’t familiar with the concept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The user has access to tools to observe concepts in different ways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UI is non-intrusive and assists in understanding.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D921B7-C796-EE37-7AEB-6ED1504E2630}"/>
              </a:ext>
            </a:extLst>
          </p:cNvPr>
          <p:cNvSpPr txBox="1"/>
          <p:nvPr/>
        </p:nvSpPr>
        <p:spPr>
          <a:xfrm>
            <a:off x="875935" y="15282961"/>
            <a:ext cx="141723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Kinematic Realms is powered by Unity and its implementation of Nvidia’s PhysX, the physics engine it runs on. Kinematic Realms is built to be run on a website for ease of access. </a:t>
            </a:r>
          </a:p>
          <a:p>
            <a:endParaRPr lang="en-US" sz="3200" dirty="0">
              <a:solidFill>
                <a:schemeClr val="bg1"/>
              </a:solidFill>
            </a:endParaRPr>
          </a:p>
          <a:p>
            <a:r>
              <a:rPr lang="en-US" sz="3200" dirty="0">
                <a:solidFill>
                  <a:schemeClr val="bg1"/>
                </a:solidFill>
              </a:rPr>
              <a:t>In future builds, the web server will be run on Nginx and will feature a login system with save-able data handled by MySQL. Technologies utilized are identified by the logos below. (Node.js not shown due to trademarking policy)</a:t>
            </a:r>
          </a:p>
        </p:txBody>
      </p:sp>
      <p:pic>
        <p:nvPicPr>
          <p:cNvPr id="6" name="Picture 5" descr="A white logo with a black background&#10;&#10;AI-generated content may be incorrect.">
            <a:extLst>
              <a:ext uri="{FF2B5EF4-FFF2-40B4-BE49-F238E27FC236}">
                <a16:creationId xmlns:a16="http://schemas.microsoft.com/office/drawing/2014/main" id="{61DDF7EB-AE99-DA24-3CE7-A6A2928CF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2404" y="18706414"/>
            <a:ext cx="6470917" cy="236220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B254156-ED66-8EF9-DF56-03FF870C04DD}"/>
              </a:ext>
            </a:extLst>
          </p:cNvPr>
          <p:cNvSpPr txBox="1"/>
          <p:nvPr/>
        </p:nvSpPr>
        <p:spPr>
          <a:xfrm>
            <a:off x="29705743" y="12467560"/>
            <a:ext cx="14172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At the core of Kinematic Realms are the scripts that make up the application.</a:t>
            </a:r>
          </a:p>
          <a:p>
            <a:r>
              <a:rPr lang="en-US" sz="3200" dirty="0">
                <a:solidFill>
                  <a:schemeClr val="bg1"/>
                </a:solidFill>
              </a:rPr>
              <a:t>Scripting design is important, as </a:t>
            </a:r>
            <a:r>
              <a:rPr lang="en-US" sz="3200" b="1" dirty="0">
                <a:solidFill>
                  <a:schemeClr val="bg1"/>
                </a:solidFill>
              </a:rPr>
              <a:t>calculating physics information is resource-intensive</a:t>
            </a:r>
            <a:r>
              <a:rPr lang="en-US" sz="3200" dirty="0">
                <a:solidFill>
                  <a:schemeClr val="bg1"/>
                </a:solidFill>
              </a:rPr>
              <a:t>. Below is an outline of the scripting and system design.</a:t>
            </a:r>
          </a:p>
        </p:txBody>
      </p:sp>
      <p:pic>
        <p:nvPicPr>
          <p:cNvPr id="1036" name="Picture 12">
            <a:hlinkClick r:id="rId5"/>
            <a:extLst>
              <a:ext uri="{FF2B5EF4-FFF2-40B4-BE49-F238E27FC236}">
                <a16:creationId xmlns:a16="http://schemas.microsoft.com/office/drawing/2014/main" id="{CD7943A9-B529-66FE-EE68-C0ABC6DD4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446" y="18866261"/>
            <a:ext cx="3755748" cy="193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0849719-4EAC-C21C-7B3C-A84029707A5E}"/>
              </a:ext>
            </a:extLst>
          </p:cNvPr>
          <p:cNvSpPr txBox="1"/>
          <p:nvPr/>
        </p:nvSpPr>
        <p:spPr>
          <a:xfrm>
            <a:off x="9039168" y="20731394"/>
            <a:ext cx="2980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https://mysql.com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FF3B5A-AA7A-EE7A-0B83-CB1758924345}"/>
              </a:ext>
            </a:extLst>
          </p:cNvPr>
          <p:cNvSpPr txBox="1"/>
          <p:nvPr/>
        </p:nvSpPr>
        <p:spPr>
          <a:xfrm>
            <a:off x="7783900" y="23206265"/>
            <a:ext cx="7988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C# Logo by Icons8 at https://icons8.com</a:t>
            </a: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5B05D1D1-2AE9-418D-3383-53CBEB001E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80553" y="21067460"/>
            <a:ext cx="2497531" cy="2497531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1D6F84C4-A546-B09C-1A7C-0504058820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09987" y="21851323"/>
            <a:ext cx="3755749" cy="783809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EA5CD81-C531-F2A3-0569-6BE17335335F}"/>
              </a:ext>
            </a:extLst>
          </p:cNvPr>
          <p:cNvSpPr txBox="1"/>
          <p:nvPr/>
        </p:nvSpPr>
        <p:spPr>
          <a:xfrm>
            <a:off x="875935" y="24517536"/>
            <a:ext cx="146856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Before any release, the application will undergo verification to ensure quality and correctness.</a:t>
            </a:r>
          </a:p>
          <a:p>
            <a:endParaRPr lang="en-US" sz="3200" dirty="0">
              <a:solidFill>
                <a:schemeClr val="bg1"/>
              </a:solidFill>
            </a:endParaRPr>
          </a:p>
          <a:p>
            <a:r>
              <a:rPr lang="en-US" sz="3200" dirty="0">
                <a:solidFill>
                  <a:schemeClr val="bg1"/>
                </a:solidFill>
              </a:rPr>
              <a:t>To verify, the application will undergo: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Review by a Physics Professor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Testing by both users new and familiar with physics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Testing by different operating systems and hardware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Testing of login and save data</a:t>
            </a: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F2CEEBA-ED63-E7A8-F463-9635543AFDF3}"/>
              </a:ext>
            </a:extLst>
          </p:cNvPr>
          <p:cNvSpPr txBox="1"/>
          <p:nvPr/>
        </p:nvSpPr>
        <p:spPr>
          <a:xfrm>
            <a:off x="16488296" y="24591455"/>
            <a:ext cx="1241327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Currently, Kinematic Realms offers tools related to acceleration, velocity, and force. However, the mission is to implement all commonly taught concepts from Physics 1 and 2. </a:t>
            </a:r>
          </a:p>
          <a:p>
            <a:endParaRPr lang="en-US" sz="3200" dirty="0">
              <a:solidFill>
                <a:schemeClr val="bg1"/>
              </a:solidFill>
            </a:endParaRPr>
          </a:p>
          <a:p>
            <a:r>
              <a:rPr lang="en-US" sz="3200" dirty="0">
                <a:solidFill>
                  <a:schemeClr val="bg1"/>
                </a:solidFill>
              </a:rPr>
              <a:t>Alongside the other concepts, the program also plans to feature a more refined sandbox, allowing for users to create their own guided experiments and create their own objects with custom models and properties.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F3D5702-27F5-2917-388E-DBEA0027F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102" y="1663124"/>
            <a:ext cx="766762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395941D-E7EF-ED82-7E6E-941357833462}"/>
              </a:ext>
            </a:extLst>
          </p:cNvPr>
          <p:cNvSpPr txBox="1"/>
          <p:nvPr/>
        </p:nvSpPr>
        <p:spPr>
          <a:xfrm>
            <a:off x="16116228" y="15058575"/>
            <a:ext cx="11658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The web system design of Kinematic Realms is outlined below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B09C45-3DF5-F3D1-13A4-1D546948B361}"/>
              </a:ext>
            </a:extLst>
          </p:cNvPr>
          <p:cNvSpPr txBox="1"/>
          <p:nvPr/>
        </p:nvSpPr>
        <p:spPr>
          <a:xfrm>
            <a:off x="29705743" y="24948422"/>
            <a:ext cx="1330952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In conclusion, Kinematic Realms is our solution to hands-on learning for physics. It’s the perfect application both for those who wish to learn physics, or want to experiment, without needing real life resources.</a:t>
            </a:r>
          </a:p>
          <a:p>
            <a:endParaRPr lang="en-US" sz="3200" dirty="0">
              <a:solidFill>
                <a:schemeClr val="bg1"/>
              </a:solidFill>
            </a:endParaRPr>
          </a:p>
          <a:p>
            <a:r>
              <a:rPr lang="en-US" sz="3200" dirty="0">
                <a:solidFill>
                  <a:schemeClr val="bg1"/>
                </a:solidFill>
              </a:rPr>
              <a:t>No application can ever fully replace real-world experimentation, as reality is the most accurate measure of physics. However, Kinematic Realms does it’s best to mimic physics concepts to a degree where it’s suitable for teaching and learning.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ED7C9AF1-60E1-A694-E91F-57B4477408C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767308" y="15711863"/>
            <a:ext cx="12973050" cy="725805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D916C86D-F271-5930-97A7-8F58622368B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1631341" y="14153771"/>
            <a:ext cx="9458325" cy="9496425"/>
          </a:xfrm>
          <a:prstGeom prst="rect">
            <a:avLst/>
          </a:prstGeom>
        </p:spPr>
      </p:pic>
      <p:pic>
        <p:nvPicPr>
          <p:cNvPr id="34" name="Picture 33" descr="A blue planet in space&#10;&#10;AI-generated content may be incorrect.">
            <a:extLst>
              <a:ext uri="{FF2B5EF4-FFF2-40B4-BE49-F238E27FC236}">
                <a16:creationId xmlns:a16="http://schemas.microsoft.com/office/drawing/2014/main" id="{291BF20D-3DCF-9533-D559-622C0287A6D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998537" y="596305"/>
            <a:ext cx="8866212" cy="44331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408E99-482B-BB5F-DACB-5648FDB92A9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5767308" y="22969913"/>
            <a:ext cx="12973050" cy="952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1276D0-BB9A-A676-46FB-679515C6EF1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1631340" y="23650196"/>
            <a:ext cx="9458325" cy="952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663</Words>
  <Application>Microsoft Office PowerPoint</Application>
  <PresentationFormat>Custom</PresentationFormat>
  <Paragraphs>62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1_Office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Oscar Negret</dc:creator>
  <cp:lastModifiedBy>Cristian Mantilla</cp:lastModifiedBy>
  <cp:revision>12</cp:revision>
  <dcterms:created xsi:type="dcterms:W3CDTF">2019-06-25T19:12:02Z</dcterms:created>
  <dcterms:modified xsi:type="dcterms:W3CDTF">2025-07-28T20:33:12Z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