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5240ad3424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5240ad3424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35240ad3424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35240ad3424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52424f6ba1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52424f6ba1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35244e46c3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35244e46c3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5240ad3424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5240ad3424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5240ad3424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35240ad3424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52424f6ba1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52424f6ba1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52424f6ba1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352424f6ba1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5240ad3424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35240ad3424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jp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jp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jp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jp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jp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jp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jpg"/><Relationship Id="rId4" Type="http://schemas.openxmlformats.org/officeDocument/2006/relationships/image" Target="../media/image1.png"/><Relationship Id="rId5" Type="http://schemas.openxmlformats.org/officeDocument/2006/relationships/image" Target="../media/image6.png"/><Relationship Id="rId6"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jp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3" name="Shape 53"/>
        <p:cNvGrpSpPr/>
        <p:nvPr/>
      </p:nvGrpSpPr>
      <p:grpSpPr>
        <a:xfrm>
          <a:off x="0" y="0"/>
          <a:ext cx="0" cy="0"/>
          <a:chOff x="0" y="0"/>
          <a:chExt cx="0" cy="0"/>
        </a:xfrm>
      </p:grpSpPr>
      <p:sp>
        <p:nvSpPr>
          <p:cNvPr id="54" name="Google Shape;54;p13"/>
          <p:cNvSpPr txBox="1"/>
          <p:nvPr/>
        </p:nvSpPr>
        <p:spPr>
          <a:xfrm>
            <a:off x="726500" y="2315075"/>
            <a:ext cx="4678500" cy="1932600"/>
          </a:xfrm>
          <a:prstGeom prst="rect">
            <a:avLst/>
          </a:prstGeom>
          <a:solidFill>
            <a:schemeClr val="lt1"/>
          </a:solid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b="1" lang="en" sz="2400">
                <a:solidFill>
                  <a:schemeClr val="dk1"/>
                </a:solidFill>
                <a:latin typeface="Times New Roman"/>
                <a:ea typeface="Times New Roman"/>
                <a:cs typeface="Times New Roman"/>
                <a:sym typeface="Times New Roman"/>
              </a:rPr>
              <a:t>CarPick</a:t>
            </a:r>
            <a:endParaRPr b="1" sz="24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t/>
            </a:r>
            <a:endParaRPr sz="18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rPr lang="en">
                <a:solidFill>
                  <a:schemeClr val="dk1"/>
                </a:solidFill>
                <a:latin typeface="Times New Roman"/>
                <a:ea typeface="Times New Roman"/>
                <a:cs typeface="Times New Roman"/>
                <a:sym typeface="Times New Roman"/>
              </a:rPr>
              <a:t>Students: Raul Betancourt, Chang Fuxinyang, Ethan Shim, </a:t>
            </a:r>
            <a:endParaRPr>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rPr lang="en">
                <a:solidFill>
                  <a:schemeClr val="dk1"/>
                </a:solidFill>
                <a:latin typeface="Times New Roman"/>
                <a:ea typeface="Times New Roman"/>
                <a:cs typeface="Times New Roman"/>
                <a:sym typeface="Times New Roman"/>
              </a:rPr>
              <a:t>Juan Macias, Christian Marin </a:t>
            </a:r>
            <a:endParaRPr>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t/>
            </a:r>
            <a:endParaRPr sz="1800">
              <a:solidFill>
                <a:schemeClr val="dk1"/>
              </a:solidFill>
              <a:latin typeface="Times New Roman"/>
              <a:ea typeface="Times New Roman"/>
              <a:cs typeface="Times New Roman"/>
              <a:sym typeface="Times New Roman"/>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09" name="Shape 109"/>
        <p:cNvGrpSpPr/>
        <p:nvPr/>
      </p:nvGrpSpPr>
      <p:grpSpPr>
        <a:xfrm>
          <a:off x="0" y="0"/>
          <a:ext cx="0" cy="0"/>
          <a:chOff x="0" y="0"/>
          <a:chExt cx="0" cy="0"/>
        </a:xfrm>
      </p:grpSpPr>
      <p:sp>
        <p:nvSpPr>
          <p:cNvPr id="110" name="Google Shape;110;p22"/>
          <p:cNvSpPr txBox="1"/>
          <p:nvPr/>
        </p:nvSpPr>
        <p:spPr>
          <a:xfrm>
            <a:off x="598925" y="762775"/>
            <a:ext cx="4460700" cy="2201400"/>
          </a:xfrm>
          <a:prstGeom prst="rect">
            <a:avLst/>
          </a:prstGeom>
          <a:solidFill>
            <a:schemeClr val="lt1"/>
          </a:solid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b="1" lang="en" sz="2400">
                <a:solidFill>
                  <a:schemeClr val="dk1"/>
                </a:solidFill>
                <a:latin typeface="Times New Roman"/>
                <a:ea typeface="Times New Roman"/>
                <a:cs typeface="Times New Roman"/>
                <a:sym typeface="Times New Roman"/>
              </a:rPr>
              <a:t>References</a:t>
            </a:r>
            <a:endParaRPr sz="1800">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Flask Documentation</a:t>
            </a:r>
            <a:endParaRPr>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UX Design Principles (NN/g)</a:t>
            </a:r>
            <a:endParaRPr>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Car attribute datasets (e.g., EPA fuel economy)</a:t>
            </a:r>
            <a:endParaRPr>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OpenAI Platform Introduction</a:t>
            </a:r>
            <a:endParaRPr sz="1800">
              <a:solidFill>
                <a:schemeClr val="dk1"/>
              </a:solidFill>
              <a:latin typeface="Times New Roman"/>
              <a:ea typeface="Times New Roman"/>
              <a:cs typeface="Times New Roman"/>
              <a:sym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8" name="Shape 58"/>
        <p:cNvGrpSpPr/>
        <p:nvPr/>
      </p:nvGrpSpPr>
      <p:grpSpPr>
        <a:xfrm>
          <a:off x="0" y="0"/>
          <a:ext cx="0" cy="0"/>
          <a:chOff x="0" y="0"/>
          <a:chExt cx="0" cy="0"/>
        </a:xfrm>
      </p:grpSpPr>
      <p:sp>
        <p:nvSpPr>
          <p:cNvPr id="59" name="Google Shape;59;p14"/>
          <p:cNvSpPr txBox="1"/>
          <p:nvPr/>
        </p:nvSpPr>
        <p:spPr>
          <a:xfrm>
            <a:off x="520750" y="572850"/>
            <a:ext cx="3540600" cy="3389700"/>
          </a:xfrm>
          <a:prstGeom prst="rect">
            <a:avLst/>
          </a:prstGeom>
          <a:solidFill>
            <a:schemeClr val="lt1"/>
          </a:solid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b="1" lang="en" sz="2400">
                <a:solidFill>
                  <a:schemeClr val="dk1"/>
                </a:solidFill>
                <a:latin typeface="Times New Roman"/>
                <a:ea typeface="Times New Roman"/>
                <a:cs typeface="Times New Roman"/>
                <a:sym typeface="Times New Roman"/>
              </a:rPr>
              <a:t>Problem</a:t>
            </a:r>
            <a:endParaRPr sz="18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rPr lang="en">
                <a:solidFill>
                  <a:schemeClr val="dk1"/>
                </a:solidFill>
                <a:latin typeface="Times New Roman"/>
                <a:ea typeface="Times New Roman"/>
                <a:cs typeface="Times New Roman"/>
                <a:sym typeface="Times New Roman"/>
              </a:rPr>
              <a:t>Choosing the right car can be overwhelming for consumers due to the variety of vehicle options, varying personal needs, and limited automotive knowledge. Many buyers make suboptimal choices or rely solely on biased opinions. CarPick aims to simplify the process and give customers a better idea of what they should be looking for based on their needs.  </a:t>
            </a:r>
            <a:endParaRPr>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t/>
            </a:r>
            <a:endParaRPr>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t/>
            </a:r>
            <a:endParaRPr sz="1800">
              <a:solidFill>
                <a:schemeClr val="dk1"/>
              </a:solidFill>
              <a:latin typeface="Times New Roman"/>
              <a:ea typeface="Times New Roman"/>
              <a:cs typeface="Times New Roman"/>
              <a:sym typeface="Times New Roman"/>
            </a:endParaRPr>
          </a:p>
        </p:txBody>
      </p:sp>
      <p:pic>
        <p:nvPicPr>
          <p:cNvPr id="60" name="Google Shape;60;p14"/>
          <p:cNvPicPr preferRelativeResize="0"/>
          <p:nvPr/>
        </p:nvPicPr>
        <p:blipFill>
          <a:blip r:embed="rId4">
            <a:alphaModFix/>
          </a:blip>
          <a:stretch>
            <a:fillRect/>
          </a:stretch>
        </p:blipFill>
        <p:spPr>
          <a:xfrm>
            <a:off x="4572000" y="1724050"/>
            <a:ext cx="4168125" cy="277400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4" name="Shape 64"/>
        <p:cNvGrpSpPr/>
        <p:nvPr/>
      </p:nvGrpSpPr>
      <p:grpSpPr>
        <a:xfrm>
          <a:off x="0" y="0"/>
          <a:ext cx="0" cy="0"/>
          <a:chOff x="0" y="0"/>
          <a:chExt cx="0" cy="0"/>
        </a:xfrm>
      </p:grpSpPr>
      <p:sp>
        <p:nvSpPr>
          <p:cNvPr id="65" name="Google Shape;65;p15"/>
          <p:cNvSpPr txBox="1"/>
          <p:nvPr/>
        </p:nvSpPr>
        <p:spPr>
          <a:xfrm>
            <a:off x="355075" y="358950"/>
            <a:ext cx="4773300" cy="4304400"/>
          </a:xfrm>
          <a:prstGeom prst="rect">
            <a:avLst/>
          </a:prstGeom>
          <a:solidFill>
            <a:schemeClr val="lt1"/>
          </a:solid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b="1" lang="en" sz="2400">
                <a:solidFill>
                  <a:schemeClr val="dk1"/>
                </a:solidFill>
                <a:latin typeface="Times New Roman"/>
                <a:ea typeface="Times New Roman"/>
                <a:cs typeface="Times New Roman"/>
                <a:sym typeface="Times New Roman"/>
              </a:rPr>
              <a:t>Current System</a:t>
            </a:r>
            <a:endParaRPr sz="18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rPr lang="en">
                <a:solidFill>
                  <a:schemeClr val="dk1"/>
                </a:solidFill>
                <a:latin typeface="Times New Roman"/>
                <a:ea typeface="Times New Roman"/>
                <a:cs typeface="Times New Roman"/>
                <a:sym typeface="Times New Roman"/>
              </a:rPr>
              <a:t>Problem with the current system that the customer has to go through</a:t>
            </a:r>
            <a:endParaRPr>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Manual research: Users currently are forced to rely on their own research through the internet or dealerships, which has its own issues</a:t>
            </a:r>
            <a:endParaRPr>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Articles and dealerships want their customers to make bigger financial decisions and are biased to do so</a:t>
            </a:r>
            <a:endParaRPr>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Meaningful research is very time-consuming and requires a lot of effort that users may find daunting</a:t>
            </a:r>
            <a:endParaRPr>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There is no personalized filtering with these methods </a:t>
            </a:r>
            <a:endParaRPr>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t/>
            </a:r>
            <a:endParaRPr>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t/>
            </a:r>
            <a:endParaRPr sz="1800">
              <a:solidFill>
                <a:schemeClr val="dk1"/>
              </a:solidFill>
              <a:latin typeface="Times New Roman"/>
              <a:ea typeface="Times New Roman"/>
              <a:cs typeface="Times New Roman"/>
              <a:sym typeface="Times New Roman"/>
            </a:endParaRPr>
          </a:p>
        </p:txBody>
      </p:sp>
      <p:pic>
        <p:nvPicPr>
          <p:cNvPr id="66" name="Google Shape;66;p15"/>
          <p:cNvPicPr preferRelativeResize="0"/>
          <p:nvPr/>
        </p:nvPicPr>
        <p:blipFill>
          <a:blip r:embed="rId4">
            <a:alphaModFix/>
          </a:blip>
          <a:stretch>
            <a:fillRect/>
          </a:stretch>
        </p:blipFill>
        <p:spPr>
          <a:xfrm>
            <a:off x="5445936" y="1776250"/>
            <a:ext cx="3400891" cy="226645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70" name="Shape 70"/>
        <p:cNvGrpSpPr/>
        <p:nvPr/>
      </p:nvGrpSpPr>
      <p:grpSpPr>
        <a:xfrm>
          <a:off x="0" y="0"/>
          <a:ext cx="0" cy="0"/>
          <a:chOff x="0" y="0"/>
          <a:chExt cx="0" cy="0"/>
        </a:xfrm>
      </p:grpSpPr>
      <p:sp>
        <p:nvSpPr>
          <p:cNvPr id="71" name="Google Shape;71;p16"/>
          <p:cNvSpPr txBox="1"/>
          <p:nvPr/>
        </p:nvSpPr>
        <p:spPr>
          <a:xfrm>
            <a:off x="355075" y="358950"/>
            <a:ext cx="5344800" cy="4304400"/>
          </a:xfrm>
          <a:prstGeom prst="rect">
            <a:avLst/>
          </a:prstGeom>
          <a:solidFill>
            <a:schemeClr val="lt1"/>
          </a:solid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b="1" lang="en" sz="2400">
                <a:solidFill>
                  <a:schemeClr val="dk1"/>
                </a:solidFill>
                <a:latin typeface="Times New Roman"/>
                <a:ea typeface="Times New Roman"/>
                <a:cs typeface="Times New Roman"/>
                <a:sym typeface="Times New Roman"/>
              </a:rPr>
              <a:t>Requirements</a:t>
            </a:r>
            <a:endParaRPr sz="1800">
              <a:solidFill>
                <a:schemeClr val="dk1"/>
              </a:solidFill>
              <a:latin typeface="Times New Roman"/>
              <a:ea typeface="Times New Roman"/>
              <a:cs typeface="Times New Roman"/>
              <a:sym typeface="Times New Roman"/>
            </a:endParaRPr>
          </a:p>
          <a:p>
            <a:pPr indent="-317500" lvl="0" marL="457200" rtl="0" algn="l">
              <a:lnSpc>
                <a:spcPct val="115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Functional:</a:t>
            </a:r>
            <a:endParaRPr>
              <a:solidFill>
                <a:schemeClr val="dk1"/>
              </a:solidFill>
              <a:latin typeface="Times New Roman"/>
              <a:ea typeface="Times New Roman"/>
              <a:cs typeface="Times New Roman"/>
              <a:sym typeface="Times New Roman"/>
            </a:endParaRPr>
          </a:p>
          <a:p>
            <a:pPr indent="-317500" lvl="1" marL="914400" rtl="0" algn="l">
              <a:lnSpc>
                <a:spcPct val="115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User-friendly interface</a:t>
            </a:r>
            <a:endParaRPr>
              <a:solidFill>
                <a:schemeClr val="dk1"/>
              </a:solidFill>
              <a:latin typeface="Times New Roman"/>
              <a:ea typeface="Times New Roman"/>
              <a:cs typeface="Times New Roman"/>
              <a:sym typeface="Times New Roman"/>
            </a:endParaRPr>
          </a:p>
          <a:p>
            <a:pPr indent="-317500" lvl="1" marL="914400" rtl="0" algn="l">
              <a:lnSpc>
                <a:spcPct val="115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Dynamic questionnaire system</a:t>
            </a:r>
            <a:endParaRPr>
              <a:solidFill>
                <a:schemeClr val="dk1"/>
              </a:solidFill>
              <a:latin typeface="Times New Roman"/>
              <a:ea typeface="Times New Roman"/>
              <a:cs typeface="Times New Roman"/>
              <a:sym typeface="Times New Roman"/>
            </a:endParaRPr>
          </a:p>
          <a:p>
            <a:pPr indent="-317500" lvl="1" marL="914400" rtl="0" algn="l">
              <a:lnSpc>
                <a:spcPct val="115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Accurate recommendation logic based on user inputs</a:t>
            </a:r>
            <a:endParaRPr>
              <a:solidFill>
                <a:schemeClr val="dk1"/>
              </a:solidFill>
              <a:latin typeface="Times New Roman"/>
              <a:ea typeface="Times New Roman"/>
              <a:cs typeface="Times New Roman"/>
              <a:sym typeface="Times New Roman"/>
            </a:endParaRPr>
          </a:p>
          <a:p>
            <a:pPr indent="-317500" lvl="1" marL="914400" rtl="0" algn="l">
              <a:lnSpc>
                <a:spcPct val="115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Results screen displays top recommendations with images and descriptions</a:t>
            </a:r>
            <a:endParaRPr>
              <a:solidFill>
                <a:schemeClr val="dk1"/>
              </a:solidFill>
              <a:latin typeface="Times New Roman"/>
              <a:ea typeface="Times New Roman"/>
              <a:cs typeface="Times New Roman"/>
              <a:sym typeface="Times New Roman"/>
            </a:endParaRPr>
          </a:p>
          <a:p>
            <a:pPr indent="-317500" lvl="0" marL="457200" rtl="0" algn="l">
              <a:lnSpc>
                <a:spcPct val="115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Non-Functional:</a:t>
            </a:r>
            <a:endParaRPr>
              <a:solidFill>
                <a:schemeClr val="dk1"/>
              </a:solidFill>
              <a:latin typeface="Times New Roman"/>
              <a:ea typeface="Times New Roman"/>
              <a:cs typeface="Times New Roman"/>
              <a:sym typeface="Times New Roman"/>
            </a:endParaRPr>
          </a:p>
          <a:p>
            <a:pPr indent="-317500" lvl="1" marL="914400" rtl="0" algn="l">
              <a:lnSpc>
                <a:spcPct val="115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Responsive design</a:t>
            </a:r>
            <a:endParaRPr>
              <a:solidFill>
                <a:schemeClr val="dk1"/>
              </a:solidFill>
              <a:latin typeface="Times New Roman"/>
              <a:ea typeface="Times New Roman"/>
              <a:cs typeface="Times New Roman"/>
              <a:sym typeface="Times New Roman"/>
            </a:endParaRPr>
          </a:p>
          <a:p>
            <a:pPr indent="-317500" lvl="1" marL="914400" rtl="0" algn="l">
              <a:lnSpc>
                <a:spcPct val="115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Fast response times</a:t>
            </a:r>
            <a:endParaRPr>
              <a:solidFill>
                <a:schemeClr val="dk1"/>
              </a:solidFill>
              <a:latin typeface="Times New Roman"/>
              <a:ea typeface="Times New Roman"/>
              <a:cs typeface="Times New Roman"/>
              <a:sym typeface="Times New Roman"/>
            </a:endParaRPr>
          </a:p>
          <a:p>
            <a:pPr indent="-317500" lvl="1" marL="914400" rtl="0" algn="l">
              <a:lnSpc>
                <a:spcPct val="115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No information is stored, and the user can just use the site without risking security.</a:t>
            </a:r>
            <a:endParaRPr>
              <a:solidFill>
                <a:schemeClr val="dk1"/>
              </a:solidFill>
              <a:latin typeface="Times New Roman"/>
              <a:ea typeface="Times New Roman"/>
              <a:cs typeface="Times New Roman"/>
              <a:sym typeface="Times New Roman"/>
            </a:endParaRPr>
          </a:p>
          <a:p>
            <a:pPr indent="-317500" lvl="1" marL="914400" rtl="0" algn="l">
              <a:lnSpc>
                <a:spcPct val="115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Scalable backend for more question types or features</a:t>
            </a:r>
            <a:endParaRPr>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t/>
            </a:r>
            <a:endParaRPr>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t/>
            </a:r>
            <a:endParaRPr>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t/>
            </a:r>
            <a:endParaRPr sz="1800">
              <a:solidFill>
                <a:schemeClr val="dk1"/>
              </a:solidFill>
              <a:latin typeface="Times New Roman"/>
              <a:ea typeface="Times New Roman"/>
              <a:cs typeface="Times New Roman"/>
              <a:sym typeface="Times New Roman"/>
            </a:endParaRPr>
          </a:p>
        </p:txBody>
      </p:sp>
      <p:pic>
        <p:nvPicPr>
          <p:cNvPr id="72" name="Google Shape;72;p16"/>
          <p:cNvPicPr preferRelativeResize="0"/>
          <p:nvPr/>
        </p:nvPicPr>
        <p:blipFill>
          <a:blip r:embed="rId4">
            <a:alphaModFix/>
          </a:blip>
          <a:stretch>
            <a:fillRect/>
          </a:stretch>
        </p:blipFill>
        <p:spPr>
          <a:xfrm>
            <a:off x="6103625" y="1318637"/>
            <a:ext cx="2811776" cy="281177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76" name="Shape 76"/>
        <p:cNvGrpSpPr/>
        <p:nvPr/>
      </p:nvGrpSpPr>
      <p:grpSpPr>
        <a:xfrm>
          <a:off x="0" y="0"/>
          <a:ext cx="0" cy="0"/>
          <a:chOff x="0" y="0"/>
          <a:chExt cx="0" cy="0"/>
        </a:xfrm>
      </p:grpSpPr>
      <p:sp>
        <p:nvSpPr>
          <p:cNvPr id="77" name="Google Shape;77;p17"/>
          <p:cNvSpPr txBox="1"/>
          <p:nvPr/>
        </p:nvSpPr>
        <p:spPr>
          <a:xfrm>
            <a:off x="490250" y="450950"/>
            <a:ext cx="5253300" cy="4594200"/>
          </a:xfrm>
          <a:prstGeom prst="rect">
            <a:avLst/>
          </a:prstGeom>
          <a:solidFill>
            <a:schemeClr val="lt1"/>
          </a:solid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b="1" lang="en" sz="2400">
                <a:solidFill>
                  <a:schemeClr val="dk1"/>
                </a:solidFill>
                <a:latin typeface="Times New Roman"/>
                <a:ea typeface="Times New Roman"/>
                <a:cs typeface="Times New Roman"/>
                <a:sym typeface="Times New Roman"/>
              </a:rPr>
              <a:t>System</a:t>
            </a:r>
            <a:r>
              <a:rPr b="1" lang="en" sz="2400">
                <a:solidFill>
                  <a:schemeClr val="dk1"/>
                </a:solidFill>
                <a:latin typeface="Times New Roman"/>
                <a:ea typeface="Times New Roman"/>
                <a:cs typeface="Times New Roman"/>
                <a:sym typeface="Times New Roman"/>
              </a:rPr>
              <a:t> Design</a:t>
            </a:r>
            <a:endParaRPr sz="18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rPr lang="en">
                <a:solidFill>
                  <a:schemeClr val="dk1"/>
                </a:solidFill>
                <a:latin typeface="Times New Roman"/>
                <a:ea typeface="Times New Roman"/>
                <a:cs typeface="Times New Roman"/>
                <a:sym typeface="Times New Roman"/>
              </a:rPr>
              <a:t>System Components:</a:t>
            </a:r>
            <a:endParaRPr>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Frontend: Flask web app; built with HTML</a:t>
            </a:r>
            <a:endParaRPr>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Backend: Developed using Python; handles logic for processing user input and determining car </a:t>
            </a:r>
            <a:r>
              <a:rPr lang="en">
                <a:solidFill>
                  <a:schemeClr val="dk1"/>
                </a:solidFill>
                <a:latin typeface="Times New Roman"/>
                <a:ea typeface="Times New Roman"/>
                <a:cs typeface="Times New Roman"/>
                <a:sym typeface="Times New Roman"/>
              </a:rPr>
              <a:t>recommendations</a:t>
            </a:r>
            <a:endParaRPr>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Data: Car body type and fuel data was used to find their strengths and weaknesses</a:t>
            </a:r>
            <a:endParaRPr>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User Flow: </a:t>
            </a:r>
            <a:endParaRPr>
              <a:solidFill>
                <a:schemeClr val="dk1"/>
              </a:solidFill>
              <a:latin typeface="Times New Roman"/>
              <a:ea typeface="Times New Roman"/>
              <a:cs typeface="Times New Roman"/>
              <a:sym typeface="Times New Roman"/>
            </a:endParaRPr>
          </a:p>
          <a:p>
            <a:pPr indent="-317500" lvl="1" marL="9144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The user selects a questionnaire length and answers the questions</a:t>
            </a:r>
            <a:endParaRPr>
              <a:solidFill>
                <a:schemeClr val="dk1"/>
              </a:solidFill>
              <a:latin typeface="Times New Roman"/>
              <a:ea typeface="Times New Roman"/>
              <a:cs typeface="Times New Roman"/>
              <a:sym typeface="Times New Roman"/>
            </a:endParaRPr>
          </a:p>
          <a:p>
            <a:pPr indent="-317500" lvl="1" marL="9144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The Recommendation Engine processes the data to find the most suitable car body and fuel types; proceeds to display the recommendations, descriptions, and images</a:t>
            </a:r>
            <a:endParaRPr>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t/>
            </a:r>
            <a:endParaRPr sz="1800">
              <a:solidFill>
                <a:schemeClr val="dk1"/>
              </a:solidFill>
              <a:latin typeface="Times New Roman"/>
              <a:ea typeface="Times New Roman"/>
              <a:cs typeface="Times New Roman"/>
              <a:sym typeface="Times New Roman"/>
            </a:endParaRPr>
          </a:p>
        </p:txBody>
      </p:sp>
      <p:pic>
        <p:nvPicPr>
          <p:cNvPr id="78" name="Google Shape;78;p17"/>
          <p:cNvPicPr preferRelativeResize="0"/>
          <p:nvPr/>
        </p:nvPicPr>
        <p:blipFill>
          <a:blip r:embed="rId4">
            <a:alphaModFix/>
          </a:blip>
          <a:stretch>
            <a:fillRect/>
          </a:stretch>
        </p:blipFill>
        <p:spPr>
          <a:xfrm>
            <a:off x="5943575" y="1767850"/>
            <a:ext cx="2941327" cy="19603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2" name="Shape 82"/>
        <p:cNvGrpSpPr/>
        <p:nvPr/>
      </p:nvGrpSpPr>
      <p:grpSpPr>
        <a:xfrm>
          <a:off x="0" y="0"/>
          <a:ext cx="0" cy="0"/>
          <a:chOff x="0" y="0"/>
          <a:chExt cx="0" cy="0"/>
        </a:xfrm>
      </p:grpSpPr>
      <p:sp>
        <p:nvSpPr>
          <p:cNvPr id="83" name="Google Shape;83;p18"/>
          <p:cNvSpPr txBox="1"/>
          <p:nvPr/>
        </p:nvSpPr>
        <p:spPr>
          <a:xfrm>
            <a:off x="210275" y="191300"/>
            <a:ext cx="5062800" cy="4693200"/>
          </a:xfrm>
          <a:prstGeom prst="rect">
            <a:avLst/>
          </a:prstGeom>
          <a:solidFill>
            <a:schemeClr val="lt1"/>
          </a:solid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b="1" lang="en" sz="2400">
                <a:solidFill>
                  <a:schemeClr val="dk1"/>
                </a:solidFill>
                <a:latin typeface="Times New Roman"/>
                <a:ea typeface="Times New Roman"/>
                <a:cs typeface="Times New Roman"/>
                <a:sym typeface="Times New Roman"/>
              </a:rPr>
              <a:t>Object </a:t>
            </a:r>
            <a:r>
              <a:rPr b="1" lang="en" sz="2400">
                <a:solidFill>
                  <a:schemeClr val="dk1"/>
                </a:solidFill>
                <a:latin typeface="Times New Roman"/>
                <a:ea typeface="Times New Roman"/>
                <a:cs typeface="Times New Roman"/>
                <a:sym typeface="Times New Roman"/>
              </a:rPr>
              <a:t>Design</a:t>
            </a:r>
            <a:endParaRPr sz="18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rPr lang="en">
                <a:solidFill>
                  <a:schemeClr val="dk1"/>
                </a:solidFill>
                <a:latin typeface="Times New Roman"/>
                <a:ea typeface="Times New Roman"/>
                <a:cs typeface="Times New Roman"/>
                <a:sym typeface="Times New Roman"/>
              </a:rPr>
              <a:t>Key Classes</a:t>
            </a:r>
            <a:r>
              <a:rPr lang="en">
                <a:solidFill>
                  <a:schemeClr val="dk1"/>
                </a:solidFill>
                <a:latin typeface="Times New Roman"/>
                <a:ea typeface="Times New Roman"/>
                <a:cs typeface="Times New Roman"/>
                <a:sym typeface="Times New Roman"/>
              </a:rPr>
              <a:t>:</a:t>
            </a:r>
            <a:endParaRPr>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Questionnaire</a:t>
            </a:r>
            <a:r>
              <a:rPr lang="en">
                <a:solidFill>
                  <a:schemeClr val="dk1"/>
                </a:solidFill>
                <a:latin typeface="Times New Roman"/>
                <a:ea typeface="Times New Roman"/>
                <a:cs typeface="Times New Roman"/>
                <a:sym typeface="Times New Roman"/>
              </a:rPr>
              <a:t>: holds the various questions and their possible answers</a:t>
            </a:r>
            <a:endParaRPr>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UserInput: the saved user responses</a:t>
            </a:r>
            <a:endParaRPr>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CarRecomendation: uses the preferences made by the user to choose the most fitting types</a:t>
            </a:r>
            <a:endParaRPr>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CarType: the various car body types (sedan, truck, suv, etc.)</a:t>
            </a:r>
            <a:endParaRPr>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FuelType: the fuel types (gasoline, hybrid, electric)</a:t>
            </a:r>
            <a:endParaRPr>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rPr lang="en">
                <a:solidFill>
                  <a:schemeClr val="dk1"/>
                </a:solidFill>
                <a:latin typeface="Times New Roman"/>
                <a:ea typeface="Times New Roman"/>
                <a:cs typeface="Times New Roman"/>
                <a:sym typeface="Times New Roman"/>
              </a:rPr>
              <a:t>Methods:</a:t>
            </a:r>
            <a:endParaRPr>
              <a:solidFill>
                <a:schemeClr val="dk1"/>
              </a:solidFill>
              <a:latin typeface="Times New Roman"/>
              <a:ea typeface="Times New Roman"/>
              <a:cs typeface="Times New Roman"/>
              <a:sym typeface="Times New Roman"/>
            </a:endParaRPr>
          </a:p>
          <a:p>
            <a:pPr indent="-317500" lvl="0" marL="457200" rtl="0" algn="l">
              <a:lnSpc>
                <a:spcPct val="150000"/>
              </a:lnSpc>
              <a:spcBef>
                <a:spcPts val="0"/>
              </a:spcBef>
              <a:spcAft>
                <a:spcPts val="0"/>
              </a:spcAft>
              <a:buClr>
                <a:schemeClr val="dk1"/>
              </a:buClr>
              <a:buSzPts val="1400"/>
              <a:buFont typeface="Times New Roman"/>
              <a:buChar char="●"/>
            </a:pPr>
            <a:r>
              <a:rPr lang="en">
                <a:solidFill>
                  <a:schemeClr val="dk1"/>
                </a:solidFill>
                <a:latin typeface="Times New Roman"/>
                <a:ea typeface="Times New Roman"/>
                <a:cs typeface="Times New Roman"/>
                <a:sym typeface="Times New Roman"/>
              </a:rPr>
              <a:t>The </a:t>
            </a:r>
            <a:r>
              <a:rPr lang="en">
                <a:solidFill>
                  <a:schemeClr val="dk1"/>
                </a:solidFill>
                <a:latin typeface="Times New Roman"/>
                <a:ea typeface="Times New Roman"/>
                <a:cs typeface="Times New Roman"/>
                <a:sym typeface="Times New Roman"/>
              </a:rPr>
              <a:t>recommendation</a:t>
            </a:r>
            <a:r>
              <a:rPr lang="en">
                <a:solidFill>
                  <a:schemeClr val="dk1"/>
                </a:solidFill>
                <a:latin typeface="Times New Roman"/>
                <a:ea typeface="Times New Roman"/>
                <a:cs typeface="Times New Roman"/>
                <a:sym typeface="Times New Roman"/>
              </a:rPr>
              <a:t> engine uses a scoring system and user </a:t>
            </a:r>
            <a:r>
              <a:rPr lang="en">
                <a:solidFill>
                  <a:schemeClr val="dk1"/>
                </a:solidFill>
                <a:latin typeface="Times New Roman"/>
                <a:ea typeface="Times New Roman"/>
                <a:cs typeface="Times New Roman"/>
                <a:sym typeface="Times New Roman"/>
              </a:rPr>
              <a:t>preferences</a:t>
            </a:r>
            <a:r>
              <a:rPr lang="en">
                <a:solidFill>
                  <a:schemeClr val="dk1"/>
                </a:solidFill>
                <a:latin typeface="Times New Roman"/>
                <a:ea typeface="Times New Roman"/>
                <a:cs typeface="Times New Roman"/>
                <a:sym typeface="Times New Roman"/>
              </a:rPr>
              <a:t> to rank the car body and fuel types accordingly; it </a:t>
            </a:r>
            <a:r>
              <a:rPr lang="en">
                <a:solidFill>
                  <a:schemeClr val="dk1"/>
                </a:solidFill>
                <a:latin typeface="Times New Roman"/>
                <a:ea typeface="Times New Roman"/>
                <a:cs typeface="Times New Roman"/>
                <a:sym typeface="Times New Roman"/>
              </a:rPr>
              <a:t>recommends</a:t>
            </a:r>
            <a:r>
              <a:rPr lang="en">
                <a:solidFill>
                  <a:schemeClr val="dk1"/>
                </a:solidFill>
                <a:latin typeface="Times New Roman"/>
                <a:ea typeface="Times New Roman"/>
                <a:cs typeface="Times New Roman"/>
                <a:sym typeface="Times New Roman"/>
              </a:rPr>
              <a:t> the most </a:t>
            </a:r>
            <a:r>
              <a:rPr lang="en">
                <a:solidFill>
                  <a:schemeClr val="dk1"/>
                </a:solidFill>
                <a:latin typeface="Times New Roman"/>
                <a:ea typeface="Times New Roman"/>
                <a:cs typeface="Times New Roman"/>
                <a:sym typeface="Times New Roman"/>
              </a:rPr>
              <a:t>fitting</a:t>
            </a:r>
            <a:r>
              <a:rPr lang="en">
                <a:solidFill>
                  <a:schemeClr val="dk1"/>
                </a:solidFill>
                <a:latin typeface="Times New Roman"/>
                <a:ea typeface="Times New Roman"/>
                <a:cs typeface="Times New Roman"/>
                <a:sym typeface="Times New Roman"/>
              </a:rPr>
              <a:t> ones to users</a:t>
            </a:r>
            <a:endParaRPr>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t/>
            </a:r>
            <a:endParaRPr sz="1800">
              <a:solidFill>
                <a:schemeClr val="dk1"/>
              </a:solidFill>
              <a:latin typeface="Times New Roman"/>
              <a:ea typeface="Times New Roman"/>
              <a:cs typeface="Times New Roman"/>
              <a:sym typeface="Times New Roman"/>
            </a:endParaRPr>
          </a:p>
        </p:txBody>
      </p:sp>
      <p:pic>
        <p:nvPicPr>
          <p:cNvPr id="84" name="Google Shape;84;p18"/>
          <p:cNvPicPr preferRelativeResize="0"/>
          <p:nvPr/>
        </p:nvPicPr>
        <p:blipFill>
          <a:blip r:embed="rId4">
            <a:alphaModFix/>
          </a:blip>
          <a:stretch>
            <a:fillRect/>
          </a:stretch>
        </p:blipFill>
        <p:spPr>
          <a:xfrm>
            <a:off x="5448300" y="1546850"/>
            <a:ext cx="3555625" cy="236982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8" name="Shape 88"/>
        <p:cNvGrpSpPr/>
        <p:nvPr/>
      </p:nvGrpSpPr>
      <p:grpSpPr>
        <a:xfrm>
          <a:off x="0" y="0"/>
          <a:ext cx="0" cy="0"/>
          <a:chOff x="0" y="0"/>
          <a:chExt cx="0" cy="0"/>
        </a:xfrm>
      </p:grpSpPr>
      <p:sp>
        <p:nvSpPr>
          <p:cNvPr id="89" name="Google Shape;89;p19"/>
          <p:cNvSpPr txBox="1"/>
          <p:nvPr/>
        </p:nvSpPr>
        <p:spPr>
          <a:xfrm>
            <a:off x="355075" y="358950"/>
            <a:ext cx="4674000" cy="4190100"/>
          </a:xfrm>
          <a:prstGeom prst="rect">
            <a:avLst/>
          </a:prstGeom>
          <a:solidFill>
            <a:schemeClr val="lt1"/>
          </a:solid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2400">
                <a:solidFill>
                  <a:schemeClr val="dk1"/>
                </a:solidFill>
                <a:latin typeface="Times New Roman"/>
                <a:ea typeface="Times New Roman"/>
                <a:cs typeface="Times New Roman"/>
                <a:sym typeface="Times New Roman"/>
              </a:rPr>
              <a:t>Future Work</a:t>
            </a:r>
            <a:endParaRPr b="1" sz="2400">
              <a:solidFill>
                <a:schemeClr val="dk1"/>
              </a:solidFill>
              <a:latin typeface="Times New Roman"/>
              <a:ea typeface="Times New Roman"/>
              <a:cs typeface="Times New Roman"/>
              <a:sym typeface="Times New Roman"/>
            </a:endParaRPr>
          </a:p>
          <a:p>
            <a:pPr indent="-323850" lvl="0" marL="457200" rtl="0" algn="l">
              <a:lnSpc>
                <a:spcPct val="115000"/>
              </a:lnSpc>
              <a:spcBef>
                <a:spcPts val="0"/>
              </a:spcBef>
              <a:spcAft>
                <a:spcPts val="0"/>
              </a:spcAft>
              <a:buClr>
                <a:schemeClr val="dk1"/>
              </a:buClr>
              <a:buSzPts val="1500"/>
              <a:buFont typeface="Helvetica Neue"/>
              <a:buChar char="●"/>
            </a:pPr>
            <a:r>
              <a:rPr b="1" lang="en" sz="1500">
                <a:solidFill>
                  <a:schemeClr val="dk1"/>
                </a:solidFill>
                <a:latin typeface="Times New Roman"/>
                <a:ea typeface="Times New Roman"/>
                <a:cs typeface="Times New Roman"/>
                <a:sym typeface="Times New Roman"/>
              </a:rPr>
              <a:t>More Interactive Questionnaire</a:t>
            </a:r>
            <a:r>
              <a:rPr lang="en" sz="1500">
                <a:solidFill>
                  <a:schemeClr val="dk1"/>
                </a:solidFill>
                <a:latin typeface="Times New Roman"/>
                <a:ea typeface="Times New Roman"/>
                <a:cs typeface="Times New Roman"/>
                <a:sym typeface="Times New Roman"/>
              </a:rPr>
              <a:t>: Add options for specific number inputs, allowing users to set their </a:t>
            </a:r>
            <a:r>
              <a:rPr lang="en" sz="1500">
                <a:solidFill>
                  <a:schemeClr val="dk1"/>
                </a:solidFill>
                <a:latin typeface="Times New Roman"/>
                <a:ea typeface="Times New Roman"/>
                <a:cs typeface="Times New Roman"/>
                <a:sym typeface="Times New Roman"/>
              </a:rPr>
              <a:t>preferred</a:t>
            </a:r>
            <a:r>
              <a:rPr lang="en" sz="1500">
                <a:solidFill>
                  <a:schemeClr val="dk1"/>
                </a:solidFill>
                <a:latin typeface="Times New Roman"/>
                <a:ea typeface="Times New Roman"/>
                <a:cs typeface="Times New Roman"/>
                <a:sym typeface="Times New Roman"/>
              </a:rPr>
              <a:t> price range in vehicles.  Sliders, visual scales, and image-based questions for a more engaging user experience.</a:t>
            </a:r>
            <a:endParaRPr sz="1500">
              <a:solidFill>
                <a:schemeClr val="dk1"/>
              </a:solidFill>
              <a:latin typeface="Times New Roman"/>
              <a:ea typeface="Times New Roman"/>
              <a:cs typeface="Times New Roman"/>
              <a:sym typeface="Times New Roman"/>
            </a:endParaRPr>
          </a:p>
          <a:p>
            <a:pPr indent="-323850" lvl="0" marL="457200" rtl="0" algn="l">
              <a:lnSpc>
                <a:spcPct val="115000"/>
              </a:lnSpc>
              <a:spcBef>
                <a:spcPts val="0"/>
              </a:spcBef>
              <a:spcAft>
                <a:spcPts val="0"/>
              </a:spcAft>
              <a:buClr>
                <a:schemeClr val="dk1"/>
              </a:buClr>
              <a:buSzPts val="1500"/>
              <a:buFont typeface="Helvetica Neue"/>
              <a:buChar char="●"/>
            </a:pPr>
            <a:r>
              <a:rPr b="1" lang="en" sz="1500">
                <a:solidFill>
                  <a:schemeClr val="dk1"/>
                </a:solidFill>
                <a:latin typeface="Times New Roman"/>
                <a:ea typeface="Times New Roman"/>
                <a:cs typeface="Times New Roman"/>
                <a:sym typeface="Times New Roman"/>
              </a:rPr>
              <a:t>Weighted Preferences</a:t>
            </a:r>
            <a:r>
              <a:rPr lang="en" sz="1500">
                <a:solidFill>
                  <a:schemeClr val="dk1"/>
                </a:solidFill>
                <a:latin typeface="Times New Roman"/>
                <a:ea typeface="Times New Roman"/>
                <a:cs typeface="Times New Roman"/>
                <a:sym typeface="Times New Roman"/>
              </a:rPr>
              <a:t>: Allow users to indicate the importance of each car preference and will allow the system to gage that importance in the decision making of the final recommendation. </a:t>
            </a:r>
            <a:endParaRPr sz="1500">
              <a:solidFill>
                <a:schemeClr val="dk1"/>
              </a:solidFill>
              <a:latin typeface="Times New Roman"/>
              <a:ea typeface="Times New Roman"/>
              <a:cs typeface="Times New Roman"/>
              <a:sym typeface="Times New Roman"/>
            </a:endParaRPr>
          </a:p>
          <a:p>
            <a:pPr indent="-323850" lvl="0" marL="457200" rtl="0" algn="l">
              <a:lnSpc>
                <a:spcPct val="115000"/>
              </a:lnSpc>
              <a:spcBef>
                <a:spcPts val="0"/>
              </a:spcBef>
              <a:spcAft>
                <a:spcPts val="0"/>
              </a:spcAft>
              <a:buClr>
                <a:schemeClr val="dk1"/>
              </a:buClr>
              <a:buSzPts val="1500"/>
              <a:buFont typeface="Helvetica Neue"/>
              <a:buChar char="●"/>
            </a:pPr>
            <a:r>
              <a:rPr b="1" lang="en" sz="1500">
                <a:solidFill>
                  <a:schemeClr val="dk1"/>
                </a:solidFill>
                <a:latin typeface="Times New Roman"/>
                <a:ea typeface="Times New Roman"/>
                <a:cs typeface="Times New Roman"/>
                <a:sym typeface="Times New Roman"/>
              </a:rPr>
              <a:t>Detailed Car Information</a:t>
            </a:r>
            <a:r>
              <a:rPr lang="en" sz="1500">
                <a:solidFill>
                  <a:schemeClr val="dk1"/>
                </a:solidFill>
                <a:latin typeface="Times New Roman"/>
                <a:ea typeface="Times New Roman"/>
                <a:cs typeface="Times New Roman"/>
                <a:sym typeface="Times New Roman"/>
              </a:rPr>
              <a:t>: Provide additional links to recommendation pages with more in-depth information about specific car models within the established types.</a:t>
            </a:r>
            <a:endParaRPr sz="1500">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t/>
            </a:r>
            <a:endParaRPr sz="1800">
              <a:solidFill>
                <a:schemeClr val="dk1"/>
              </a:solidFill>
              <a:latin typeface="Times New Roman"/>
              <a:ea typeface="Times New Roman"/>
              <a:cs typeface="Times New Roman"/>
              <a:sym typeface="Times New Roman"/>
            </a:endParaRPr>
          </a:p>
        </p:txBody>
      </p:sp>
      <p:pic>
        <p:nvPicPr>
          <p:cNvPr id="90" name="Google Shape;90;p19"/>
          <p:cNvPicPr preferRelativeResize="0"/>
          <p:nvPr/>
        </p:nvPicPr>
        <p:blipFill>
          <a:blip r:embed="rId4">
            <a:alphaModFix/>
          </a:blip>
          <a:stretch>
            <a:fillRect/>
          </a:stretch>
        </p:blipFill>
        <p:spPr>
          <a:xfrm>
            <a:off x="5257775" y="1162775"/>
            <a:ext cx="3779525" cy="24437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4" name="Shape 94"/>
        <p:cNvGrpSpPr/>
        <p:nvPr/>
      </p:nvGrpSpPr>
      <p:grpSpPr>
        <a:xfrm>
          <a:off x="0" y="0"/>
          <a:ext cx="0" cy="0"/>
          <a:chOff x="0" y="0"/>
          <a:chExt cx="0" cy="0"/>
        </a:xfrm>
      </p:grpSpPr>
      <p:sp>
        <p:nvSpPr>
          <p:cNvPr id="95" name="Google Shape;95;p20"/>
          <p:cNvSpPr txBox="1"/>
          <p:nvPr/>
        </p:nvSpPr>
        <p:spPr>
          <a:xfrm>
            <a:off x="728450" y="496100"/>
            <a:ext cx="6297300" cy="4220700"/>
          </a:xfrm>
          <a:prstGeom prst="rect">
            <a:avLst/>
          </a:prstGeom>
          <a:solidFill>
            <a:schemeClr val="lt1"/>
          </a:solid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b="1" lang="en" sz="2400">
                <a:solidFill>
                  <a:schemeClr val="dk1"/>
                </a:solidFill>
                <a:latin typeface="Times New Roman"/>
                <a:ea typeface="Times New Roman"/>
                <a:cs typeface="Times New Roman"/>
                <a:sym typeface="Times New Roman"/>
              </a:rPr>
              <a:t>Proof of Concept</a:t>
            </a:r>
            <a:endParaRPr sz="18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None/>
            </a:pPr>
            <a:r>
              <a:t/>
            </a:r>
            <a:endParaRPr sz="1800">
              <a:solidFill>
                <a:schemeClr val="dk1"/>
              </a:solidFill>
              <a:latin typeface="Times New Roman"/>
              <a:ea typeface="Times New Roman"/>
              <a:cs typeface="Times New Roman"/>
              <a:sym typeface="Times New Roman"/>
            </a:endParaRPr>
          </a:p>
        </p:txBody>
      </p:sp>
      <p:pic>
        <p:nvPicPr>
          <p:cNvPr id="96" name="Google Shape;96;p20"/>
          <p:cNvPicPr preferRelativeResize="0"/>
          <p:nvPr/>
        </p:nvPicPr>
        <p:blipFill>
          <a:blip r:embed="rId4">
            <a:alphaModFix/>
          </a:blip>
          <a:stretch>
            <a:fillRect/>
          </a:stretch>
        </p:blipFill>
        <p:spPr>
          <a:xfrm>
            <a:off x="2231850" y="1143400"/>
            <a:ext cx="3290499" cy="1002100"/>
          </a:xfrm>
          <a:prstGeom prst="rect">
            <a:avLst/>
          </a:prstGeom>
          <a:noFill/>
          <a:ln>
            <a:noFill/>
          </a:ln>
        </p:spPr>
      </p:pic>
      <p:pic>
        <p:nvPicPr>
          <p:cNvPr id="97" name="Google Shape;97;p20" title="CarPick Output.png"/>
          <p:cNvPicPr preferRelativeResize="0"/>
          <p:nvPr/>
        </p:nvPicPr>
        <p:blipFill>
          <a:blip r:embed="rId5">
            <a:alphaModFix/>
          </a:blip>
          <a:stretch>
            <a:fillRect/>
          </a:stretch>
        </p:blipFill>
        <p:spPr>
          <a:xfrm>
            <a:off x="868125" y="2478313"/>
            <a:ext cx="3146901" cy="1762474"/>
          </a:xfrm>
          <a:prstGeom prst="rect">
            <a:avLst/>
          </a:prstGeom>
          <a:noFill/>
          <a:ln>
            <a:noFill/>
          </a:ln>
        </p:spPr>
      </p:pic>
      <p:pic>
        <p:nvPicPr>
          <p:cNvPr id="98" name="Google Shape;98;p20"/>
          <p:cNvPicPr preferRelativeResize="0"/>
          <p:nvPr/>
        </p:nvPicPr>
        <p:blipFill>
          <a:blip r:embed="rId6">
            <a:alphaModFix/>
          </a:blip>
          <a:stretch>
            <a:fillRect/>
          </a:stretch>
        </p:blipFill>
        <p:spPr>
          <a:xfrm>
            <a:off x="30119250" y="19842825"/>
            <a:ext cx="11665524" cy="8486472"/>
          </a:xfrm>
          <a:prstGeom prst="rect">
            <a:avLst/>
          </a:prstGeom>
          <a:noFill/>
          <a:ln>
            <a:noFill/>
          </a:ln>
        </p:spPr>
      </p:pic>
      <p:pic>
        <p:nvPicPr>
          <p:cNvPr id="99" name="Google Shape;99;p20"/>
          <p:cNvPicPr preferRelativeResize="0"/>
          <p:nvPr/>
        </p:nvPicPr>
        <p:blipFill>
          <a:blip r:embed="rId6">
            <a:alphaModFix/>
          </a:blip>
          <a:stretch>
            <a:fillRect/>
          </a:stretch>
        </p:blipFill>
        <p:spPr>
          <a:xfrm>
            <a:off x="4046375" y="2323000"/>
            <a:ext cx="2849675" cy="20731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03" name="Shape 103"/>
        <p:cNvGrpSpPr/>
        <p:nvPr/>
      </p:nvGrpSpPr>
      <p:grpSpPr>
        <a:xfrm>
          <a:off x="0" y="0"/>
          <a:ext cx="0" cy="0"/>
          <a:chOff x="0" y="0"/>
          <a:chExt cx="0" cy="0"/>
        </a:xfrm>
      </p:grpSpPr>
      <p:sp>
        <p:nvSpPr>
          <p:cNvPr id="104" name="Google Shape;104;p21"/>
          <p:cNvSpPr txBox="1"/>
          <p:nvPr/>
        </p:nvSpPr>
        <p:spPr>
          <a:xfrm>
            <a:off x="555000" y="623200"/>
            <a:ext cx="3750300" cy="2904900"/>
          </a:xfrm>
          <a:prstGeom prst="rect">
            <a:avLst/>
          </a:prstGeom>
          <a:solidFill>
            <a:schemeClr val="lt1"/>
          </a:solid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b="1" lang="en" sz="2400">
                <a:solidFill>
                  <a:schemeClr val="dk1"/>
                </a:solidFill>
                <a:latin typeface="Times New Roman"/>
                <a:ea typeface="Times New Roman"/>
                <a:cs typeface="Times New Roman"/>
                <a:sym typeface="Times New Roman"/>
              </a:rPr>
              <a:t>Summary</a:t>
            </a:r>
            <a:endParaRPr sz="1800">
              <a:solidFill>
                <a:schemeClr val="dk1"/>
              </a:solidFill>
              <a:latin typeface="Times New Roman"/>
              <a:ea typeface="Times New Roman"/>
              <a:cs typeface="Times New Roman"/>
              <a:sym typeface="Times New Roman"/>
            </a:endParaRPr>
          </a:p>
          <a:p>
            <a:pPr indent="0" lvl="0" marL="0" rtl="0" algn="l">
              <a:lnSpc>
                <a:spcPct val="150000"/>
              </a:lnSpc>
              <a:spcBef>
                <a:spcPts val="1200"/>
              </a:spcBef>
              <a:spcAft>
                <a:spcPts val="0"/>
              </a:spcAft>
              <a:buNone/>
            </a:pPr>
            <a:r>
              <a:rPr b="1" lang="en">
                <a:solidFill>
                  <a:schemeClr val="dk1"/>
                </a:solidFill>
                <a:latin typeface="Times New Roman"/>
                <a:ea typeface="Times New Roman"/>
                <a:cs typeface="Times New Roman"/>
                <a:sym typeface="Times New Roman"/>
              </a:rPr>
              <a:t>CarPick</a:t>
            </a:r>
            <a:r>
              <a:rPr lang="en">
                <a:solidFill>
                  <a:schemeClr val="dk1"/>
                </a:solidFill>
                <a:latin typeface="Times New Roman"/>
                <a:ea typeface="Times New Roman"/>
                <a:cs typeface="Times New Roman"/>
                <a:sym typeface="Times New Roman"/>
              </a:rPr>
              <a:t> is a dynamic car recommendation tool designed to help users make informed decisions when purchasing a vehicle. By personalizing results based on user preferences, it replaces the traditional, time consuming guesswork with structured guidance.</a:t>
            </a:r>
            <a:endParaRPr>
              <a:solidFill>
                <a:schemeClr val="dk1"/>
              </a:solidFill>
              <a:latin typeface="Times New Roman"/>
              <a:ea typeface="Times New Roman"/>
              <a:cs typeface="Times New Roman"/>
              <a:sym typeface="Times New Roman"/>
            </a:endParaRPr>
          </a:p>
          <a:p>
            <a:pPr indent="0" lvl="0" marL="0" rtl="0" algn="l">
              <a:lnSpc>
                <a:spcPct val="150000"/>
              </a:lnSpc>
              <a:spcBef>
                <a:spcPts val="1200"/>
              </a:spcBef>
              <a:spcAft>
                <a:spcPts val="0"/>
              </a:spcAft>
              <a:buNone/>
            </a:pPr>
            <a:r>
              <a:t/>
            </a:r>
            <a:endParaRPr sz="1800">
              <a:solidFill>
                <a:schemeClr val="dk1"/>
              </a:solidFill>
              <a:latin typeface="Times New Roman"/>
              <a:ea typeface="Times New Roman"/>
              <a:cs typeface="Times New Roman"/>
              <a:sym typeface="Times New Roman"/>
            </a:endParaRPr>
          </a:p>
        </p:txBody>
      </p:sp>
      <p:pic>
        <p:nvPicPr>
          <p:cNvPr id="105" name="Google Shape;105;p21"/>
          <p:cNvPicPr preferRelativeResize="0"/>
          <p:nvPr/>
        </p:nvPicPr>
        <p:blipFill>
          <a:blip r:embed="rId4">
            <a:alphaModFix/>
          </a:blip>
          <a:stretch>
            <a:fillRect/>
          </a:stretch>
        </p:blipFill>
        <p:spPr>
          <a:xfrm>
            <a:off x="4957000" y="2127175"/>
            <a:ext cx="3574049" cy="238384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