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32918400" cx="43891200"/>
  <p:notesSz cx="6858000" cy="9144000"/>
  <p:embeddedFontLst>
    <p:embeddedFont>
      <p:font typeface="Helvetica Neue"/>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0" roundtripDataSignature="AMtx7miXTP59t+I5DG335tAHBL86URvr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font" Target="fonts/HelveticaNeue-regular.fntdata"/><Relationship Id="rId7" Type="http://schemas.openxmlformats.org/officeDocument/2006/relationships/font" Target="fonts/HelveticaNeue-bold.fntdata"/><Relationship Id="rId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g352261e9cf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g352261e9cf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3"/>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3"/>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g352261e9cf4_0_0"/>
          <p:cNvSpPr txBox="1"/>
          <p:nvPr/>
        </p:nvSpPr>
        <p:spPr>
          <a:xfrm>
            <a:off x="7732054" y="31318197"/>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XXXXX (</a:t>
            </a:r>
            <a:r>
              <a:rPr b="0" i="1" lang="en-US" sz="2400" u="none" cap="none" strike="noStrike">
                <a:solidFill>
                  <a:srgbClr val="3F3F3F"/>
                </a:solidFill>
                <a:latin typeface="Arial"/>
                <a:ea typeface="Arial"/>
                <a:cs typeface="Arial"/>
                <a:sym typeface="Arial"/>
              </a:rPr>
              <a:t>name of the project sponsor: federal, state or local government, or corporate partners, where applicable</a:t>
            </a:r>
            <a:r>
              <a:rPr b="0" i="0" lang="en-US" sz="2400" u="none" cap="none" strike="noStrike">
                <a:solidFill>
                  <a:srgbClr val="3F3F3F"/>
                </a:solidFill>
                <a:latin typeface="Arial"/>
                <a:ea typeface="Arial"/>
                <a:cs typeface="Arial"/>
                <a:sym typeface="Arial"/>
              </a:rPr>
              <a:t>). We/I thank XXXX for his/her/their assistance and mentorship that I/we received throughout the senior design project.</a:t>
            </a:r>
            <a:endParaRPr/>
          </a:p>
        </p:txBody>
      </p:sp>
      <p:sp>
        <p:nvSpPr>
          <p:cNvPr id="25" name="Google Shape;25;g352261e9cf4_0_0"/>
          <p:cNvSpPr txBox="1"/>
          <p:nvPr/>
        </p:nvSpPr>
        <p:spPr>
          <a:xfrm>
            <a:off x="7732054" y="30770278"/>
            <a:ext cx="45783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26" name="Google Shape;26;g352261e9cf4_0_0"/>
          <p:cNvSpPr txBox="1"/>
          <p:nvPr/>
        </p:nvSpPr>
        <p:spPr>
          <a:xfrm>
            <a:off x="9601200" y="617630"/>
            <a:ext cx="24688800" cy="2277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rgbClr val="3F3F3F"/>
                </a:solidFill>
                <a:latin typeface="Arial"/>
                <a:ea typeface="Arial"/>
                <a:cs typeface="Arial"/>
                <a:sym typeface="Arial"/>
              </a:rPr>
              <a:t>Florida International University</a:t>
            </a:r>
            <a:endParaRPr/>
          </a:p>
          <a:p>
            <a:pPr indent="0" lvl="0" marL="0" marR="0" rtl="0" algn="ctr">
              <a:spcBef>
                <a:spcPts val="0"/>
              </a:spcBef>
              <a:spcAft>
                <a:spcPts val="0"/>
              </a:spcAft>
              <a:buNone/>
            </a:pPr>
            <a:r>
              <a:rPr b="0" i="1" lang="en-US" sz="5400" u="none" cap="none" strike="noStrike">
                <a:solidFill>
                  <a:srgbClr val="3F3F3F"/>
                </a:solidFill>
                <a:latin typeface="Arial"/>
                <a:ea typeface="Arial"/>
                <a:cs typeface="Arial"/>
                <a:sym typeface="Arial"/>
              </a:rPr>
              <a:t>Spring 2025 Senior Design Project</a:t>
            </a:r>
            <a:endParaRPr/>
          </a:p>
        </p:txBody>
      </p:sp>
      <p:sp>
        <p:nvSpPr>
          <p:cNvPr id="27" name="Google Shape;27;g352261e9cf4_0_0"/>
          <p:cNvSpPr txBox="1"/>
          <p:nvPr/>
        </p:nvSpPr>
        <p:spPr>
          <a:xfrm>
            <a:off x="4343400"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Car</a:t>
            </a:r>
            <a:r>
              <a:rPr b="1" lang="en-US" sz="10000">
                <a:solidFill>
                  <a:srgbClr val="081E3F"/>
                </a:solidFill>
              </a:rPr>
              <a:t>P</a:t>
            </a:r>
            <a:r>
              <a:rPr b="1" i="0" lang="en-US" sz="10000" u="none" cap="none" strike="noStrike">
                <a:solidFill>
                  <a:srgbClr val="081E3F"/>
                </a:solidFill>
                <a:latin typeface="Arial"/>
                <a:ea typeface="Arial"/>
                <a:cs typeface="Arial"/>
                <a:sym typeface="Arial"/>
              </a:rPr>
              <a:t>ick</a:t>
            </a:r>
            <a:endParaRPr b="1" i="0" sz="10000" u="none" cap="none" strike="noStrike">
              <a:solidFill>
                <a:srgbClr val="081E3F"/>
              </a:solidFill>
              <a:latin typeface="Arial"/>
              <a:ea typeface="Arial"/>
              <a:cs typeface="Arial"/>
              <a:sym typeface="Arial"/>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r>
              <a:rPr b="0" i="0" lang="en-US" sz="3500" u="none" cap="none" strike="noStrike">
                <a:solidFill>
                  <a:srgbClr val="3F3F3F"/>
                </a:solidFill>
                <a:latin typeface="Arial"/>
                <a:ea typeface="Arial"/>
                <a:cs typeface="Arial"/>
                <a:sym typeface="Arial"/>
              </a:rPr>
              <a:t>Raul Betancourt, Chang Fuxinyang, Ethan Shim, Juan Macias, Christian Marin</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 </a:t>
            </a:r>
            <a:r>
              <a:rPr b="0" i="0" lang="en-US" sz="3500" u="none" cap="none" strike="noStrike">
                <a:solidFill>
                  <a:srgbClr val="3F3F3F"/>
                </a:solidFill>
                <a:latin typeface="Arial"/>
                <a:ea typeface="Arial"/>
                <a:cs typeface="Arial"/>
                <a:sym typeface="Arial"/>
              </a:rPr>
              <a:t>Seyedmasoud Sadjadi, Teacher</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 </a:t>
            </a:r>
            <a:r>
              <a:rPr b="0" i="0" lang="en-US" sz="3500" u="none" cap="none" strike="noStrike">
                <a:solidFill>
                  <a:srgbClr val="3F3F3F"/>
                </a:solidFill>
                <a:latin typeface="Arial"/>
                <a:ea typeface="Arial"/>
                <a:cs typeface="Arial"/>
                <a:sym typeface="Arial"/>
              </a:rPr>
              <a:t>Seyedmasoud Sadjadi, Florida International University</a:t>
            </a:r>
            <a:endParaRPr/>
          </a:p>
        </p:txBody>
      </p:sp>
      <p:sp>
        <p:nvSpPr>
          <p:cNvPr id="28" name="Google Shape;28;g352261e9cf4_0_0"/>
          <p:cNvSpPr txBox="1"/>
          <p:nvPr/>
        </p:nvSpPr>
        <p:spPr>
          <a:xfrm>
            <a:off x="5891647" y="692048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Helvetica Neue"/>
                <a:ea typeface="Helvetica Neue"/>
                <a:cs typeface="Helvetica Neue"/>
                <a:sym typeface="Helvetica Neue"/>
              </a:rPr>
              <a:t>PROBLEM</a:t>
            </a:r>
            <a:endParaRPr/>
          </a:p>
        </p:txBody>
      </p:sp>
      <p:sp>
        <p:nvSpPr>
          <p:cNvPr id="29" name="Google Shape;29;g352261e9cf4_0_0"/>
          <p:cNvSpPr txBox="1"/>
          <p:nvPr/>
        </p:nvSpPr>
        <p:spPr>
          <a:xfrm>
            <a:off x="19762428" y="691254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30" name="Google Shape;30;g352261e9cf4_0_0"/>
          <p:cNvSpPr txBox="1"/>
          <p:nvPr/>
        </p:nvSpPr>
        <p:spPr>
          <a:xfrm>
            <a:off x="5891657" y="1127061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31" name="Google Shape;31;g352261e9cf4_0_0"/>
          <p:cNvSpPr txBox="1"/>
          <p:nvPr/>
        </p:nvSpPr>
        <p:spPr>
          <a:xfrm>
            <a:off x="19699547" y="1148772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32" name="Google Shape;32;g352261e9cf4_0_0"/>
          <p:cNvSpPr txBox="1"/>
          <p:nvPr/>
        </p:nvSpPr>
        <p:spPr>
          <a:xfrm>
            <a:off x="5120150" y="18317239"/>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33" name="Google Shape;33;g352261e9cf4_0_0"/>
          <p:cNvSpPr txBox="1"/>
          <p:nvPr/>
        </p:nvSpPr>
        <p:spPr>
          <a:xfrm>
            <a:off x="33155870" y="6781019"/>
            <a:ext cx="51954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PROOF OF CONCEPT</a:t>
            </a:r>
            <a:endParaRPr/>
          </a:p>
        </p:txBody>
      </p:sp>
      <p:sp>
        <p:nvSpPr>
          <p:cNvPr id="34" name="Google Shape;34;g352261e9cf4_0_0"/>
          <p:cNvSpPr txBox="1"/>
          <p:nvPr/>
        </p:nvSpPr>
        <p:spPr>
          <a:xfrm>
            <a:off x="5657529" y="25282759"/>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35" name="Google Shape;35;g352261e9cf4_0_0"/>
          <p:cNvSpPr txBox="1"/>
          <p:nvPr/>
        </p:nvSpPr>
        <p:spPr>
          <a:xfrm>
            <a:off x="19521603" y="1840779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FUTURE WORK</a:t>
            </a:r>
            <a:endParaRPr/>
          </a:p>
        </p:txBody>
      </p:sp>
      <p:sp>
        <p:nvSpPr>
          <p:cNvPr id="36" name="Google Shape;36;g352261e9cf4_0_0"/>
          <p:cNvSpPr txBox="1"/>
          <p:nvPr/>
        </p:nvSpPr>
        <p:spPr>
          <a:xfrm>
            <a:off x="19871891" y="24419875"/>
            <a:ext cx="38304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pic>
        <p:nvPicPr>
          <p:cNvPr descr="Knight Foundation School of Computing and Information Sciences" id="37" name="Google Shape;37;g352261e9cf4_0_0"/>
          <p:cNvPicPr preferRelativeResize="0"/>
          <p:nvPr/>
        </p:nvPicPr>
        <p:blipFill rotWithShape="1">
          <a:blip r:embed="rId3">
            <a:alphaModFix/>
          </a:blip>
          <a:srcRect b="0" l="0" r="0" t="0"/>
          <a:stretch/>
        </p:blipFill>
        <p:spPr>
          <a:xfrm>
            <a:off x="644765" y="1756661"/>
            <a:ext cx="11665526" cy="1726081"/>
          </a:xfrm>
          <a:prstGeom prst="rect">
            <a:avLst/>
          </a:prstGeom>
          <a:noFill/>
          <a:ln>
            <a:noFill/>
          </a:ln>
        </p:spPr>
      </p:pic>
      <p:sp>
        <p:nvSpPr>
          <p:cNvPr id="38" name="Google Shape;38;g352261e9cf4_0_0"/>
          <p:cNvSpPr txBox="1"/>
          <p:nvPr/>
        </p:nvSpPr>
        <p:spPr>
          <a:xfrm>
            <a:off x="1942098" y="7537950"/>
            <a:ext cx="12405600" cy="36633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Choosing the right car can be overwhelming for consumers due to the variety of vehicle options, varying personal needs, and limited automotive knowledge. Many buyers make suboptimal choices or rely solely on biased opinions. </a:t>
            </a:r>
            <a:r>
              <a:rPr i="0" lang="en-US" sz="3200" u="none" cap="none" strike="noStrike">
                <a:solidFill>
                  <a:schemeClr val="dk1"/>
                </a:solidFill>
                <a:latin typeface="Helvetica Neue"/>
                <a:ea typeface="Helvetica Neue"/>
                <a:cs typeface="Helvetica Neue"/>
                <a:sym typeface="Helvetica Neue"/>
              </a:rPr>
              <a:t>Car</a:t>
            </a:r>
            <a:r>
              <a:rPr lang="en-US" sz="3200">
                <a:solidFill>
                  <a:schemeClr val="dk1"/>
                </a:solidFill>
                <a:latin typeface="Helvetica Neue"/>
                <a:ea typeface="Helvetica Neue"/>
                <a:cs typeface="Helvetica Neue"/>
                <a:sym typeface="Helvetica Neue"/>
              </a:rPr>
              <a:t>Pick aims</a:t>
            </a:r>
            <a:r>
              <a:rPr i="0" lang="en-US" sz="3200" u="none" cap="none" strike="noStrike">
                <a:solidFill>
                  <a:schemeClr val="dk1"/>
                </a:solidFill>
                <a:latin typeface="Helvetica Neue"/>
                <a:ea typeface="Helvetica Neue"/>
                <a:cs typeface="Helvetica Neue"/>
                <a:sym typeface="Helvetica Neue"/>
              </a:rPr>
              <a:t> to simplify th</a:t>
            </a:r>
            <a:r>
              <a:rPr lang="en-US" sz="3200">
                <a:solidFill>
                  <a:schemeClr val="dk1"/>
                </a:solidFill>
                <a:latin typeface="Helvetica Neue"/>
                <a:ea typeface="Helvetica Neue"/>
                <a:cs typeface="Helvetica Neue"/>
                <a:sym typeface="Helvetica Neue"/>
              </a:rPr>
              <a:t>e</a:t>
            </a:r>
            <a:r>
              <a:rPr i="0" lang="en-US" sz="3200" u="none" cap="none" strike="noStrike">
                <a:solidFill>
                  <a:schemeClr val="dk1"/>
                </a:solidFill>
                <a:latin typeface="Helvetica Neue"/>
                <a:ea typeface="Helvetica Neue"/>
                <a:cs typeface="Helvetica Neue"/>
                <a:sym typeface="Helvetica Neue"/>
              </a:rPr>
              <a:t> process and give customers a better idea of what they should be looking for based on their needs</a:t>
            </a:r>
            <a:r>
              <a:rPr i="0" lang="en-US" sz="3200" u="none" cap="none" strike="noStrike">
                <a:solidFill>
                  <a:schemeClr val="dk1"/>
                </a:solidFill>
                <a:latin typeface="Calibri"/>
                <a:ea typeface="Calibri"/>
                <a:cs typeface="Calibri"/>
                <a:sym typeface="Calibri"/>
              </a:rPr>
              <a:t>.  </a:t>
            </a:r>
            <a:endParaRPr/>
          </a:p>
          <a:p>
            <a:pPr indent="-317500" lvl="0" marL="571500" marR="0" rtl="0" algn="l">
              <a:spcBef>
                <a:spcPts val="0"/>
              </a:spcBef>
              <a:spcAft>
                <a:spcPts val="0"/>
              </a:spcAft>
              <a:buClr>
                <a:schemeClr val="dk1"/>
              </a:buClr>
              <a:buSzPts val="4000"/>
              <a:buFont typeface="Arial"/>
              <a:buNone/>
            </a:pPr>
            <a:r>
              <a:t/>
            </a:r>
            <a:endParaRPr b="0" i="0" sz="4000" u="none" cap="none" strike="noStrike">
              <a:solidFill>
                <a:schemeClr val="dk1"/>
              </a:solidFill>
              <a:latin typeface="Calibri"/>
              <a:ea typeface="Calibri"/>
              <a:cs typeface="Calibri"/>
              <a:sym typeface="Calibri"/>
            </a:endParaRPr>
          </a:p>
        </p:txBody>
      </p:sp>
      <p:pic>
        <p:nvPicPr>
          <p:cNvPr id="39" name="Google Shape;39;g352261e9cf4_0_0"/>
          <p:cNvPicPr preferRelativeResize="0"/>
          <p:nvPr/>
        </p:nvPicPr>
        <p:blipFill rotWithShape="1">
          <a:blip r:embed="rId4">
            <a:alphaModFix/>
          </a:blip>
          <a:srcRect b="0" l="0" r="0" t="0"/>
          <a:stretch/>
        </p:blipFill>
        <p:spPr>
          <a:xfrm>
            <a:off x="35021519" y="975463"/>
            <a:ext cx="8003014" cy="3601125"/>
          </a:xfrm>
          <a:prstGeom prst="rect">
            <a:avLst/>
          </a:prstGeom>
          <a:noFill/>
          <a:ln>
            <a:noFill/>
          </a:ln>
        </p:spPr>
      </p:pic>
      <p:sp>
        <p:nvSpPr>
          <p:cNvPr id="40" name="Google Shape;40;g352261e9cf4_0_0"/>
          <p:cNvSpPr txBox="1"/>
          <p:nvPr/>
        </p:nvSpPr>
        <p:spPr>
          <a:xfrm>
            <a:off x="15742817" y="7690675"/>
            <a:ext cx="12405600" cy="36633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Manual research/guidance: </a:t>
            </a:r>
            <a:r>
              <a:rPr b="0" i="0" lang="en-US" sz="3200" u="none" cap="none" strike="noStrike">
                <a:solidFill>
                  <a:schemeClr val="dk1"/>
                </a:solidFill>
                <a:latin typeface="Helvetica Neue"/>
                <a:ea typeface="Helvetica Neue"/>
                <a:cs typeface="Helvetica Neue"/>
                <a:sym typeface="Helvetica Neue"/>
              </a:rPr>
              <a:t>Users currently are forced to rely on their own research through the internet or dealerships</a:t>
            </a:r>
            <a:endParaRPr/>
          </a:p>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This limits the user because:</a:t>
            </a:r>
            <a:endParaRPr/>
          </a:p>
          <a:p>
            <a:pPr indent="-571500" lvl="1" marL="10287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Helvetica Neue"/>
                <a:ea typeface="Helvetica Neue"/>
                <a:cs typeface="Helvetica Neue"/>
                <a:sym typeface="Helvetica Neue"/>
              </a:rPr>
              <a:t>Articles and dealerships have agendas and tend to be biased</a:t>
            </a:r>
            <a:endParaRPr/>
          </a:p>
          <a:p>
            <a:pPr indent="-571500" lvl="1" marL="10287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Helvetica Neue"/>
                <a:ea typeface="Helvetica Neue"/>
                <a:cs typeface="Helvetica Neue"/>
                <a:sym typeface="Helvetica Neue"/>
              </a:rPr>
              <a:t>Meaningful research is very time-consuming</a:t>
            </a:r>
            <a:endParaRPr/>
          </a:p>
          <a:p>
            <a:pPr indent="-571500" lvl="1" marL="10287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Helvetica Neue"/>
                <a:ea typeface="Helvetica Neue"/>
                <a:cs typeface="Helvetica Neue"/>
                <a:sym typeface="Helvetica Neue"/>
              </a:rPr>
              <a:t>There is no personalized filtering with these methods </a:t>
            </a:r>
            <a:endParaRPr b="1" i="0" sz="3200" u="none" cap="none" strike="noStrike">
              <a:solidFill>
                <a:schemeClr val="dk1"/>
              </a:solidFill>
              <a:latin typeface="Calibri"/>
              <a:ea typeface="Calibri"/>
              <a:cs typeface="Calibri"/>
              <a:sym typeface="Calibri"/>
            </a:endParaRPr>
          </a:p>
          <a:p>
            <a:pPr indent="-317500" lvl="0" marL="571500" marR="0" rtl="0" algn="l">
              <a:spcBef>
                <a:spcPts val="0"/>
              </a:spcBef>
              <a:spcAft>
                <a:spcPts val="0"/>
              </a:spcAft>
              <a:buClr>
                <a:schemeClr val="dk1"/>
              </a:buClr>
              <a:buSzPts val="4000"/>
              <a:buFont typeface="Arial"/>
              <a:buNone/>
            </a:pPr>
            <a:r>
              <a:t/>
            </a:r>
            <a:endParaRPr b="0" i="0" sz="4000" u="none" cap="none" strike="noStrike">
              <a:solidFill>
                <a:schemeClr val="dk1"/>
              </a:solidFill>
              <a:latin typeface="Calibri"/>
              <a:ea typeface="Calibri"/>
              <a:cs typeface="Calibri"/>
              <a:sym typeface="Calibri"/>
            </a:endParaRPr>
          </a:p>
        </p:txBody>
      </p:sp>
      <p:sp>
        <p:nvSpPr>
          <p:cNvPr id="41" name="Google Shape;41;g352261e9cf4_0_0"/>
          <p:cNvSpPr txBox="1"/>
          <p:nvPr/>
        </p:nvSpPr>
        <p:spPr>
          <a:xfrm>
            <a:off x="1768000" y="11950800"/>
            <a:ext cx="13311600" cy="66186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Functional:</a:t>
            </a:r>
            <a:endParaRPr/>
          </a:p>
          <a:p>
            <a:pPr indent="-571500" lvl="1" marL="10287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User-friendly interface</a:t>
            </a:r>
            <a:endParaRPr sz="3200">
              <a:solidFill>
                <a:schemeClr val="dk1"/>
              </a:solidFill>
              <a:latin typeface="Helvetica Neue"/>
              <a:ea typeface="Helvetica Neue"/>
              <a:cs typeface="Helvetica Neue"/>
              <a:sym typeface="Helvetica Neue"/>
            </a:endParaRPr>
          </a:p>
          <a:p>
            <a:pPr indent="-571500" lvl="1" marL="10287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Dynamic questionnaire system</a:t>
            </a:r>
            <a:endParaRPr sz="3200">
              <a:solidFill>
                <a:schemeClr val="dk1"/>
              </a:solidFill>
              <a:latin typeface="Helvetica Neue"/>
              <a:ea typeface="Helvetica Neue"/>
              <a:cs typeface="Helvetica Neue"/>
              <a:sym typeface="Helvetica Neue"/>
            </a:endParaRPr>
          </a:p>
          <a:p>
            <a:pPr indent="-571500" lvl="1" marL="10287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Accurate recommendation logic based on user inputs</a:t>
            </a:r>
            <a:endParaRPr sz="3200">
              <a:solidFill>
                <a:schemeClr val="dk1"/>
              </a:solidFill>
              <a:latin typeface="Helvetica Neue"/>
              <a:ea typeface="Helvetica Neue"/>
              <a:cs typeface="Helvetica Neue"/>
              <a:sym typeface="Helvetica Neue"/>
            </a:endParaRPr>
          </a:p>
          <a:p>
            <a:pPr indent="-571500" lvl="1" marL="10287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Helvetica Neue"/>
                <a:ea typeface="Helvetica Neue"/>
                <a:cs typeface="Helvetica Neue"/>
                <a:sym typeface="Helvetica Neue"/>
              </a:rPr>
              <a:t>Results screen displays top recommendations with images and descriptions</a:t>
            </a:r>
            <a:endParaRPr/>
          </a:p>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Non-Functional:</a:t>
            </a:r>
            <a:endParaRPr/>
          </a:p>
          <a:p>
            <a:pPr indent="-571500" lvl="1" marL="10287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Responsive design</a:t>
            </a:r>
            <a:endParaRPr sz="3200">
              <a:solidFill>
                <a:schemeClr val="dk1"/>
              </a:solidFill>
              <a:latin typeface="Helvetica Neue"/>
              <a:ea typeface="Helvetica Neue"/>
              <a:cs typeface="Helvetica Neue"/>
              <a:sym typeface="Helvetica Neue"/>
            </a:endParaRPr>
          </a:p>
          <a:p>
            <a:pPr indent="-571500" lvl="1" marL="10287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Fast response times</a:t>
            </a:r>
            <a:endParaRPr sz="3200">
              <a:solidFill>
                <a:schemeClr val="dk1"/>
              </a:solidFill>
              <a:latin typeface="Helvetica Neue"/>
              <a:ea typeface="Helvetica Neue"/>
              <a:cs typeface="Helvetica Neue"/>
              <a:sym typeface="Helvetica Neue"/>
            </a:endParaRPr>
          </a:p>
          <a:p>
            <a:pPr indent="-571500" lvl="1" marL="10287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Helvetica Neue"/>
                <a:ea typeface="Helvetica Neue"/>
                <a:cs typeface="Helvetica Neue"/>
                <a:sym typeface="Helvetica Neue"/>
              </a:rPr>
              <a:t>No information is stored, and the user can just use the site without risking security.</a:t>
            </a:r>
            <a:endParaRPr b="0" i="0" sz="3200" u="none" cap="none" strike="noStrike">
              <a:solidFill>
                <a:schemeClr val="dk1"/>
              </a:solidFill>
              <a:latin typeface="Helvetica Neue"/>
              <a:ea typeface="Helvetica Neue"/>
              <a:cs typeface="Helvetica Neue"/>
              <a:sym typeface="Helvetica Neue"/>
            </a:endParaRPr>
          </a:p>
          <a:p>
            <a:pPr indent="-431800" lvl="1" marL="914400" rtl="0" algn="l">
              <a:spcBef>
                <a:spcPts val="0"/>
              </a:spcBef>
              <a:spcAft>
                <a:spcPts val="0"/>
              </a:spcAft>
              <a:buClr>
                <a:schemeClr val="dk1"/>
              </a:buClr>
              <a:buSzPts val="3200"/>
              <a:buChar char="•"/>
            </a:pPr>
            <a:r>
              <a:rPr lang="en-US" sz="3200">
                <a:solidFill>
                  <a:schemeClr val="dk1"/>
                </a:solidFill>
                <a:latin typeface="Helvetica Neue"/>
                <a:ea typeface="Helvetica Neue"/>
                <a:cs typeface="Helvetica Neue"/>
                <a:sym typeface="Helvetica Neue"/>
              </a:rPr>
              <a:t>Scalable backend for more question types or features</a:t>
            </a:r>
            <a:endParaRPr sz="3200">
              <a:solidFill>
                <a:schemeClr val="dk1"/>
              </a:solidFill>
              <a:latin typeface="Helvetica Neue"/>
              <a:ea typeface="Helvetica Neue"/>
              <a:cs typeface="Helvetica Neue"/>
              <a:sym typeface="Helvetica Neue"/>
            </a:endParaRPr>
          </a:p>
          <a:p>
            <a:pPr indent="-317500" lvl="0" marL="571500" marR="0" rtl="0" algn="l">
              <a:spcBef>
                <a:spcPts val="0"/>
              </a:spcBef>
              <a:spcAft>
                <a:spcPts val="0"/>
              </a:spcAft>
              <a:buClr>
                <a:schemeClr val="dk1"/>
              </a:buClr>
              <a:buSzPts val="4000"/>
              <a:buFont typeface="Arial"/>
              <a:buNone/>
            </a:pPr>
            <a:r>
              <a:t/>
            </a:r>
            <a:endParaRPr b="0" i="0" sz="4000" u="none" cap="none" strike="noStrike">
              <a:solidFill>
                <a:schemeClr val="dk1"/>
              </a:solidFill>
              <a:latin typeface="Calibri"/>
              <a:ea typeface="Calibri"/>
              <a:cs typeface="Calibri"/>
              <a:sym typeface="Calibri"/>
            </a:endParaRPr>
          </a:p>
        </p:txBody>
      </p:sp>
      <p:sp>
        <p:nvSpPr>
          <p:cNvPr id="42" name="Google Shape;42;g352261e9cf4_0_0"/>
          <p:cNvSpPr txBox="1"/>
          <p:nvPr/>
        </p:nvSpPr>
        <p:spPr>
          <a:xfrm>
            <a:off x="15554164" y="12351996"/>
            <a:ext cx="12405600" cy="50178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System Components:</a:t>
            </a:r>
            <a:endParaRPr/>
          </a:p>
          <a:p>
            <a:pPr indent="-571500" lvl="1" marL="10287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Frontend:</a:t>
            </a:r>
            <a:r>
              <a:rPr b="0" i="0" lang="en-US" sz="3200" u="none" cap="none" strike="noStrike">
                <a:solidFill>
                  <a:schemeClr val="dk1"/>
                </a:solidFill>
                <a:latin typeface="Helvetica Neue"/>
                <a:ea typeface="Helvetica Neue"/>
                <a:cs typeface="Helvetica Neue"/>
                <a:sym typeface="Helvetica Neue"/>
              </a:rPr>
              <a:t> A</a:t>
            </a:r>
            <a:r>
              <a:rPr lang="en-US" sz="3200">
                <a:solidFill>
                  <a:schemeClr val="dk1"/>
                </a:solidFill>
                <a:latin typeface="Helvetica Neue"/>
                <a:ea typeface="Helvetica Neue"/>
                <a:cs typeface="Helvetica Neue"/>
                <a:sym typeface="Helvetica Neue"/>
              </a:rPr>
              <a:t> </a:t>
            </a:r>
            <a:r>
              <a:rPr b="0" i="0" lang="en-US" sz="3200" u="none" cap="none" strike="noStrike">
                <a:solidFill>
                  <a:schemeClr val="dk1"/>
                </a:solidFill>
                <a:latin typeface="Helvetica Neue"/>
                <a:ea typeface="Helvetica Neue"/>
                <a:cs typeface="Helvetica Neue"/>
                <a:sym typeface="Helvetica Neue"/>
              </a:rPr>
              <a:t>Flask web app is used (HTML/CSS/JS)</a:t>
            </a:r>
            <a:endParaRPr/>
          </a:p>
          <a:p>
            <a:pPr indent="-571500" lvl="1" marL="10287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Backend: </a:t>
            </a:r>
            <a:r>
              <a:rPr b="0" i="0" lang="en-US" sz="3200" u="none" cap="none" strike="noStrike">
                <a:solidFill>
                  <a:schemeClr val="dk1"/>
                </a:solidFill>
                <a:latin typeface="Helvetica Neue"/>
                <a:ea typeface="Helvetica Neue"/>
                <a:cs typeface="Helvetica Neue"/>
                <a:sym typeface="Helvetica Neue"/>
              </a:rPr>
              <a:t>Python is used to make the recommendation engine</a:t>
            </a:r>
            <a:endParaRPr/>
          </a:p>
          <a:p>
            <a:pPr indent="-571500" lvl="1" marL="10287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Data: </a:t>
            </a:r>
            <a:r>
              <a:rPr b="0" i="0" lang="en-US" sz="3200" u="none" cap="none" strike="noStrike">
                <a:solidFill>
                  <a:schemeClr val="dk1"/>
                </a:solidFill>
                <a:latin typeface="Helvetica Neue"/>
                <a:ea typeface="Helvetica Neue"/>
                <a:cs typeface="Helvetica Neue"/>
                <a:sym typeface="Helvetica Neue"/>
              </a:rPr>
              <a:t>predefined car information is used (fuel efficiency, price range, etc.)</a:t>
            </a:r>
            <a:endParaRPr/>
          </a:p>
          <a:p>
            <a:pPr indent="-457200" lvl="1" marL="914400" marR="0" rtl="0" algn="l">
              <a:spcBef>
                <a:spcPts val="0"/>
              </a:spcBef>
              <a:spcAft>
                <a:spcPts val="0"/>
              </a:spcAft>
              <a:buClr>
                <a:schemeClr val="dk1"/>
              </a:buClr>
              <a:buSzPts val="3200"/>
              <a:buFont typeface="Arial"/>
              <a:buChar char="•"/>
            </a:pPr>
            <a:r>
              <a:rPr b="1" lang="en-US" sz="3200">
                <a:solidFill>
                  <a:schemeClr val="dk1"/>
                </a:solidFill>
                <a:latin typeface="Helvetica Neue"/>
                <a:ea typeface="Helvetica Neue"/>
                <a:cs typeface="Helvetica Neue"/>
                <a:sym typeface="Helvetica Neue"/>
              </a:rPr>
              <a:t>User Flow</a:t>
            </a:r>
            <a:r>
              <a:rPr b="1" i="0" lang="en-US" sz="3200" u="none" cap="none" strike="noStrike">
                <a:solidFill>
                  <a:schemeClr val="dk1"/>
                </a:solidFill>
                <a:latin typeface="Helvetica Neue"/>
                <a:ea typeface="Helvetica Neue"/>
                <a:cs typeface="Helvetica Neue"/>
                <a:sym typeface="Helvetica Neue"/>
              </a:rPr>
              <a:t>:</a:t>
            </a:r>
            <a:endParaRPr/>
          </a:p>
          <a:p>
            <a:pPr indent="-457200" lvl="2" marL="13716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User selects a questionnaire length</a:t>
            </a:r>
            <a:endParaRPr sz="3200">
              <a:solidFill>
                <a:schemeClr val="dk1"/>
              </a:solidFill>
              <a:latin typeface="Helvetica Neue"/>
              <a:ea typeface="Helvetica Neue"/>
              <a:cs typeface="Helvetica Neue"/>
              <a:sym typeface="Helvetica Neue"/>
            </a:endParaRPr>
          </a:p>
          <a:p>
            <a:pPr indent="-457200" lvl="2" marL="13716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User answers multiple-choice questions</a:t>
            </a:r>
            <a:endParaRPr sz="3200">
              <a:solidFill>
                <a:schemeClr val="dk1"/>
              </a:solidFill>
              <a:latin typeface="Helvetica Neue"/>
              <a:ea typeface="Helvetica Neue"/>
              <a:cs typeface="Helvetica Neue"/>
              <a:sym typeface="Helvetica Neue"/>
            </a:endParaRPr>
          </a:p>
          <a:p>
            <a:pPr indent="-457200" lvl="2" marL="1371600" marR="0" rtl="0" algn="l">
              <a:spcBef>
                <a:spcPts val="0"/>
              </a:spcBef>
              <a:spcAft>
                <a:spcPts val="0"/>
              </a:spcAft>
              <a:buClr>
                <a:schemeClr val="dk1"/>
              </a:buClr>
              <a:buSzPts val="3200"/>
              <a:buFont typeface="Arial"/>
              <a:buChar char="•"/>
            </a:pPr>
            <a:r>
              <a:rPr lang="en-US" sz="3200">
                <a:solidFill>
                  <a:schemeClr val="dk1"/>
                </a:solidFill>
                <a:latin typeface="Helvetica Neue"/>
                <a:ea typeface="Helvetica Neue"/>
                <a:cs typeface="Helvetica Neue"/>
                <a:sym typeface="Helvetica Neue"/>
              </a:rPr>
              <a:t>System generates personalized car recommendations</a:t>
            </a:r>
            <a:endParaRPr b="0" i="0" sz="4000" u="none" cap="none" strike="noStrike">
              <a:solidFill>
                <a:schemeClr val="dk1"/>
              </a:solidFill>
              <a:latin typeface="Calibri"/>
              <a:ea typeface="Calibri"/>
              <a:cs typeface="Calibri"/>
              <a:sym typeface="Calibri"/>
            </a:endParaRPr>
          </a:p>
        </p:txBody>
      </p:sp>
      <p:sp>
        <p:nvSpPr>
          <p:cNvPr id="43" name="Google Shape;43;g352261e9cf4_0_0"/>
          <p:cNvSpPr txBox="1"/>
          <p:nvPr/>
        </p:nvSpPr>
        <p:spPr>
          <a:xfrm>
            <a:off x="1498020" y="18924571"/>
            <a:ext cx="12531300" cy="6003000"/>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Key Classes:</a:t>
            </a:r>
            <a:endParaRPr/>
          </a:p>
          <a:p>
            <a:pPr indent="-571500" lvl="2" marL="1485900" marR="0" rtl="0" algn="l">
              <a:spcBef>
                <a:spcPts val="0"/>
              </a:spcBef>
              <a:spcAft>
                <a:spcPts val="0"/>
              </a:spcAft>
              <a:buClr>
                <a:schemeClr val="dk1"/>
              </a:buClr>
              <a:buSzPts val="3200"/>
              <a:buChar char="•"/>
            </a:pPr>
            <a:r>
              <a:rPr b="1" lang="en-US" sz="3200">
                <a:solidFill>
                  <a:schemeClr val="dk1"/>
                </a:solidFill>
                <a:latin typeface="Helvetica Neue"/>
                <a:ea typeface="Helvetica Neue"/>
                <a:cs typeface="Helvetica Neue"/>
                <a:sym typeface="Helvetica Neue"/>
              </a:rPr>
              <a:t>Questionnaire</a:t>
            </a:r>
            <a:r>
              <a:rPr lang="en-US" sz="3200">
                <a:solidFill>
                  <a:schemeClr val="dk1"/>
                </a:solidFill>
                <a:latin typeface="Helvetica Neue"/>
                <a:ea typeface="Helvetica Neue"/>
                <a:cs typeface="Helvetica Neue"/>
                <a:sym typeface="Helvetica Neue"/>
              </a:rPr>
              <a:t>: Holds question sets and options</a:t>
            </a:r>
            <a:endParaRPr sz="3200">
              <a:solidFill>
                <a:schemeClr val="dk1"/>
              </a:solidFill>
              <a:latin typeface="Helvetica Neue"/>
              <a:ea typeface="Helvetica Neue"/>
              <a:cs typeface="Helvetica Neue"/>
              <a:sym typeface="Helvetica Neue"/>
            </a:endParaRPr>
          </a:p>
          <a:p>
            <a:pPr indent="-571500" lvl="2" marL="1485900" marR="0" rtl="0" algn="l">
              <a:spcBef>
                <a:spcPts val="0"/>
              </a:spcBef>
              <a:spcAft>
                <a:spcPts val="0"/>
              </a:spcAft>
              <a:buClr>
                <a:schemeClr val="dk1"/>
              </a:buClr>
              <a:buSzPts val="3200"/>
              <a:buChar char="•"/>
            </a:pPr>
            <a:r>
              <a:rPr b="1" lang="en-US" sz="3200">
                <a:solidFill>
                  <a:schemeClr val="dk1"/>
                </a:solidFill>
                <a:latin typeface="Helvetica Neue"/>
                <a:ea typeface="Helvetica Neue"/>
                <a:cs typeface="Helvetica Neue"/>
                <a:sym typeface="Helvetica Neue"/>
              </a:rPr>
              <a:t>UserInput</a:t>
            </a:r>
            <a:r>
              <a:rPr lang="en-US" sz="3200">
                <a:solidFill>
                  <a:schemeClr val="dk1"/>
                </a:solidFill>
                <a:latin typeface="Helvetica Neue"/>
                <a:ea typeface="Helvetica Neue"/>
                <a:cs typeface="Helvetica Neue"/>
                <a:sym typeface="Helvetica Neue"/>
              </a:rPr>
              <a:t>: Captures and stores user selections</a:t>
            </a:r>
            <a:endParaRPr sz="3200">
              <a:solidFill>
                <a:schemeClr val="dk1"/>
              </a:solidFill>
              <a:latin typeface="Helvetica Neue"/>
              <a:ea typeface="Helvetica Neue"/>
              <a:cs typeface="Helvetica Neue"/>
              <a:sym typeface="Helvetica Neue"/>
            </a:endParaRPr>
          </a:p>
          <a:p>
            <a:pPr indent="-571500" lvl="2" marL="1485900" marR="0" rtl="0" algn="l">
              <a:spcBef>
                <a:spcPts val="0"/>
              </a:spcBef>
              <a:spcAft>
                <a:spcPts val="0"/>
              </a:spcAft>
              <a:buClr>
                <a:schemeClr val="dk1"/>
              </a:buClr>
              <a:buSzPts val="3200"/>
              <a:buChar char="•"/>
            </a:pPr>
            <a:r>
              <a:rPr b="1" lang="en-US" sz="3200">
                <a:solidFill>
                  <a:schemeClr val="dk1"/>
                </a:solidFill>
                <a:latin typeface="Helvetica Neue"/>
                <a:ea typeface="Helvetica Neue"/>
                <a:cs typeface="Helvetica Neue"/>
                <a:sym typeface="Helvetica Neue"/>
              </a:rPr>
              <a:t>CarRecommendation</a:t>
            </a:r>
            <a:r>
              <a:rPr lang="en-US" sz="3200">
                <a:solidFill>
                  <a:schemeClr val="dk1"/>
                </a:solidFill>
                <a:latin typeface="Helvetica Neue"/>
                <a:ea typeface="Helvetica Neue"/>
                <a:cs typeface="Helvetica Neue"/>
                <a:sym typeface="Helvetica Neue"/>
              </a:rPr>
              <a:t>: Logic that maps inputs to recommended car categories</a:t>
            </a:r>
            <a:endParaRPr sz="3200">
              <a:solidFill>
                <a:schemeClr val="dk1"/>
              </a:solidFill>
              <a:latin typeface="Helvetica Neue"/>
              <a:ea typeface="Helvetica Neue"/>
              <a:cs typeface="Helvetica Neue"/>
              <a:sym typeface="Helvetica Neue"/>
            </a:endParaRPr>
          </a:p>
          <a:p>
            <a:pPr indent="-571500" lvl="2" marL="14859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CarType: </a:t>
            </a:r>
            <a:r>
              <a:rPr b="0" i="0" lang="en-US" sz="3200" u="none" cap="none" strike="noStrike">
                <a:solidFill>
                  <a:schemeClr val="dk1"/>
                </a:solidFill>
                <a:latin typeface="Helvetica Neue"/>
                <a:ea typeface="Helvetica Neue"/>
                <a:cs typeface="Helvetica Neue"/>
                <a:sym typeface="Helvetica Neue"/>
              </a:rPr>
              <a:t>Stores specific car attributes (sedan, truck, suv, etc.)</a:t>
            </a:r>
            <a:endParaRPr b="0" i="0" sz="3200" u="none" cap="none" strike="noStrike">
              <a:solidFill>
                <a:schemeClr val="dk1"/>
              </a:solidFill>
              <a:latin typeface="Helvetica Neue"/>
              <a:ea typeface="Helvetica Neue"/>
              <a:cs typeface="Helvetica Neue"/>
              <a:sym typeface="Helvetica Neue"/>
            </a:endParaRPr>
          </a:p>
          <a:p>
            <a:pPr indent="-571500" lvl="2" marL="1485900" marR="0" rtl="0" algn="l">
              <a:spcBef>
                <a:spcPts val="0"/>
              </a:spcBef>
              <a:spcAft>
                <a:spcPts val="0"/>
              </a:spcAft>
              <a:buClr>
                <a:schemeClr val="dk1"/>
              </a:buClr>
              <a:buSzPts val="3200"/>
              <a:buFont typeface="Helvetica Neue"/>
              <a:buChar char="•"/>
            </a:pPr>
            <a:r>
              <a:rPr b="1" lang="en-US" sz="3200">
                <a:solidFill>
                  <a:schemeClr val="dk1"/>
                </a:solidFill>
                <a:latin typeface="Helvetica Neue"/>
                <a:ea typeface="Helvetica Neue"/>
                <a:cs typeface="Helvetica Neue"/>
                <a:sym typeface="Helvetica Neue"/>
              </a:rPr>
              <a:t>FuelType</a:t>
            </a:r>
            <a:r>
              <a:rPr lang="en-US" sz="3200">
                <a:solidFill>
                  <a:schemeClr val="dk1"/>
                </a:solidFill>
                <a:latin typeface="Helvetica Neue"/>
                <a:ea typeface="Helvetica Neue"/>
                <a:cs typeface="Helvetica Neue"/>
                <a:sym typeface="Helvetica Neue"/>
              </a:rPr>
              <a:t>: Stores fuel attributes (gas, electric, hybrid, etc.)</a:t>
            </a:r>
            <a:endParaRPr sz="3200">
              <a:solidFill>
                <a:schemeClr val="dk1"/>
              </a:solidFill>
              <a:latin typeface="Helvetica Neue"/>
              <a:ea typeface="Helvetica Neue"/>
              <a:cs typeface="Helvetica Neue"/>
              <a:sym typeface="Helvetica Neue"/>
            </a:endParaRPr>
          </a:p>
          <a:p>
            <a:pPr indent="-457200" lvl="1" marL="914400" marR="0" rtl="0" algn="l">
              <a:spcBef>
                <a:spcPts val="0"/>
              </a:spcBef>
              <a:spcAft>
                <a:spcPts val="0"/>
              </a:spcAft>
              <a:buClr>
                <a:schemeClr val="dk1"/>
              </a:buClr>
              <a:buSzPts val="3200"/>
              <a:buFont typeface="Arial"/>
              <a:buChar char="•"/>
            </a:pPr>
            <a:r>
              <a:rPr b="1" i="0" lang="en-US" sz="3200" u="none" cap="none" strike="noStrike">
                <a:solidFill>
                  <a:schemeClr val="dk1"/>
                </a:solidFill>
                <a:latin typeface="Helvetica Neue"/>
                <a:ea typeface="Helvetica Neue"/>
                <a:cs typeface="Helvetica Neue"/>
                <a:sym typeface="Helvetica Neue"/>
              </a:rPr>
              <a:t>Methods:</a:t>
            </a:r>
            <a:endParaRPr/>
          </a:p>
          <a:p>
            <a:pPr indent="-457200" lvl="2" marL="1371600" marR="0" rtl="0" algn="l">
              <a:spcBef>
                <a:spcPts val="0"/>
              </a:spcBef>
              <a:spcAft>
                <a:spcPts val="0"/>
              </a:spcAft>
              <a:buClr>
                <a:schemeClr val="dk1"/>
              </a:buClr>
              <a:buSzPts val="3200"/>
              <a:buChar char="•"/>
            </a:pPr>
            <a:r>
              <a:rPr lang="en-US" sz="3200">
                <a:solidFill>
                  <a:schemeClr val="dk1"/>
                </a:solidFill>
                <a:latin typeface="Helvetica Neue"/>
                <a:ea typeface="Helvetica Neue"/>
                <a:cs typeface="Helvetica Neue"/>
                <a:sym typeface="Helvetica Neue"/>
              </a:rPr>
              <a:t>The recommendation engine uses a weighted scoring system based on user preferences, which ranks cars accordingly.</a:t>
            </a:r>
            <a:endParaRPr b="0" i="0" sz="4000" u="none" cap="none" strike="noStrike">
              <a:solidFill>
                <a:schemeClr val="dk1"/>
              </a:solidFill>
              <a:latin typeface="Calibri"/>
              <a:ea typeface="Calibri"/>
              <a:cs typeface="Calibri"/>
              <a:sym typeface="Calibri"/>
            </a:endParaRPr>
          </a:p>
        </p:txBody>
      </p:sp>
      <p:sp>
        <p:nvSpPr>
          <p:cNvPr id="44" name="Google Shape;44;g352261e9cf4_0_0"/>
          <p:cNvSpPr txBox="1"/>
          <p:nvPr/>
        </p:nvSpPr>
        <p:spPr>
          <a:xfrm>
            <a:off x="2479475" y="26063688"/>
            <a:ext cx="10568400" cy="2555100"/>
          </a:xfrm>
          <a:prstGeom prst="rect">
            <a:avLst/>
          </a:prstGeom>
          <a:noFill/>
          <a:ln>
            <a:noFill/>
          </a:ln>
        </p:spPr>
        <p:txBody>
          <a:bodyPr anchorCtr="0" anchor="t" bIns="45700" lIns="91425" spcFirstLastPara="1" rIns="91425" wrap="square" tIns="45700">
            <a:spAutoFit/>
          </a:bodyPr>
          <a:lstStyle/>
          <a:p>
            <a:pPr indent="-431800" lvl="0" marL="457200" marR="0" rtl="0" algn="l">
              <a:spcBef>
                <a:spcPts val="0"/>
              </a:spcBef>
              <a:spcAft>
                <a:spcPts val="0"/>
              </a:spcAft>
              <a:buSzPts val="3200"/>
              <a:buFont typeface="Helvetica Neue"/>
              <a:buChar char="●"/>
            </a:pPr>
            <a:r>
              <a:rPr lang="en-US" sz="3200">
                <a:latin typeface="Helvetica Neue"/>
                <a:ea typeface="Helvetica Neue"/>
                <a:cs typeface="Helvetica Neue"/>
                <a:sym typeface="Helvetica Neue"/>
              </a:rPr>
              <a:t>CarPick is a dynamic car recommendation tool that personalizes results based on user preferences. It improves decision-making by replacing guesswork with structured guidance, offering an interactive, informative experience for car buyers.</a:t>
            </a:r>
            <a:endParaRPr i="0" sz="3200" u="none" cap="none" strike="noStrike">
              <a:solidFill>
                <a:schemeClr val="dk1"/>
              </a:solidFill>
              <a:latin typeface="Helvetica Neue"/>
              <a:ea typeface="Helvetica Neue"/>
              <a:cs typeface="Helvetica Neue"/>
              <a:sym typeface="Helvetica Neue"/>
            </a:endParaRPr>
          </a:p>
        </p:txBody>
      </p:sp>
      <p:sp>
        <p:nvSpPr>
          <p:cNvPr id="45" name="Google Shape;45;g352261e9cf4_0_0"/>
          <p:cNvSpPr txBox="1"/>
          <p:nvPr/>
        </p:nvSpPr>
        <p:spPr>
          <a:xfrm>
            <a:off x="15491300" y="19319322"/>
            <a:ext cx="12531300" cy="4032900"/>
          </a:xfrm>
          <a:prstGeom prst="rect">
            <a:avLst/>
          </a:prstGeom>
          <a:noFill/>
          <a:ln>
            <a:noFill/>
          </a:ln>
        </p:spPr>
        <p:txBody>
          <a:bodyPr anchorCtr="0" anchor="t" bIns="45700" lIns="91425" spcFirstLastPara="1" rIns="91425" wrap="square" tIns="45700">
            <a:spAutoFit/>
          </a:bodyPr>
          <a:lstStyle/>
          <a:p>
            <a:pPr indent="-431800" lvl="0" marL="457200" marR="0" rtl="0" algn="l">
              <a:spcBef>
                <a:spcPts val="0"/>
              </a:spcBef>
              <a:spcAft>
                <a:spcPts val="0"/>
              </a:spcAft>
              <a:buClr>
                <a:schemeClr val="dk1"/>
              </a:buClr>
              <a:buSzPts val="3200"/>
              <a:buFont typeface="Helvetica Neue"/>
              <a:buChar char="●"/>
            </a:pPr>
            <a:r>
              <a:rPr b="1" lang="en-US" sz="3200">
                <a:solidFill>
                  <a:schemeClr val="dk1"/>
                </a:solidFill>
                <a:latin typeface="Helvetica Neue"/>
                <a:ea typeface="Helvetica Neue"/>
                <a:cs typeface="Helvetica Neue"/>
                <a:sym typeface="Helvetica Neue"/>
              </a:rPr>
              <a:t>More Interactive Questionnaire</a:t>
            </a:r>
            <a:r>
              <a:rPr lang="en-US" sz="3200">
                <a:solidFill>
                  <a:schemeClr val="dk1"/>
                </a:solidFill>
                <a:latin typeface="Helvetica Neue"/>
                <a:ea typeface="Helvetica Neue"/>
                <a:cs typeface="Helvetica Neue"/>
                <a:sym typeface="Helvetica Neue"/>
              </a:rPr>
              <a:t>: Add options for specific number inputs, sliders, visual scales, or image-based questions for a more engaging experience.</a:t>
            </a:r>
            <a:endParaRPr sz="3200">
              <a:solidFill>
                <a:schemeClr val="dk1"/>
              </a:solidFill>
              <a:latin typeface="Helvetica Neue"/>
              <a:ea typeface="Helvetica Neue"/>
              <a:cs typeface="Helvetica Neue"/>
              <a:sym typeface="Helvetica Neue"/>
            </a:endParaRPr>
          </a:p>
          <a:p>
            <a:pPr indent="-431800" lvl="0" marL="457200" marR="0" rtl="0" algn="l">
              <a:spcBef>
                <a:spcPts val="0"/>
              </a:spcBef>
              <a:spcAft>
                <a:spcPts val="0"/>
              </a:spcAft>
              <a:buClr>
                <a:schemeClr val="dk1"/>
              </a:buClr>
              <a:buSzPts val="3200"/>
              <a:buFont typeface="Helvetica Neue"/>
              <a:buChar char="●"/>
            </a:pPr>
            <a:r>
              <a:rPr b="1" lang="en-US" sz="3200">
                <a:solidFill>
                  <a:schemeClr val="dk1"/>
                </a:solidFill>
                <a:latin typeface="Helvetica Neue"/>
                <a:ea typeface="Helvetica Neue"/>
                <a:cs typeface="Helvetica Neue"/>
                <a:sym typeface="Helvetica Neue"/>
              </a:rPr>
              <a:t>Weighted Preferences</a:t>
            </a:r>
            <a:r>
              <a:rPr lang="en-US" sz="3200">
                <a:solidFill>
                  <a:schemeClr val="dk1"/>
                </a:solidFill>
                <a:latin typeface="Helvetica Neue"/>
                <a:ea typeface="Helvetica Neue"/>
                <a:cs typeface="Helvetica Neue"/>
                <a:sym typeface="Helvetica Neue"/>
              </a:rPr>
              <a:t>: Allow users to indicate the importance of each car preference.</a:t>
            </a:r>
            <a:endParaRPr sz="3200">
              <a:solidFill>
                <a:schemeClr val="dk1"/>
              </a:solidFill>
              <a:latin typeface="Helvetica Neue"/>
              <a:ea typeface="Helvetica Neue"/>
              <a:cs typeface="Helvetica Neue"/>
              <a:sym typeface="Helvetica Neue"/>
            </a:endParaRPr>
          </a:p>
          <a:p>
            <a:pPr indent="-431800" lvl="0" marL="457200" marR="0" rtl="0" algn="l">
              <a:spcBef>
                <a:spcPts val="0"/>
              </a:spcBef>
              <a:spcAft>
                <a:spcPts val="0"/>
              </a:spcAft>
              <a:buClr>
                <a:schemeClr val="dk1"/>
              </a:buClr>
              <a:buSzPts val="3200"/>
              <a:buFont typeface="Helvetica Neue"/>
              <a:buChar char="●"/>
            </a:pPr>
            <a:r>
              <a:rPr b="1" lang="en-US" sz="3200">
                <a:solidFill>
                  <a:schemeClr val="dk1"/>
                </a:solidFill>
                <a:latin typeface="Helvetica Neue"/>
                <a:ea typeface="Helvetica Neue"/>
                <a:cs typeface="Helvetica Neue"/>
                <a:sym typeface="Helvetica Neue"/>
              </a:rPr>
              <a:t>Detailed Car Information</a:t>
            </a:r>
            <a:r>
              <a:rPr lang="en-US" sz="3200">
                <a:solidFill>
                  <a:schemeClr val="dk1"/>
                </a:solidFill>
                <a:latin typeface="Helvetica Neue"/>
                <a:ea typeface="Helvetica Neue"/>
                <a:cs typeface="Helvetica Neue"/>
                <a:sym typeface="Helvetica Neue"/>
              </a:rPr>
              <a:t>: Link the recommendations to pages with more in-depth information about specific car models within the recommended types.</a:t>
            </a:r>
            <a:endParaRPr i="0" sz="4000" u="none" cap="none" strike="noStrike">
              <a:solidFill>
                <a:schemeClr val="dk1"/>
              </a:solidFill>
              <a:latin typeface="Calibri"/>
              <a:ea typeface="Calibri"/>
              <a:cs typeface="Calibri"/>
              <a:sym typeface="Calibri"/>
            </a:endParaRPr>
          </a:p>
        </p:txBody>
      </p:sp>
      <p:sp>
        <p:nvSpPr>
          <p:cNvPr id="46" name="Google Shape;46;g352261e9cf4_0_0"/>
          <p:cNvSpPr txBox="1"/>
          <p:nvPr/>
        </p:nvSpPr>
        <p:spPr>
          <a:xfrm>
            <a:off x="16482924" y="25255947"/>
            <a:ext cx="11665500" cy="2284200"/>
          </a:xfrm>
          <a:prstGeom prst="rect">
            <a:avLst/>
          </a:prstGeom>
          <a:noFill/>
          <a:ln>
            <a:noFill/>
          </a:ln>
        </p:spPr>
        <p:txBody>
          <a:bodyPr anchorCtr="0" anchor="t" bIns="45700" lIns="91425" spcFirstLastPara="1" rIns="91425" wrap="square" tIns="45700">
            <a:spAutoFit/>
          </a:bodyPr>
          <a:lstStyle/>
          <a:p>
            <a:pPr indent="-431800" lvl="0" marL="457200" marR="0" rtl="0" algn="l">
              <a:lnSpc>
                <a:spcPct val="115000"/>
              </a:lnSpc>
              <a:spcBef>
                <a:spcPts val="0"/>
              </a:spcBef>
              <a:spcAft>
                <a:spcPts val="0"/>
              </a:spcAft>
              <a:buClr>
                <a:schemeClr val="dk1"/>
              </a:buClr>
              <a:buSzPts val="3200"/>
              <a:buFont typeface="Helvetica Neue"/>
              <a:buChar char="●"/>
            </a:pPr>
            <a:r>
              <a:rPr b="0" i="0" lang="en-US" sz="3200" u="none" cap="none" strike="noStrike">
                <a:solidFill>
                  <a:schemeClr val="dk1"/>
                </a:solidFill>
                <a:latin typeface="Helvetica Neue"/>
                <a:ea typeface="Helvetica Neue"/>
                <a:cs typeface="Helvetica Neue"/>
                <a:sym typeface="Helvetica Neue"/>
              </a:rPr>
              <a:t>Flask Documentation</a:t>
            </a:r>
            <a:endParaRPr sz="3200">
              <a:solidFill>
                <a:schemeClr val="dk1"/>
              </a:solidFill>
              <a:latin typeface="Helvetica Neue"/>
              <a:ea typeface="Helvetica Neue"/>
              <a:cs typeface="Helvetica Neue"/>
              <a:sym typeface="Helvetica Neue"/>
            </a:endParaRPr>
          </a:p>
          <a:p>
            <a:pPr indent="-431800" lvl="0" marL="457200" marR="0" rtl="0" algn="l">
              <a:lnSpc>
                <a:spcPct val="115000"/>
              </a:lnSpc>
              <a:spcBef>
                <a:spcPts val="0"/>
              </a:spcBef>
              <a:spcAft>
                <a:spcPts val="0"/>
              </a:spcAft>
              <a:buClr>
                <a:schemeClr val="dk1"/>
              </a:buClr>
              <a:buSzPts val="3200"/>
              <a:buFont typeface="Helvetica Neue"/>
              <a:buChar char="●"/>
            </a:pPr>
            <a:r>
              <a:rPr b="0" i="0" lang="en-US" sz="3200" u="none" cap="none" strike="noStrike">
                <a:solidFill>
                  <a:schemeClr val="dk1"/>
                </a:solidFill>
                <a:latin typeface="Helvetica Neue"/>
                <a:ea typeface="Helvetica Neue"/>
                <a:cs typeface="Helvetica Neue"/>
                <a:sym typeface="Helvetica Neue"/>
              </a:rPr>
              <a:t>UX Design Principles (NN/g)</a:t>
            </a:r>
            <a:endParaRPr/>
          </a:p>
          <a:p>
            <a:pPr indent="-431800" lvl="0" marL="457200" marR="0" rtl="0" algn="l">
              <a:lnSpc>
                <a:spcPct val="115000"/>
              </a:lnSpc>
              <a:spcBef>
                <a:spcPts val="0"/>
              </a:spcBef>
              <a:spcAft>
                <a:spcPts val="0"/>
              </a:spcAft>
              <a:buClr>
                <a:schemeClr val="dk1"/>
              </a:buClr>
              <a:buSzPts val="3200"/>
              <a:buFont typeface="Helvetica Neue"/>
              <a:buChar char="●"/>
            </a:pPr>
            <a:r>
              <a:rPr b="0" i="0" lang="en-US" sz="3200" u="none" cap="none" strike="noStrike">
                <a:solidFill>
                  <a:schemeClr val="dk1"/>
                </a:solidFill>
                <a:latin typeface="Helvetica Neue"/>
                <a:ea typeface="Helvetica Neue"/>
                <a:cs typeface="Helvetica Neue"/>
                <a:sym typeface="Helvetica Neue"/>
              </a:rPr>
              <a:t>Car attribute datasets (e.g., EPA fuel economy)</a:t>
            </a:r>
            <a:endParaRPr b="0" i="0" sz="3200" u="none" cap="none" strike="noStrike">
              <a:solidFill>
                <a:schemeClr val="dk1"/>
              </a:solidFill>
              <a:latin typeface="Helvetica Neue"/>
              <a:ea typeface="Helvetica Neue"/>
              <a:cs typeface="Helvetica Neue"/>
              <a:sym typeface="Helvetica Neue"/>
            </a:endParaRPr>
          </a:p>
          <a:p>
            <a:pPr indent="-431800" lvl="0" marL="457200" rtl="0" algn="l">
              <a:lnSpc>
                <a:spcPct val="115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OpenAI Platform Introduction</a:t>
            </a:r>
            <a:endParaRPr sz="3200">
              <a:solidFill>
                <a:schemeClr val="dk1"/>
              </a:solidFill>
              <a:latin typeface="Helvetica Neue"/>
              <a:ea typeface="Helvetica Neue"/>
              <a:cs typeface="Helvetica Neue"/>
              <a:sym typeface="Helvetica Neue"/>
            </a:endParaRPr>
          </a:p>
        </p:txBody>
      </p:sp>
      <p:pic>
        <p:nvPicPr>
          <p:cNvPr id="47" name="Google Shape;47;g352261e9cf4_0_0" title="CarPick Output.png"/>
          <p:cNvPicPr preferRelativeResize="0"/>
          <p:nvPr/>
        </p:nvPicPr>
        <p:blipFill>
          <a:blip r:embed="rId5">
            <a:alphaModFix/>
          </a:blip>
          <a:stretch>
            <a:fillRect/>
          </a:stretch>
        </p:blipFill>
        <p:spPr>
          <a:xfrm>
            <a:off x="29769359" y="11730225"/>
            <a:ext cx="12739668" cy="7135126"/>
          </a:xfrm>
          <a:prstGeom prst="rect">
            <a:avLst/>
          </a:prstGeom>
          <a:noFill/>
          <a:ln>
            <a:noFill/>
          </a:ln>
        </p:spPr>
      </p:pic>
      <p:pic>
        <p:nvPicPr>
          <p:cNvPr id="48" name="Google Shape;48;g352261e9cf4_0_0"/>
          <p:cNvPicPr preferRelativeResize="0"/>
          <p:nvPr/>
        </p:nvPicPr>
        <p:blipFill>
          <a:blip r:embed="rId6">
            <a:alphaModFix/>
          </a:blip>
          <a:stretch>
            <a:fillRect/>
          </a:stretch>
        </p:blipFill>
        <p:spPr>
          <a:xfrm>
            <a:off x="30603729" y="7690663"/>
            <a:ext cx="10696575" cy="3257550"/>
          </a:xfrm>
          <a:prstGeom prst="rect">
            <a:avLst/>
          </a:prstGeom>
          <a:noFill/>
          <a:ln>
            <a:noFill/>
          </a:ln>
        </p:spPr>
      </p:pic>
      <p:pic>
        <p:nvPicPr>
          <p:cNvPr id="49" name="Google Shape;49;g352261e9cf4_0_0"/>
          <p:cNvPicPr preferRelativeResize="0"/>
          <p:nvPr/>
        </p:nvPicPr>
        <p:blipFill>
          <a:blip r:embed="rId7">
            <a:alphaModFix/>
          </a:blip>
          <a:stretch>
            <a:fillRect/>
          </a:stretch>
        </p:blipFill>
        <p:spPr>
          <a:xfrm>
            <a:off x="30119250" y="19842825"/>
            <a:ext cx="11665524" cy="848647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