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2" r:id="rId1"/>
  </p:sldMasterIdLst>
  <p:notesMasterIdLst>
    <p:notesMasterId r:id="rId3"/>
  </p:notesMasterIdLst>
  <p:sldIdLst>
    <p:sldId id="256" r:id="rId2"/>
  </p:sldIdLst>
  <p:sldSz cx="43891200" cy="3291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-1354" y="-15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and Content">
  <p:cSld name="5_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2" descr="A picture containing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13750" b="14612"/>
          <a:stretch/>
        </p:blipFill>
        <p:spPr>
          <a:xfrm>
            <a:off x="6035222" y="9"/>
            <a:ext cx="37855977" cy="3291839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/>
          <p:nvPr/>
        </p:nvSpPr>
        <p:spPr>
          <a:xfrm rot="-5399996">
            <a:off x="-10588062" y="16261695"/>
            <a:ext cx="32918409" cy="395020"/>
          </a:xfrm>
          <a:prstGeom prst="rect">
            <a:avLst/>
          </a:prstGeom>
          <a:gradFill>
            <a:gsLst>
              <a:gs pos="0">
                <a:srgbClr val="D92D8A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2"/>
          <p:cNvGrpSpPr/>
          <p:nvPr/>
        </p:nvGrpSpPr>
        <p:grpSpPr>
          <a:xfrm>
            <a:off x="41218335" y="992175"/>
            <a:ext cx="1881323" cy="2545857"/>
            <a:chOff x="41218335" y="992175"/>
            <a:chExt cx="1881323" cy="2545857"/>
          </a:xfrm>
        </p:grpSpPr>
        <p:sp>
          <p:nvSpPr>
            <p:cNvPr id="21" name="Google Shape;21;p2"/>
            <p:cNvSpPr/>
            <p:nvPr/>
          </p:nvSpPr>
          <p:spPr>
            <a:xfrm rot="5400013">
              <a:off x="41888751" y="321764"/>
              <a:ext cx="540465" cy="1881295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2694305" y="1515508"/>
              <a:ext cx="405353" cy="202252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3" name="Google Shape;23;p2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307" y="29227771"/>
            <a:ext cx="3641451" cy="312689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2"/>
          <p:cNvSpPr txBox="1"/>
          <p:nvPr/>
        </p:nvSpPr>
        <p:spPr>
          <a:xfrm>
            <a:off x="28889370" y="31366050"/>
            <a:ext cx="14007602" cy="707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and Content">
  <p:cSld name="6_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3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r="88418" b="15703"/>
          <a:stretch/>
        </p:blipFill>
        <p:spPr>
          <a:xfrm>
            <a:off x="0" y="0"/>
            <a:ext cx="5618091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/>
        </p:nvSpPr>
        <p:spPr>
          <a:xfrm>
            <a:off x="6912864" y="2555683"/>
            <a:ext cx="34987147" cy="568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40404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3"/>
          <p:cNvSpPr/>
          <p:nvPr/>
        </p:nvSpPr>
        <p:spPr>
          <a:xfrm rot="-5399996">
            <a:off x="-10677033" y="16261695"/>
            <a:ext cx="32918409" cy="395020"/>
          </a:xfrm>
          <a:prstGeom prst="rect">
            <a:avLst/>
          </a:prstGeom>
          <a:gradFill>
            <a:gsLst>
              <a:gs pos="0">
                <a:srgbClr val="D92D8A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" name="Google Shape;29;p3"/>
          <p:cNvGrpSpPr/>
          <p:nvPr/>
        </p:nvGrpSpPr>
        <p:grpSpPr>
          <a:xfrm>
            <a:off x="41218335" y="992175"/>
            <a:ext cx="1881323" cy="2545857"/>
            <a:chOff x="41218335" y="992175"/>
            <a:chExt cx="1881323" cy="2545857"/>
          </a:xfrm>
        </p:grpSpPr>
        <p:sp>
          <p:nvSpPr>
            <p:cNvPr id="30" name="Google Shape;30;p3"/>
            <p:cNvSpPr/>
            <p:nvPr/>
          </p:nvSpPr>
          <p:spPr>
            <a:xfrm rot="5400013">
              <a:off x="41888751" y="321764"/>
              <a:ext cx="540465" cy="1881295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42694305" y="1515508"/>
              <a:ext cx="405353" cy="202252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" name="Google Shape;32;p3"/>
          <p:cNvSpPr txBox="1"/>
          <p:nvPr/>
        </p:nvSpPr>
        <p:spPr>
          <a:xfrm>
            <a:off x="28889370" y="31366050"/>
            <a:ext cx="14007602" cy="707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33" name="Google Shape;33;p3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5099" y="28947041"/>
            <a:ext cx="3641442" cy="3126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wo Content">
  <p:cSld name="1_Two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4" descr="A picture containing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13750" b="14612"/>
          <a:stretch/>
        </p:blipFill>
        <p:spPr>
          <a:xfrm>
            <a:off x="6035222" y="9"/>
            <a:ext cx="37855977" cy="3291839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4"/>
          <p:cNvSpPr/>
          <p:nvPr/>
        </p:nvSpPr>
        <p:spPr>
          <a:xfrm rot="5399996" flipH="1">
            <a:off x="-10621488" y="16261690"/>
            <a:ext cx="32918400" cy="395020"/>
          </a:xfrm>
          <a:prstGeom prst="rect">
            <a:avLst/>
          </a:prstGeom>
          <a:gradFill>
            <a:gsLst>
              <a:gs pos="0">
                <a:srgbClr val="00FFFF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" name="Google Shape;37;p4"/>
          <p:cNvGrpSpPr/>
          <p:nvPr/>
        </p:nvGrpSpPr>
        <p:grpSpPr>
          <a:xfrm>
            <a:off x="41216963" y="1016361"/>
            <a:ext cx="1881323" cy="2545857"/>
            <a:chOff x="41216963" y="1016361"/>
            <a:chExt cx="1881323" cy="2545857"/>
          </a:xfrm>
        </p:grpSpPr>
        <p:sp>
          <p:nvSpPr>
            <p:cNvPr id="38" name="Google Shape;38;p4"/>
            <p:cNvSpPr/>
            <p:nvPr/>
          </p:nvSpPr>
          <p:spPr>
            <a:xfrm rot="5400013">
              <a:off x="41887379" y="345950"/>
              <a:ext cx="540465" cy="1881295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42692933" y="1539694"/>
              <a:ext cx="405353" cy="20225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0" name="Google Shape;40;p4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307" y="29227771"/>
            <a:ext cx="3641451" cy="3126891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4"/>
          <p:cNvSpPr txBox="1"/>
          <p:nvPr/>
        </p:nvSpPr>
        <p:spPr>
          <a:xfrm>
            <a:off x="28889370" y="31366050"/>
            <a:ext cx="14007602" cy="707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>
  <p:cSld name="2_Title and Conte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5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r="88418" b="15703"/>
          <a:stretch/>
        </p:blipFill>
        <p:spPr>
          <a:xfrm>
            <a:off x="0" y="0"/>
            <a:ext cx="5618091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5"/>
          <p:cNvSpPr/>
          <p:nvPr/>
        </p:nvSpPr>
        <p:spPr>
          <a:xfrm rot="5399996" flipH="1">
            <a:off x="-10665974" y="16261690"/>
            <a:ext cx="32918400" cy="395020"/>
          </a:xfrm>
          <a:prstGeom prst="rect">
            <a:avLst/>
          </a:prstGeom>
          <a:gradFill>
            <a:gsLst>
              <a:gs pos="0">
                <a:srgbClr val="00FFFF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" name="Google Shape;45;p5"/>
          <p:cNvGrpSpPr/>
          <p:nvPr/>
        </p:nvGrpSpPr>
        <p:grpSpPr>
          <a:xfrm>
            <a:off x="41216963" y="1016361"/>
            <a:ext cx="1881323" cy="2545857"/>
            <a:chOff x="41216963" y="1016361"/>
            <a:chExt cx="1881323" cy="2545857"/>
          </a:xfrm>
        </p:grpSpPr>
        <p:sp>
          <p:nvSpPr>
            <p:cNvPr id="46" name="Google Shape;46;p5"/>
            <p:cNvSpPr/>
            <p:nvPr/>
          </p:nvSpPr>
          <p:spPr>
            <a:xfrm rot="5400013">
              <a:off x="41887379" y="345950"/>
              <a:ext cx="540465" cy="1881295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5"/>
            <p:cNvSpPr/>
            <p:nvPr/>
          </p:nvSpPr>
          <p:spPr>
            <a:xfrm>
              <a:off x="42692933" y="1539694"/>
              <a:ext cx="405353" cy="20225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8" name="Google Shape;48;p5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5099" y="28947041"/>
            <a:ext cx="3641442" cy="3126891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5"/>
          <p:cNvSpPr txBox="1"/>
          <p:nvPr/>
        </p:nvSpPr>
        <p:spPr>
          <a:xfrm>
            <a:off x="28889370" y="31366050"/>
            <a:ext cx="14007602" cy="707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ftr" idx="11"/>
          </p:nvPr>
        </p:nvSpPr>
        <p:spPr>
          <a:xfrm>
            <a:off x="14538960" y="30510483"/>
            <a:ext cx="14813280" cy="1752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sldNum" idx="12"/>
          </p:nvPr>
        </p:nvSpPr>
        <p:spPr>
          <a:xfrm>
            <a:off x="30998160" y="30510483"/>
            <a:ext cx="9875520" cy="1752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5760"/>
              <a:buFont typeface="Calibri"/>
              <a:buNone/>
              <a:defRPr sz="576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" name="Google Shape;8;p1" descr="A picture containing bird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13750" b="14612"/>
          <a:stretch/>
        </p:blipFill>
        <p:spPr>
          <a:xfrm>
            <a:off x="6035222" y="9"/>
            <a:ext cx="37855977" cy="3291839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1"/>
          <p:cNvSpPr txBox="1"/>
          <p:nvPr/>
        </p:nvSpPr>
        <p:spPr>
          <a:xfrm>
            <a:off x="6912864" y="2555683"/>
            <a:ext cx="34987147" cy="568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1"/>
          <p:cNvSpPr txBox="1"/>
          <p:nvPr/>
        </p:nvSpPr>
        <p:spPr>
          <a:xfrm>
            <a:off x="6912864" y="8763006"/>
            <a:ext cx="34987147" cy="1898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/>
          <p:nvPr/>
        </p:nvSpPr>
        <p:spPr>
          <a:xfrm rot="5399996" flipH="1">
            <a:off x="-10621488" y="16261690"/>
            <a:ext cx="32918400" cy="395020"/>
          </a:xfrm>
          <a:prstGeom prst="rect">
            <a:avLst/>
          </a:prstGeom>
          <a:gradFill>
            <a:gsLst>
              <a:gs pos="0">
                <a:srgbClr val="00FFFF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1"/>
          <p:cNvGrpSpPr/>
          <p:nvPr/>
        </p:nvGrpSpPr>
        <p:grpSpPr>
          <a:xfrm>
            <a:off x="41216963" y="1016361"/>
            <a:ext cx="1881323" cy="2545857"/>
            <a:chOff x="41216963" y="1016361"/>
            <a:chExt cx="1881323" cy="2545857"/>
          </a:xfrm>
        </p:grpSpPr>
        <p:sp>
          <p:nvSpPr>
            <p:cNvPr id="13" name="Google Shape;13;p1"/>
            <p:cNvSpPr/>
            <p:nvPr/>
          </p:nvSpPr>
          <p:spPr>
            <a:xfrm rot="5400013">
              <a:off x="41887379" y="345950"/>
              <a:ext cx="540465" cy="1881295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1"/>
            <p:cNvSpPr/>
            <p:nvPr/>
          </p:nvSpPr>
          <p:spPr>
            <a:xfrm>
              <a:off x="42692933" y="1539694"/>
              <a:ext cx="405353" cy="20225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" name="Google Shape;15;p1"/>
          <p:cNvSpPr txBox="1"/>
          <p:nvPr/>
        </p:nvSpPr>
        <p:spPr>
          <a:xfrm>
            <a:off x="19259723" y="30824707"/>
            <a:ext cx="23635886" cy="707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pic>
        <p:nvPicPr>
          <p:cNvPr id="16" name="Google Shape;16;p1" descr="A close up of a sign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97307" y="29227771"/>
            <a:ext cx="3641451" cy="3126891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jpg"/><Relationship Id="rId7" Type="http://schemas.openxmlformats.org/officeDocument/2006/relationships/image" Target="../media/image9.png"/><Relationship Id="rId12" Type="http://schemas.openxmlformats.org/officeDocument/2006/relationships/image" Target="../media/image14.jp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20" Type="http://schemas.openxmlformats.org/officeDocument/2006/relationships/image" Target="../media/image2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5" Type="http://schemas.openxmlformats.org/officeDocument/2006/relationships/image" Target="../media/image7.png"/><Relationship Id="rId15" Type="http://schemas.openxmlformats.org/officeDocument/2006/relationships/image" Target="../media/image17.jp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"/>
          <p:cNvSpPr/>
          <p:nvPr/>
        </p:nvSpPr>
        <p:spPr>
          <a:xfrm>
            <a:off x="33160400" y="22632788"/>
            <a:ext cx="9378300" cy="46383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6"/>
          <p:cNvSpPr txBox="1"/>
          <p:nvPr/>
        </p:nvSpPr>
        <p:spPr>
          <a:xfrm>
            <a:off x="33581250" y="16140225"/>
            <a:ext cx="8733900" cy="6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lt1"/>
                </a:solidFill>
              </a:rPr>
              <a:t>This chatbot was created with a combination of modern web and backend technologies. 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>
                <a:solidFill>
                  <a:schemeClr val="lt1"/>
                </a:solidFill>
              </a:rPr>
              <a:t>The </a:t>
            </a:r>
            <a:r>
              <a:rPr lang="en-US" sz="2600" b="1" dirty="0">
                <a:solidFill>
                  <a:schemeClr val="lt1"/>
                </a:solidFill>
              </a:rPr>
              <a:t>frontend</a:t>
            </a:r>
            <a:r>
              <a:rPr lang="en-US" sz="2600" dirty="0">
                <a:solidFill>
                  <a:schemeClr val="lt1"/>
                </a:solidFill>
              </a:rPr>
              <a:t> is a  React website built using HTML, CSS, JavaScript and Node.js.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lt1"/>
                </a:solidFill>
              </a:rPr>
              <a:t>The </a:t>
            </a:r>
            <a:r>
              <a:rPr lang="en-US" sz="2600" b="1" dirty="0">
                <a:solidFill>
                  <a:schemeClr val="lt1"/>
                </a:solidFill>
              </a:rPr>
              <a:t>backend </a:t>
            </a:r>
            <a:r>
              <a:rPr lang="en-US" sz="2600" dirty="0">
                <a:solidFill>
                  <a:schemeClr val="lt1"/>
                </a:solidFill>
              </a:rPr>
              <a:t>is a Flask Python that was used to develop the core logic and backend services. In our python implementation, we used a variety of libraries including Flask and OpenAI API.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600" dirty="0">
                <a:solidFill>
                  <a:schemeClr val="lt1"/>
                </a:solidFill>
              </a:rPr>
            </a:br>
            <a:r>
              <a:rPr lang="en-US" sz="2600" dirty="0">
                <a:solidFill>
                  <a:schemeClr val="lt1"/>
                </a:solidFill>
              </a:rPr>
              <a:t>For </a:t>
            </a:r>
            <a:r>
              <a:rPr lang="en-US" sz="2600" b="1" dirty="0">
                <a:solidFill>
                  <a:schemeClr val="lt1"/>
                </a:solidFill>
              </a:rPr>
              <a:t>data storage and retrieval</a:t>
            </a:r>
            <a:r>
              <a:rPr lang="en-US" sz="2600" dirty="0">
                <a:solidFill>
                  <a:schemeClr val="lt1"/>
                </a:solidFill>
              </a:rPr>
              <a:t>, we used PostgreSQL, which is accessed through </a:t>
            </a:r>
            <a:r>
              <a:rPr lang="en-US" sz="2600" dirty="0" err="1">
                <a:solidFill>
                  <a:schemeClr val="lt1"/>
                </a:solidFill>
              </a:rPr>
              <a:t>Pgadmin</a:t>
            </a:r>
            <a:r>
              <a:rPr lang="en-US" sz="2600" dirty="0">
                <a:solidFill>
                  <a:schemeClr val="lt1"/>
                </a:solidFill>
              </a:rPr>
              <a:t> which is a popular database management tool used for PostgreSQL.</a:t>
            </a:r>
            <a:endParaRPr sz="2600" dirty="0">
              <a:solidFill>
                <a:schemeClr val="lt1"/>
              </a:solidFill>
            </a:endParaRPr>
          </a:p>
        </p:txBody>
      </p:sp>
      <p:sp>
        <p:nvSpPr>
          <p:cNvPr id="56" name="Google Shape;56;p6"/>
          <p:cNvSpPr txBox="1"/>
          <p:nvPr/>
        </p:nvSpPr>
        <p:spPr>
          <a:xfrm>
            <a:off x="6816440" y="617631"/>
            <a:ext cx="33460703" cy="2154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and Information Sciences</a:t>
            </a:r>
            <a:endParaRPr sz="8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Arial"/>
              <a:buNone/>
            </a:pPr>
            <a:r>
              <a:rPr lang="en-US" sz="5400" b="0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Spring 2025 Senior Design Project</a:t>
            </a:r>
            <a:endParaRPr/>
          </a:p>
        </p:txBody>
      </p:sp>
      <p:sp>
        <p:nvSpPr>
          <p:cNvPr id="57" name="Google Shape;57;p6"/>
          <p:cNvSpPr txBox="1"/>
          <p:nvPr/>
        </p:nvSpPr>
        <p:spPr>
          <a:xfrm>
            <a:off x="6816440" y="2979160"/>
            <a:ext cx="35204400" cy="269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10000"/>
              <a:buFont typeface="Arial"/>
              <a:buNone/>
            </a:pPr>
            <a:r>
              <a:rPr lang="en-US" sz="10000" b="1">
                <a:solidFill>
                  <a:srgbClr val="00FFFF"/>
                </a:solidFill>
              </a:rPr>
              <a:t>AI-Based Customizable Chatbot</a:t>
            </a:r>
            <a:endParaRPr sz="10000" b="1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Arial"/>
              <a:buNone/>
            </a:pPr>
            <a:r>
              <a:rPr lang="en-US" sz="35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-US" sz="3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Mohammed Alfarra, Omar Soliman, Alexis Okafor, Alejandro Alonso, David Del Valle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Arial"/>
              <a:buNone/>
            </a:pPr>
            <a:r>
              <a:rPr lang="en-US" sz="35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lang="en-US" sz="3500" b="1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Masoud Sadjadi</a:t>
            </a:r>
            <a:r>
              <a:rPr lang="en-US" sz="3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6"/>
          <p:cNvSpPr txBox="1"/>
          <p:nvPr/>
        </p:nvSpPr>
        <p:spPr>
          <a:xfrm>
            <a:off x="9431150" y="6135205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6E6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>
              <a:solidFill>
                <a:srgbClr val="00FFFF"/>
              </a:solidFill>
            </a:endParaRPr>
          </a:p>
        </p:txBody>
      </p:sp>
      <p:sp>
        <p:nvSpPr>
          <p:cNvPr id="59" name="Google Shape;59;p6"/>
          <p:cNvSpPr txBox="1"/>
          <p:nvPr/>
        </p:nvSpPr>
        <p:spPr>
          <a:xfrm>
            <a:off x="22361255" y="6135209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6E6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>
              <a:solidFill>
                <a:srgbClr val="00FFFF"/>
              </a:solidFill>
            </a:endParaRPr>
          </a:p>
        </p:txBody>
      </p:sp>
      <p:sp>
        <p:nvSpPr>
          <p:cNvPr id="60" name="Google Shape;60;p6"/>
          <p:cNvSpPr txBox="1"/>
          <p:nvPr/>
        </p:nvSpPr>
        <p:spPr>
          <a:xfrm>
            <a:off x="35743650" y="6135197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6E6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>
              <a:solidFill>
                <a:srgbClr val="00FFFF"/>
              </a:solidFill>
            </a:endParaRPr>
          </a:p>
        </p:txBody>
      </p:sp>
      <p:sp>
        <p:nvSpPr>
          <p:cNvPr id="61" name="Google Shape;61;p6"/>
          <p:cNvSpPr txBox="1"/>
          <p:nvPr/>
        </p:nvSpPr>
        <p:spPr>
          <a:xfrm>
            <a:off x="9431150" y="15473640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6E6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>
              <a:solidFill>
                <a:srgbClr val="00FFFF"/>
              </a:solidFill>
            </a:endParaRPr>
          </a:p>
        </p:txBody>
      </p:sp>
      <p:sp>
        <p:nvSpPr>
          <p:cNvPr id="62" name="Google Shape;62;p6"/>
          <p:cNvSpPr txBox="1"/>
          <p:nvPr/>
        </p:nvSpPr>
        <p:spPr>
          <a:xfrm>
            <a:off x="22091580" y="16786353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6E6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>
              <a:solidFill>
                <a:srgbClr val="00FFFF"/>
              </a:solidFill>
            </a:endParaRPr>
          </a:p>
        </p:txBody>
      </p:sp>
      <p:sp>
        <p:nvSpPr>
          <p:cNvPr id="63" name="Google Shape;63;p6"/>
          <p:cNvSpPr txBox="1"/>
          <p:nvPr/>
        </p:nvSpPr>
        <p:spPr>
          <a:xfrm>
            <a:off x="35661600" y="15634342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6E6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>
              <a:solidFill>
                <a:srgbClr val="00FFFF"/>
              </a:solidFill>
            </a:endParaRPr>
          </a:p>
        </p:txBody>
      </p:sp>
      <p:sp>
        <p:nvSpPr>
          <p:cNvPr id="64" name="Google Shape;64;p6"/>
          <p:cNvSpPr txBox="1"/>
          <p:nvPr/>
        </p:nvSpPr>
        <p:spPr>
          <a:xfrm>
            <a:off x="9431150" y="26611690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6E6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>
              <a:solidFill>
                <a:srgbClr val="00FFFF"/>
              </a:solidFill>
            </a:endParaRPr>
          </a:p>
        </p:txBody>
      </p:sp>
      <p:sp>
        <p:nvSpPr>
          <p:cNvPr id="65" name="Google Shape;65;p6"/>
          <p:cNvSpPr txBox="1"/>
          <p:nvPr/>
        </p:nvSpPr>
        <p:spPr>
          <a:xfrm>
            <a:off x="22531780" y="24279140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1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6E6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>
              <a:solidFill>
                <a:srgbClr val="00FFFF"/>
              </a:solidFill>
            </a:endParaRPr>
          </a:p>
        </p:txBody>
      </p:sp>
      <p:pic>
        <p:nvPicPr>
          <p:cNvPr id="66" name="Google Shape;66;p6" descr="A black background with blue text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0268" y="1821183"/>
            <a:ext cx="5413851" cy="80106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6"/>
          <p:cNvSpPr txBox="1"/>
          <p:nvPr/>
        </p:nvSpPr>
        <p:spPr>
          <a:xfrm>
            <a:off x="6816450" y="6887763"/>
            <a:ext cx="11562600" cy="86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b="1">
                <a:solidFill>
                  <a:schemeClr val="lt1"/>
                </a:solidFill>
              </a:rPr>
              <a:t>Modern communication is hindered by impersonal, generic interactions</a:t>
            </a:r>
            <a:endParaRPr sz="2600" b="1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Standard chatbots</a:t>
            </a:r>
            <a:r>
              <a:rPr lang="en-US" sz="2600">
                <a:solidFill>
                  <a:srgbClr val="FF0000"/>
                </a:solidFill>
              </a:rPr>
              <a:t> lack personality and customization</a:t>
            </a:r>
            <a:endParaRPr sz="2600">
              <a:solidFill>
                <a:srgbClr val="FF0000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Users desire more engaging and personalized experiences</a:t>
            </a:r>
            <a:endParaRPr sz="260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b="1">
                <a:solidFill>
                  <a:schemeClr val="lt1"/>
                </a:solidFill>
              </a:rPr>
              <a:t>Existing conversational AI solutions have limitations:</a:t>
            </a:r>
            <a:endParaRPr sz="2600" b="1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Minimal customization options for appearance and behavior</a:t>
            </a:r>
            <a:endParaRPr sz="2600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Lack of persistent memory across conversations</a:t>
            </a:r>
            <a:endParaRPr sz="2600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Poor user experience and interface design</a:t>
            </a:r>
            <a:endParaRPr sz="260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b="1">
                <a:solidFill>
                  <a:schemeClr val="lt1"/>
                </a:solidFill>
              </a:rPr>
              <a:t>Users face challenges with current AI assistants:</a:t>
            </a:r>
            <a:endParaRPr sz="2600" b="1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Inability to </a:t>
            </a:r>
            <a:r>
              <a:rPr lang="en-US" sz="2600">
                <a:solidFill>
                  <a:srgbClr val="FF0000"/>
                </a:solidFill>
              </a:rPr>
              <a:t>tailor </a:t>
            </a:r>
            <a:r>
              <a:rPr lang="en-US" sz="2600">
                <a:solidFill>
                  <a:schemeClr val="lt1"/>
                </a:solidFill>
              </a:rPr>
              <a:t>AI </a:t>
            </a:r>
            <a:r>
              <a:rPr lang="en-US" sz="2600">
                <a:solidFill>
                  <a:srgbClr val="FF0000"/>
                </a:solidFill>
              </a:rPr>
              <a:t>personalities </a:t>
            </a:r>
            <a:r>
              <a:rPr lang="en-US" sz="2600">
                <a:solidFill>
                  <a:schemeClr val="lt1"/>
                </a:solidFill>
              </a:rPr>
              <a:t>to specific needs</a:t>
            </a:r>
            <a:endParaRPr sz="2600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Disconnected conversations requiring repetitive context-setting</a:t>
            </a:r>
            <a:endParaRPr sz="2600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Limited accessibility across devices and platforms</a:t>
            </a:r>
            <a:endParaRPr sz="260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b="1">
                <a:solidFill>
                  <a:srgbClr val="FF0000"/>
                </a:solidFill>
              </a:rPr>
              <a:t>Our solution:</a:t>
            </a:r>
            <a:r>
              <a:rPr lang="en-US" sz="2600">
                <a:solidFill>
                  <a:schemeClr val="lt1"/>
                </a:solidFill>
              </a:rPr>
              <a:t> </a:t>
            </a:r>
            <a:r>
              <a:rPr lang="en-US" sz="2600" b="1">
                <a:solidFill>
                  <a:schemeClr val="lt1"/>
                </a:solidFill>
              </a:rPr>
              <a:t>A fully customizable AI chatbot web application that allows users to:</a:t>
            </a:r>
            <a:endParaRPr sz="2600" b="1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Create personalized bot appearances and personalities</a:t>
            </a:r>
            <a:endParaRPr sz="2600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Maintain conversation history and context</a:t>
            </a:r>
            <a:endParaRPr sz="2600">
              <a:solidFill>
                <a:schemeClr val="lt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2600">
                <a:solidFill>
                  <a:schemeClr val="lt1"/>
                </a:solidFill>
              </a:rPr>
              <a:t>Enjoy a seamless, intuitive user experience</a:t>
            </a:r>
            <a:endParaRPr sz="260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</a:endParaRPr>
          </a:p>
        </p:txBody>
      </p:sp>
      <p:sp>
        <p:nvSpPr>
          <p:cNvPr id="68" name="Google Shape;68;p6"/>
          <p:cNvSpPr txBox="1"/>
          <p:nvPr/>
        </p:nvSpPr>
        <p:spPr>
          <a:xfrm>
            <a:off x="33740550" y="7495975"/>
            <a:ext cx="7956900" cy="6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>
                <a:solidFill>
                  <a:schemeClr val="lt1"/>
                </a:solidFill>
              </a:rPr>
              <a:t>Hardware Requirements:</a:t>
            </a:r>
            <a:r>
              <a:rPr lang="en-US" sz="2600" dirty="0">
                <a:solidFill>
                  <a:schemeClr val="lt1"/>
                </a:solidFill>
              </a:rPr>
              <a:t> Computer, 2GB RAM, 1GB Free Storage, Strong </a:t>
            </a:r>
            <a:r>
              <a:rPr lang="en-US" sz="2600" dirty="0" err="1">
                <a:solidFill>
                  <a:schemeClr val="lt1"/>
                </a:solidFill>
              </a:rPr>
              <a:t>Wi-FI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>
                <a:solidFill>
                  <a:schemeClr val="lt1"/>
                </a:solidFill>
              </a:rPr>
              <a:t>Software </a:t>
            </a:r>
            <a:r>
              <a:rPr lang="en-US" sz="2600" b="1" dirty="0" err="1">
                <a:solidFill>
                  <a:schemeClr val="lt1"/>
                </a:solidFill>
              </a:rPr>
              <a:t>Requiremnts</a:t>
            </a:r>
            <a:r>
              <a:rPr lang="en-US" sz="2600" b="1" dirty="0">
                <a:solidFill>
                  <a:schemeClr val="lt1"/>
                </a:solidFill>
              </a:rPr>
              <a:t>: </a:t>
            </a:r>
            <a:r>
              <a:rPr lang="en-US" sz="2600" dirty="0">
                <a:solidFill>
                  <a:schemeClr val="lt1"/>
                </a:solidFill>
              </a:rPr>
              <a:t>Python, Command Prompt (Terminal) and Python Libraries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>
                <a:solidFill>
                  <a:schemeClr val="lt1"/>
                </a:solidFill>
              </a:rPr>
              <a:t>Flask==3.1.0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>
                <a:solidFill>
                  <a:schemeClr val="lt1"/>
                </a:solidFill>
              </a:rPr>
              <a:t>flask-</a:t>
            </a:r>
            <a:r>
              <a:rPr lang="en-US" sz="2600" dirty="0" err="1">
                <a:solidFill>
                  <a:schemeClr val="lt1"/>
                </a:solidFill>
              </a:rPr>
              <a:t>cors</a:t>
            </a:r>
            <a:r>
              <a:rPr lang="en-US" sz="2600" dirty="0">
                <a:solidFill>
                  <a:schemeClr val="lt1"/>
                </a:solidFill>
              </a:rPr>
              <a:t>==5.0.1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 err="1">
                <a:solidFill>
                  <a:schemeClr val="lt1"/>
                </a:solidFill>
              </a:rPr>
              <a:t>openai</a:t>
            </a:r>
            <a:r>
              <a:rPr lang="en-US" sz="2600" dirty="0">
                <a:solidFill>
                  <a:schemeClr val="lt1"/>
                </a:solidFill>
              </a:rPr>
              <a:t>==0.28.0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>
                <a:solidFill>
                  <a:schemeClr val="lt1"/>
                </a:solidFill>
              </a:rPr>
              <a:t>python-</a:t>
            </a:r>
            <a:r>
              <a:rPr lang="en-US" sz="2600" dirty="0" err="1">
                <a:solidFill>
                  <a:schemeClr val="lt1"/>
                </a:solidFill>
              </a:rPr>
              <a:t>dotenv</a:t>
            </a:r>
            <a:r>
              <a:rPr lang="en-US" sz="2600" dirty="0">
                <a:solidFill>
                  <a:schemeClr val="lt1"/>
                </a:solidFill>
              </a:rPr>
              <a:t>==1.0.1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 err="1">
                <a:solidFill>
                  <a:schemeClr val="lt1"/>
                </a:solidFill>
              </a:rPr>
              <a:t>gunicorn</a:t>
            </a:r>
            <a:r>
              <a:rPr lang="en-US" sz="2600" dirty="0">
                <a:solidFill>
                  <a:schemeClr val="lt1"/>
                </a:solidFill>
              </a:rPr>
              <a:t>==21.2.0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 err="1">
                <a:solidFill>
                  <a:schemeClr val="lt1"/>
                </a:solidFill>
              </a:rPr>
              <a:t>pyjwt</a:t>
            </a:r>
            <a:r>
              <a:rPr lang="en-US" sz="2600" dirty="0">
                <a:solidFill>
                  <a:schemeClr val="lt1"/>
                </a:solidFill>
              </a:rPr>
              <a:t>==2.3.0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 err="1">
                <a:solidFill>
                  <a:schemeClr val="lt1"/>
                </a:solidFill>
              </a:rPr>
              <a:t>uuid</a:t>
            </a:r>
            <a:r>
              <a:rPr lang="en-US" sz="2600" dirty="0">
                <a:solidFill>
                  <a:schemeClr val="lt1"/>
                </a:solidFill>
              </a:rPr>
              <a:t>==1.30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>
                <a:solidFill>
                  <a:schemeClr val="lt1"/>
                </a:solidFill>
              </a:rPr>
              <a:t>Flask-</a:t>
            </a:r>
            <a:r>
              <a:rPr lang="en-US" sz="2600" dirty="0" err="1">
                <a:solidFill>
                  <a:schemeClr val="lt1"/>
                </a:solidFill>
              </a:rPr>
              <a:t>SQLAlchemy</a:t>
            </a:r>
            <a:r>
              <a:rPr lang="en-US" sz="2600" dirty="0">
                <a:solidFill>
                  <a:schemeClr val="lt1"/>
                </a:solidFill>
              </a:rPr>
              <a:t>==3.1.0</a:t>
            </a: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lt1"/>
                </a:solidFill>
              </a:rPr>
              <a:t>psycopg2-binary</a:t>
            </a:r>
            <a:endParaRPr sz="2600" dirty="0">
              <a:solidFill>
                <a:schemeClr val="lt1"/>
              </a:solidFill>
            </a:endParaRPr>
          </a:p>
        </p:txBody>
      </p:sp>
      <p:sp>
        <p:nvSpPr>
          <p:cNvPr id="69" name="Google Shape;69;p6"/>
          <p:cNvSpPr txBox="1"/>
          <p:nvPr/>
        </p:nvSpPr>
        <p:spPr>
          <a:xfrm>
            <a:off x="20528100" y="25584275"/>
            <a:ext cx="8894700" cy="49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>
                <a:solidFill>
                  <a:schemeClr val="lt1"/>
                </a:solidFill>
              </a:rPr>
              <a:t>Our AI-based customer support chatbot project demonstrates the integration of modern web development with intelligent, customizable AI communication.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>
                <a:solidFill>
                  <a:schemeClr val="lt1"/>
                </a:solidFill>
              </a:rPr>
              <a:t>It offers a </a:t>
            </a:r>
            <a:r>
              <a:rPr lang="en-US" sz="2600" b="1" dirty="0">
                <a:solidFill>
                  <a:schemeClr val="lt1"/>
                </a:solidFill>
              </a:rPr>
              <a:t>personalized user experience</a:t>
            </a:r>
            <a:r>
              <a:rPr lang="en-US" sz="2600" dirty="0">
                <a:solidFill>
                  <a:schemeClr val="lt1"/>
                </a:solidFill>
              </a:rPr>
              <a:t>, allowing users to interact with chatbots that have memory, unique characters, and engaging personalities.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600" dirty="0">
              <a:solidFill>
                <a:schemeClr val="lt1"/>
              </a:solidFill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 dirty="0">
                <a:solidFill>
                  <a:schemeClr val="lt1"/>
                </a:solidFill>
              </a:rPr>
              <a:t>This project highlights our team’s ability to design, develop, and deploy a </a:t>
            </a:r>
            <a:r>
              <a:rPr lang="en-US" sz="2600" b="1" dirty="0">
                <a:solidFill>
                  <a:schemeClr val="lt1"/>
                </a:solidFill>
              </a:rPr>
              <a:t>real-world AI-driven application</a:t>
            </a:r>
            <a:r>
              <a:rPr lang="en-US" sz="2600" dirty="0">
                <a:solidFill>
                  <a:schemeClr val="lt1"/>
                </a:solidFill>
              </a:rPr>
              <a:t> using full-stack development principles.</a:t>
            </a:r>
            <a:endParaRPr sz="2600" dirty="0">
              <a:solidFill>
                <a:schemeClr val="lt1"/>
              </a:solidFill>
            </a:endParaRPr>
          </a:p>
        </p:txBody>
      </p:sp>
      <p:sp>
        <p:nvSpPr>
          <p:cNvPr id="70" name="Google Shape;70;p6"/>
          <p:cNvSpPr txBox="1"/>
          <p:nvPr/>
        </p:nvSpPr>
        <p:spPr>
          <a:xfrm>
            <a:off x="6435200" y="27271100"/>
            <a:ext cx="13162500" cy="53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lt1"/>
                </a:solidFill>
              </a:rPr>
              <a:t>At the end of this process, verification ensured the software met all requirements and standards to produce a fully functioning app. </a:t>
            </a:r>
            <a:endParaRPr sz="260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lt1"/>
                </a:solidFill>
              </a:rPr>
              <a:t>The </a:t>
            </a:r>
            <a:r>
              <a:rPr lang="en-US" sz="2600" b="1">
                <a:solidFill>
                  <a:schemeClr val="lt1"/>
                </a:solidFill>
              </a:rPr>
              <a:t>registration and login system</a:t>
            </a:r>
            <a:r>
              <a:rPr lang="en-US" sz="2600">
                <a:solidFill>
                  <a:schemeClr val="lt1"/>
                </a:solidFill>
              </a:rPr>
              <a:t> was validated to prevent duplicate accounts by checking for existing email address and confirming proper email format. </a:t>
            </a:r>
            <a:endParaRPr sz="260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lt1"/>
                </a:solidFill>
              </a:rPr>
              <a:t>Additionally, the </a:t>
            </a:r>
            <a:r>
              <a:rPr lang="en-US" sz="2600" b="1">
                <a:solidFill>
                  <a:schemeClr val="lt1"/>
                </a:solidFill>
              </a:rPr>
              <a:t>chat history</a:t>
            </a:r>
            <a:r>
              <a:rPr lang="en-US" sz="2600">
                <a:solidFill>
                  <a:schemeClr val="lt1"/>
                </a:solidFill>
              </a:rPr>
              <a:t> was tested to ensure it was saved in the database and retrievable by the associated user. </a:t>
            </a:r>
            <a:endParaRPr sz="260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lt1"/>
                </a:solidFill>
              </a:rPr>
              <a:t>Lastly, </a:t>
            </a:r>
            <a:r>
              <a:rPr lang="en-US" sz="2600" b="1">
                <a:solidFill>
                  <a:schemeClr val="lt1"/>
                </a:solidFill>
              </a:rPr>
              <a:t>Bot customization preferences</a:t>
            </a:r>
            <a:r>
              <a:rPr lang="en-US" sz="2600">
                <a:solidFill>
                  <a:schemeClr val="lt1"/>
                </a:solidFill>
              </a:rPr>
              <a:t> were checked to ensure the user is allowed to change and retain their preferences. The verification also included testing the chatbot’s ability to support multiple sessions simultaneously.</a:t>
            </a:r>
            <a:endParaRPr sz="2600">
              <a:solidFill>
                <a:schemeClr val="lt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lt1"/>
                </a:solidFill>
              </a:rPr>
              <a:t> </a:t>
            </a:r>
            <a:endParaRPr sz="2600">
              <a:solidFill>
                <a:schemeClr val="lt1"/>
              </a:solidFill>
            </a:endParaRPr>
          </a:p>
        </p:txBody>
      </p:sp>
      <p:pic>
        <p:nvPicPr>
          <p:cNvPr id="71" name="Google Shape;71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350452" y="3455127"/>
            <a:ext cx="2276200" cy="227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912452" y="28439708"/>
            <a:ext cx="3453599" cy="2301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249313" y="28439705"/>
            <a:ext cx="4037950" cy="2204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160400" y="22871803"/>
            <a:ext cx="3453600" cy="3892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880925" y="22501762"/>
            <a:ext cx="4114801" cy="4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6"/>
          <p:cNvSpPr txBox="1"/>
          <p:nvPr/>
        </p:nvSpPr>
        <p:spPr>
          <a:xfrm>
            <a:off x="19479125" y="17605800"/>
            <a:ext cx="10220100" cy="30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600" b="1">
              <a:solidFill>
                <a:srgbClr val="F2F2F2"/>
              </a:solidFill>
            </a:endParaRPr>
          </a:p>
          <a:p>
            <a:pPr marL="457200" lvl="0" indent="-3937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F2F2F2"/>
              </a:buClr>
              <a:buSzPts val="2600"/>
              <a:buChar char="●"/>
            </a:pPr>
            <a:r>
              <a:rPr lang="en-US" sz="2600" b="1">
                <a:solidFill>
                  <a:srgbClr val="F2F2F2"/>
                </a:solidFill>
              </a:rPr>
              <a:t>User</a:t>
            </a:r>
            <a:r>
              <a:rPr lang="en-US" sz="2600">
                <a:solidFill>
                  <a:srgbClr val="F2F2F2"/>
                </a:solidFill>
              </a:rPr>
              <a:t>: Stores account information and authentication details</a:t>
            </a:r>
            <a:endParaRPr sz="2600">
              <a:solidFill>
                <a:srgbClr val="F2F2F2"/>
              </a:solidFill>
            </a:endParaRPr>
          </a:p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600"/>
              <a:buChar char="●"/>
            </a:pPr>
            <a:r>
              <a:rPr lang="en-US" sz="2600" b="1">
                <a:solidFill>
                  <a:srgbClr val="F2F2F2"/>
                </a:solidFill>
              </a:rPr>
              <a:t>Message</a:t>
            </a:r>
            <a:r>
              <a:rPr lang="en-US" sz="2600">
                <a:solidFill>
                  <a:srgbClr val="F2F2F2"/>
                </a:solidFill>
              </a:rPr>
              <a:t>: Handles user inputs and bot responses</a:t>
            </a:r>
            <a:endParaRPr sz="2600">
              <a:solidFill>
                <a:srgbClr val="F2F2F2"/>
              </a:solidFill>
            </a:endParaRPr>
          </a:p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600"/>
              <a:buChar char="●"/>
            </a:pPr>
            <a:r>
              <a:rPr lang="en-US" sz="2600" b="1">
                <a:solidFill>
                  <a:srgbClr val="F2F2F2"/>
                </a:solidFill>
              </a:rPr>
              <a:t>Conversation</a:t>
            </a:r>
            <a:r>
              <a:rPr lang="en-US" sz="2600">
                <a:solidFill>
                  <a:srgbClr val="F2F2F2"/>
                </a:solidFill>
              </a:rPr>
              <a:t>: Manages multi-turn interactions and context</a:t>
            </a:r>
            <a:endParaRPr sz="2600">
              <a:solidFill>
                <a:srgbClr val="F2F2F2"/>
              </a:solidFill>
            </a:endParaRPr>
          </a:p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600"/>
              <a:buChar char="●"/>
            </a:pPr>
            <a:r>
              <a:rPr lang="en-US" sz="2600" b="1">
                <a:solidFill>
                  <a:srgbClr val="F2F2F2"/>
                </a:solidFill>
              </a:rPr>
              <a:t>BotPersonality</a:t>
            </a:r>
            <a:r>
              <a:rPr lang="en-US" sz="2600">
                <a:solidFill>
                  <a:srgbClr val="F2F2F2"/>
                </a:solidFill>
              </a:rPr>
              <a:t>: Defines tone and response style of the chatbot</a:t>
            </a:r>
            <a:endParaRPr sz="2600">
              <a:solidFill>
                <a:srgbClr val="F2F2F2"/>
              </a:solidFill>
            </a:endParaRPr>
          </a:p>
          <a:p>
            <a:pPr marL="457200" lvl="0" indent="-393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600"/>
              <a:buChar char="●"/>
            </a:pPr>
            <a:r>
              <a:rPr lang="en-US" sz="2600" b="1">
                <a:solidFill>
                  <a:srgbClr val="F2F2F2"/>
                </a:solidFill>
              </a:rPr>
              <a:t>BotCustomization</a:t>
            </a:r>
            <a:r>
              <a:rPr lang="en-US" sz="2600">
                <a:solidFill>
                  <a:srgbClr val="F2F2F2"/>
                </a:solidFill>
              </a:rPr>
              <a:t>: Enables appearance adjustments</a:t>
            </a:r>
            <a:endParaRPr sz="2600">
              <a:solidFill>
                <a:srgbClr val="F2F2F2"/>
              </a:solidFill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</a:endParaRPr>
          </a:p>
        </p:txBody>
      </p:sp>
      <p:pic>
        <p:nvPicPr>
          <p:cNvPr id="77" name="Google Shape;77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425626" y="3516000"/>
            <a:ext cx="2276199" cy="215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6"/>
          <p:cNvPicPr preferRelativeResize="0"/>
          <p:nvPr/>
        </p:nvPicPr>
        <p:blipFill rotWithShape="1">
          <a:blip r:embed="rId10">
            <a:alphaModFix/>
          </a:blip>
          <a:srcRect l="-6342" t="-2246" r="1859" b="-2235"/>
          <a:stretch/>
        </p:blipFill>
        <p:spPr>
          <a:xfrm>
            <a:off x="34314342" y="22712708"/>
            <a:ext cx="6649810" cy="4216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6" title="computer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9865625" y="11172472"/>
            <a:ext cx="1520525" cy="152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6" title="wifi white.jp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9865625" y="9179721"/>
            <a:ext cx="1520525" cy="1385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6" title="terminal white background.jpg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7947188" y="10139638"/>
            <a:ext cx="1520524" cy="1378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6" title="github lo.png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5949822" y="3455123"/>
            <a:ext cx="2154430" cy="215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6" title="vs codeee log.jp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504850" y="28452525"/>
            <a:ext cx="2764692" cy="2276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6" title="Architecture diagram.PNG"/>
          <p:cNvPicPr preferRelativeResize="0"/>
          <p:nvPr/>
        </p:nvPicPr>
        <p:blipFill rotWithShape="1">
          <a:blip r:embed="rId16">
            <a:alphaModFix/>
          </a:blip>
          <a:srcRect r="9535"/>
          <a:stretch/>
        </p:blipFill>
        <p:spPr>
          <a:xfrm>
            <a:off x="7015600" y="16296563"/>
            <a:ext cx="12001699" cy="9569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6" title="Buddy.PNG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75995" y="3920920"/>
            <a:ext cx="4638300" cy="4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6" title="Nova.PNG"/>
          <p:cNvPicPr preferRelativeResize="0"/>
          <p:nvPr/>
        </p:nvPicPr>
        <p:blipFill rotWithShape="1">
          <a:blip r:embed="rId18">
            <a:alphaModFix/>
          </a:blip>
          <a:srcRect b="911"/>
          <a:stretch/>
        </p:blipFill>
        <p:spPr>
          <a:xfrm>
            <a:off x="376000" y="10354250"/>
            <a:ext cx="4638301" cy="4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6" title="Pixie.PNG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376000" y="15989981"/>
            <a:ext cx="4638301" cy="4693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6" title="robo.gif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376000" y="21540895"/>
            <a:ext cx="4638301" cy="4662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6" title="Blank diagram 2.jpeg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19597700" y="7102388"/>
            <a:ext cx="12679600" cy="888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6" title="DB Scheme.PNG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9787525" y="20683650"/>
            <a:ext cx="9659424" cy="283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6" title="UsersDB.PNG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29422800" y="20683650"/>
            <a:ext cx="2767270" cy="283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6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38804725" y="3245850"/>
            <a:ext cx="2644600" cy="256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515</Words>
  <Application>Microsoft Office PowerPoint</Application>
  <PresentationFormat>Custom</PresentationFormat>
  <Paragraphs>66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Mohammed Alfarra</dc:creator>
  <cp:lastModifiedBy>Mohammed Alfarra</cp:lastModifiedBy>
  <cp:revision>3</cp:revision>
  <dcterms:modified xsi:type="dcterms:W3CDTF">2025-04-16T16:34:23Z</dcterms:modified>
</cp:coreProperties>
</file>