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iHnrlnp5QpRzRzaoStDkoabkMP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521c97fb3f_2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521c97fb3f_2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>
            <a:spLocks noGrp="1"/>
          </p:cNvSpPr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>
            <a:spLocks noGrp="1"/>
          </p:cNvSpPr>
          <p:nvPr>
            <p:ph type="subTitle" idx="1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Comparison">
  <p:cSld name="5_Comparis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4" name="Google Shape;124;p29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>
            <a:spLocks noGrp="1"/>
          </p:cNvSpPr>
          <p:nvPr>
            <p:ph type="body" idx="1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 b="1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7" name="Google Shape;127;p29"/>
          <p:cNvSpPr txBox="1">
            <a:spLocks noGrp="1"/>
          </p:cNvSpPr>
          <p:nvPr>
            <p:ph type="body" idx="2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9"/>
          <p:cNvSpPr txBox="1">
            <a:spLocks noGrp="1"/>
          </p:cNvSpPr>
          <p:nvPr>
            <p:ph type="body" idx="3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29"/>
          <p:cNvSpPr txBox="1">
            <a:spLocks noGrp="1"/>
          </p:cNvSpPr>
          <p:nvPr>
            <p:ph type="body" idx="4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 b="1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36" name="Google Shape;136;p29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>
            <a:spLocks noGrp="1"/>
          </p:cNvSpPr>
          <p:nvPr>
            <p:ph type="body" idx="1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30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0" name="Google Shape;140;p30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48" name="Google Shape;148;p30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wo Content">
  <p:cSld name="2_Two Conten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1" name="Google Shape;151;p31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>
            <a:spLocks noGrp="1"/>
          </p:cNvSpPr>
          <p:nvPr>
            <p:ph type="body" idx="1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1"/>
          <p:cNvSpPr txBox="1">
            <a:spLocks noGrp="1"/>
          </p:cNvSpPr>
          <p:nvPr>
            <p:ph type="body" idx="2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61" name="Google Shape;161;p3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Comparison">
  <p:cSld name="2_Comparison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4" name="Google Shape;164;p32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>
            <a:spLocks noGrp="1"/>
          </p:cNvSpPr>
          <p:nvPr>
            <p:ph type="body" idx="1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 b="1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1" name="Google Shape;171;p32"/>
          <p:cNvSpPr txBox="1">
            <a:spLocks noGrp="1"/>
          </p:cNvSpPr>
          <p:nvPr>
            <p:ph type="body" idx="2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2"/>
          <p:cNvSpPr txBox="1">
            <a:spLocks noGrp="1"/>
          </p:cNvSpPr>
          <p:nvPr>
            <p:ph type="body" idx="3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2"/>
          <p:cNvSpPr txBox="1">
            <a:spLocks noGrp="1"/>
          </p:cNvSpPr>
          <p:nvPr>
            <p:ph type="body" idx="4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 b="1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4" name="Google Shape;174;p32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76" name="Google Shape;176;p32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21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body" idx="1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1"/>
          <p:cNvSpPr/>
          <p:nvPr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" name="Google Shape;33;p21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2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45" name="Google Shape;45;p22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23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>
            <a:spLocks noGrp="1"/>
          </p:cNvSpPr>
          <p:nvPr>
            <p:ph type="body" idx="1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3"/>
          <p:cNvSpPr/>
          <p:nvPr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2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body" idx="3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body" idx="4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9" name="Google Shape;59;p2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24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body" idx="1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70" name="Google Shape;70;p2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Comparison">
  <p:cSld name="7_Comparis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25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>
            <a:spLocks noGrp="1"/>
          </p:cNvSpPr>
          <p:nvPr>
            <p:ph type="body" idx="1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2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body" idx="3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body" idx="4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84" name="Google Shape;84;p25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Two Content">
  <p:cSld name="7_Two Conten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26" descr="A picture containing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body" idx="1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6"/>
          <p:cNvSpPr txBox="1">
            <a:spLocks noGrp="1"/>
          </p:cNvSpPr>
          <p:nvPr>
            <p:ph type="body" idx="2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96" name="Google Shape;96;p26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>
            <a:spLocks noGrp="1"/>
          </p:cNvSpPr>
          <p:nvPr>
            <p:ph type="body" idx="1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7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0" name="Google Shape;100;p27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08" name="Google Shape;108;p27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wo Content">
  <p:cSld name="5_Two Conten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1" name="Google Shape;111;p28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r="88418" b="15703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>
            <a:spLocks noGrp="1"/>
          </p:cNvSpPr>
          <p:nvPr>
            <p:ph type="body" idx="1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2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21" name="Google Shape;121;p28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9" descr="A close up of a sign&#10;&#10;Description automatically generated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9"/>
          <p:cNvSpPr txBox="1">
            <a:spLocks noGrp="1"/>
          </p:cNvSpPr>
          <p:nvPr>
            <p:ph type="dt" idx="10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9"/>
          <p:cNvSpPr txBox="1">
            <a:spLocks noGrp="1"/>
          </p:cNvSpPr>
          <p:nvPr>
            <p:ph type="ftr" idx="11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sldNum" idx="12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" name="Google Shape;12;p19" descr="A picture containing bird&#10;&#10;Description automatically generated"/>
          <p:cNvPicPr preferRelativeResize="0"/>
          <p:nvPr/>
        </p:nvPicPr>
        <p:blipFill rotWithShape="1">
          <a:blip r:embed="rId16">
            <a:alphaModFix/>
          </a:blip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>
            <a:spLocks noGrp="1"/>
          </p:cNvSpPr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b="1" dirty="0"/>
              <a:t>AI-Based Customizable Chatbot</a:t>
            </a:r>
            <a:endParaRPr b="1" dirty="0"/>
          </a:p>
        </p:txBody>
      </p:sp>
      <p:sp>
        <p:nvSpPr>
          <p:cNvPr id="182" name="Google Shape;182;p1"/>
          <p:cNvSpPr txBox="1">
            <a:spLocks noGrp="1"/>
          </p:cNvSpPr>
          <p:nvPr>
            <p:ph type="subTitle" idx="1"/>
          </p:nvPr>
        </p:nvSpPr>
        <p:spPr>
          <a:xfrm>
            <a:off x="1859275" y="3521075"/>
            <a:ext cx="9072900" cy="17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78688"/>
              <a:buNone/>
            </a:pPr>
            <a:endParaRPr sz="3050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78688"/>
              <a:buNone/>
            </a:pPr>
            <a:r>
              <a:rPr lang="en-US" sz="3050" b="1" dirty="0"/>
              <a:t>Students: </a:t>
            </a:r>
            <a:r>
              <a:rPr lang="en-US" sz="3050" dirty="0"/>
              <a:t>Mohammed Alfarra, Omar Soliman, Alexis Okafor, Alejandro Alonso, David Del Valle</a:t>
            </a:r>
            <a:br>
              <a:rPr lang="en-US" sz="3050" dirty="0"/>
            </a:br>
            <a:endParaRPr sz="305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4754"/>
              <a:buFont typeface="Arial"/>
              <a:buNone/>
            </a:pPr>
            <a:r>
              <a:rPr lang="en-US" sz="3050" b="1" dirty="0"/>
              <a:t>Instructor/Faculty:</a:t>
            </a:r>
            <a:r>
              <a:rPr lang="en-US" sz="3050" b="1" i="1" dirty="0"/>
              <a:t> </a:t>
            </a:r>
            <a:r>
              <a:rPr lang="en-US" sz="3050" i="1" dirty="0"/>
              <a:t>Masoud Sadjadi</a:t>
            </a:r>
            <a:r>
              <a:rPr lang="en-US" sz="3050" dirty="0"/>
              <a:t>,</a:t>
            </a:r>
            <a:r>
              <a:rPr lang="en-US" sz="3050" i="1" dirty="0"/>
              <a:t> </a:t>
            </a:r>
            <a:r>
              <a:rPr lang="en-US" sz="3050" dirty="0"/>
              <a:t>Florida International University</a:t>
            </a:r>
            <a:endParaRPr sz="305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Introduction</a:t>
            </a:r>
            <a:endParaRPr b="1"/>
          </a:p>
        </p:txBody>
      </p:sp>
      <p:sp>
        <p:nvSpPr>
          <p:cNvPr id="188" name="Google Shape;188;p2"/>
          <p:cNvSpPr txBox="1">
            <a:spLocks noGrp="1"/>
          </p:cNvSpPr>
          <p:nvPr>
            <p:ph type="body" idx="1"/>
          </p:nvPr>
        </p:nvSpPr>
        <p:spPr>
          <a:xfrm>
            <a:off x="1920249" y="1537625"/>
            <a:ext cx="6289685" cy="48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688"/>
              <a:buFont typeface="Arial"/>
              <a:buNone/>
            </a:pPr>
            <a:r>
              <a:rPr lang="en-US" sz="1400" dirty="0"/>
              <a:t>Our project is an AI-Based Customizable Chatbot Platform that enables users to interact with customizable chatbot personalities for a personalized and engaging experience.</a:t>
            </a:r>
            <a:endParaRPr sz="1400" dirty="0"/>
          </a:p>
          <a:p>
            <a:pPr marL="0" lvl="0" indent="0" algn="just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688"/>
              <a:buFont typeface="Arial"/>
              <a:buNone/>
            </a:pPr>
            <a:r>
              <a:rPr lang="en-US" sz="1400" b="1" dirty="0"/>
              <a:t>Why We Built It:</a:t>
            </a:r>
            <a:endParaRPr sz="1400" b="1" dirty="0"/>
          </a:p>
          <a:p>
            <a:pPr marL="457200" lvl="0" indent="-317500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To explore the intersection of AI and customer service</a:t>
            </a:r>
            <a:br>
              <a:rPr lang="en-US" sz="1400" dirty="0"/>
            </a:br>
            <a:endParaRPr lang="en-US"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To provide users with a flexible, fun, and memory-aware chatbot system</a:t>
            </a:r>
            <a:endParaRPr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endParaRPr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To provide users with a customizable &amp; personalized chatbot</a:t>
            </a:r>
            <a:br>
              <a:rPr lang="en-US" sz="1400" dirty="0"/>
            </a:br>
            <a:endParaRPr sz="1400" dirty="0"/>
          </a:p>
          <a:p>
            <a:pPr marL="0" lvl="0" indent="0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688"/>
              <a:buNone/>
            </a:pPr>
            <a:r>
              <a:rPr lang="en-US" sz="1400" b="1" dirty="0"/>
              <a:t>What Makes It Unique:</a:t>
            </a:r>
            <a:endParaRPr sz="1400" b="1" dirty="0"/>
          </a:p>
          <a:p>
            <a:pPr marL="457200" lvl="0" indent="-317500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Character-based chatbot customization</a:t>
            </a:r>
            <a:br>
              <a:rPr lang="en-US" sz="1400" dirty="0"/>
            </a:br>
            <a:endParaRPr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Multiple chatbot personalities (e.g., pirate, detective)</a:t>
            </a:r>
            <a:br>
              <a:rPr lang="en-US" sz="1400" dirty="0"/>
            </a:br>
            <a:endParaRPr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Persistent session memory and chat exports</a:t>
            </a:r>
            <a:br>
              <a:rPr lang="en-US" sz="1400" dirty="0"/>
            </a:br>
            <a:endParaRPr sz="1400" dirty="0"/>
          </a:p>
          <a:p>
            <a:pPr marL="457200" lvl="0" indent="-3175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dirty="0"/>
              <a:t>Seamless user experience with modern UI design and backend logic</a:t>
            </a:r>
            <a:endParaRPr sz="1400" dirty="0"/>
          </a:p>
          <a:p>
            <a:pPr marL="228600" lvl="0" indent="-101600" algn="just" rtl="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50"/>
              <a:buNone/>
            </a:pPr>
            <a:endParaRPr sz="1400" dirty="0"/>
          </a:p>
        </p:txBody>
      </p:sp>
      <p:pic>
        <p:nvPicPr>
          <p:cNvPr id="189" name="Google Shape;189;p2" title="chatbo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8600" y="2010150"/>
            <a:ext cx="3486476" cy="325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Key Features</a:t>
            </a:r>
            <a:endParaRPr b="1"/>
          </a:p>
        </p:txBody>
      </p:sp>
      <p:sp>
        <p:nvSpPr>
          <p:cNvPr id="195" name="Google Shape;195;p3"/>
          <p:cNvSpPr txBox="1">
            <a:spLocks noGrp="1"/>
          </p:cNvSpPr>
          <p:nvPr>
            <p:ph type="body" idx="1"/>
          </p:nvPr>
        </p:nvSpPr>
        <p:spPr>
          <a:xfrm>
            <a:off x="1803250" y="1716600"/>
            <a:ext cx="5320800" cy="4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b="1" dirty="0"/>
              <a:t>🔐Flexible User Access</a:t>
            </a:r>
            <a:endParaRPr sz="1400" b="1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Login, register, or continue as guest — accessible to all users.</a:t>
            </a:r>
            <a:br>
              <a:rPr lang="en-US" sz="1400" dirty="0"/>
            </a:br>
            <a:endParaRPr sz="14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🤖 </a:t>
            </a:r>
            <a:r>
              <a:rPr lang="en-US" sz="1400" b="1" dirty="0"/>
              <a:t>Custom Chatbot Creation</a:t>
            </a:r>
            <a:endParaRPr sz="1400" b="1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Users can name their chatbot, select a character, and choose from 10 unique personalities (e.g., pirate, detective, helpful, </a:t>
            </a:r>
            <a:r>
              <a:rPr lang="en-US" sz="1400" dirty="0" err="1"/>
              <a:t>etc</a:t>
            </a:r>
            <a:r>
              <a:rPr lang="en-US" sz="1400" dirty="0"/>
              <a:t>).</a:t>
            </a:r>
            <a:br>
              <a:rPr lang="en-US" sz="1400" dirty="0"/>
            </a:br>
            <a:endParaRPr sz="14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💬 </a:t>
            </a:r>
            <a:r>
              <a:rPr lang="en-US" sz="1400" b="1" dirty="0"/>
              <a:t>Multi-Personality Conversations</a:t>
            </a:r>
            <a:endParaRPr sz="1400" b="1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Each chatbot behaves according to its personality and remembers context  from previous chats.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🔄 </a:t>
            </a:r>
            <a:r>
              <a:rPr lang="en-US" sz="1400" b="1" dirty="0"/>
              <a:t>Multiple Chat Sessions</a:t>
            </a:r>
            <a:endParaRPr sz="14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Users can start new sessions, switch between them, or continue past conversations.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US" sz="1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💾</a:t>
            </a:r>
            <a:r>
              <a:rPr lang="en-US" sz="1400" b="1" dirty="0"/>
              <a:t>Chat History &amp; Memory</a:t>
            </a:r>
            <a:br>
              <a:rPr lang="en-US" sz="1400" b="1" dirty="0"/>
            </a:br>
            <a:r>
              <a:rPr lang="en-US" sz="1400" dirty="0"/>
              <a:t>All conversations are stored in the database — enabling memory aware interactions.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US" sz="14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dirty="0"/>
              <a:t>📤 </a:t>
            </a:r>
            <a:r>
              <a:rPr lang="en-US" sz="1400" b="1" dirty="0"/>
              <a:t>Export Functionality</a:t>
            </a:r>
            <a:endParaRPr sz="1400" b="1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Users can export individual chat sessions for record-keeping or reference.</a:t>
            </a:r>
            <a:endParaRPr sz="1400" dirty="0"/>
          </a:p>
          <a:p>
            <a:pPr marL="22860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 dirty="0"/>
          </a:p>
        </p:txBody>
      </p:sp>
      <p:pic>
        <p:nvPicPr>
          <p:cNvPr id="196" name="Google Shape;19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3075" y="158350"/>
            <a:ext cx="2504275" cy="327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43075" y="3560700"/>
            <a:ext cx="2504275" cy="3085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Key Features (Custom Chatbot Creation)</a:t>
            </a:r>
            <a:endParaRPr b="1"/>
          </a:p>
        </p:txBody>
      </p:sp>
      <p:pic>
        <p:nvPicPr>
          <p:cNvPr id="203" name="Google Shape;203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2975" y="1550475"/>
            <a:ext cx="3804725" cy="4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2675" y="1550475"/>
            <a:ext cx="3559325" cy="4761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Key Features (Multiple Chat Sessions)</a:t>
            </a:r>
            <a:endParaRPr b="1"/>
          </a:p>
        </p:txBody>
      </p:sp>
      <p:pic>
        <p:nvPicPr>
          <p:cNvPr id="210" name="Google Shape;210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2175" y="1798875"/>
            <a:ext cx="4967901" cy="433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0550" y="1798875"/>
            <a:ext cx="5084849" cy="4336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Tools &amp; Technologies Used</a:t>
            </a:r>
            <a:endParaRPr b="1"/>
          </a:p>
        </p:txBody>
      </p:sp>
      <p:sp>
        <p:nvSpPr>
          <p:cNvPr id="217" name="Google Shape;217;p6"/>
          <p:cNvSpPr txBox="1">
            <a:spLocks noGrp="1"/>
          </p:cNvSpPr>
          <p:nvPr>
            <p:ph type="body" idx="2"/>
          </p:nvPr>
        </p:nvSpPr>
        <p:spPr>
          <a:xfrm>
            <a:off x="1920250" y="1547375"/>
            <a:ext cx="6603900" cy="43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🧩 React Frontend: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React</a:t>
            </a:r>
            <a:r>
              <a:rPr lang="en-US" sz="1400"/>
              <a:t> – Component-based UI development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HTML, CSS, JavaScript</a:t>
            </a:r>
            <a:r>
              <a:rPr lang="en-US" sz="1400"/>
              <a:t> – Core web technologies for layout and styling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Node.js</a:t>
            </a:r>
            <a:r>
              <a:rPr lang="en-US" sz="1400"/>
              <a:t> – Backend environment for handling client-server interactions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400" b="1"/>
              <a:t>🧠 Flask Backend: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Python</a:t>
            </a:r>
            <a:r>
              <a:rPr lang="en-US" sz="1400"/>
              <a:t> – Logic and server-side scripting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OpenAI API</a:t>
            </a:r>
            <a:r>
              <a:rPr lang="en-US" sz="1400"/>
              <a:t> – AI-driven responses with personality-based behavior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Flask</a:t>
            </a:r>
            <a:r>
              <a:rPr lang="en-US" sz="1400"/>
              <a:t> – For handling API endpoints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🗃️ PostgreSQL Database: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PostgreSQL</a:t>
            </a:r>
            <a:r>
              <a:rPr lang="en-US" sz="1400"/>
              <a:t> – Stores user data, chatbot configurations, and chat history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🛠️ Additional Tools: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Git &amp; GitHub</a:t>
            </a:r>
            <a:r>
              <a:rPr lang="en-US" sz="1400"/>
              <a:t> – Version control and collaboration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VS Code</a:t>
            </a:r>
            <a:r>
              <a:rPr lang="en-US" sz="1400"/>
              <a:t> – Development environment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Postman</a:t>
            </a:r>
            <a:r>
              <a:rPr lang="en-US" sz="1400"/>
              <a:t> – API testing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 b="1"/>
              <a:t>pgAdmin</a:t>
            </a:r>
            <a:r>
              <a:rPr lang="en-US" sz="1400"/>
              <a:t> – PostgreSQL management</a:t>
            </a:r>
            <a:endParaRPr sz="1400"/>
          </a:p>
          <a:p>
            <a:pPr marL="228600" lvl="0" indent="-101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/>
          </a:p>
        </p:txBody>
      </p:sp>
      <p:pic>
        <p:nvPicPr>
          <p:cNvPr id="218" name="Google Shape;218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7250" y="1441212"/>
            <a:ext cx="2021150" cy="118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76425" y="2787300"/>
            <a:ext cx="1859050" cy="18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79775" y="4701165"/>
            <a:ext cx="1196571" cy="1581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66259" y="4517375"/>
            <a:ext cx="1420093" cy="194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6"/>
          <p:cNvPicPr preferRelativeResize="0"/>
          <p:nvPr/>
        </p:nvPicPr>
        <p:blipFill rotWithShape="1">
          <a:blip r:embed="rId7">
            <a:alphaModFix/>
          </a:blip>
          <a:srcRect l="-6342" t="-2246" r="1859" b="-2235"/>
          <a:stretch/>
        </p:blipFill>
        <p:spPr>
          <a:xfrm>
            <a:off x="10311457" y="4570623"/>
            <a:ext cx="2151619" cy="184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98888" y="3244688"/>
            <a:ext cx="1358351" cy="125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543825" y="1181137"/>
            <a:ext cx="2842102" cy="2021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59900" y="5248225"/>
            <a:ext cx="1018675" cy="101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601650" y="5248225"/>
            <a:ext cx="1138724" cy="93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6" title="github lo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315275" y="177400"/>
            <a:ext cx="1138725" cy="113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6" title="vs codeee log.jp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0045975" y="214225"/>
            <a:ext cx="1138726" cy="106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System Design &amp; Architecture</a:t>
            </a:r>
            <a:endParaRPr b="1"/>
          </a:p>
        </p:txBody>
      </p:sp>
      <p:sp>
        <p:nvSpPr>
          <p:cNvPr id="234" name="Google Shape;234;p7"/>
          <p:cNvSpPr txBox="1">
            <a:spLocks noGrp="1"/>
          </p:cNvSpPr>
          <p:nvPr>
            <p:ph type="body" idx="1"/>
          </p:nvPr>
        </p:nvSpPr>
        <p:spPr>
          <a:xfrm>
            <a:off x="1918000" y="1825625"/>
            <a:ext cx="5680800" cy="43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1400"/>
              <a:t>Our System is a full-stack development system that follows a client-server architecture that consists of: </a:t>
            </a: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Client:</a:t>
            </a:r>
            <a:r>
              <a:rPr lang="en-US" sz="1400"/>
              <a:t> </a:t>
            </a: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Frontend React Website made up of HTML, CSS, JavaScript, React and Node.js.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Offers great UI for user to interact with the chatbot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Sends user input to backend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Server: </a:t>
            </a:r>
            <a:endParaRPr sz="1400" b="1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Backend Flask python server that has the main functionalities of the chatbot implemented using OpenAI API. 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Sends user messages to openAI API and sends chatbot responses back to the frontend website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Sends data to be stored in a PostgreSQL database</a:t>
            </a:r>
            <a:endParaRPr sz="1400"/>
          </a:p>
          <a:p>
            <a:pPr marL="45720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457200" lvl="0" indent="-3175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sz="1400"/>
              <a:t>Data stored include user info, user messages, chatbot responses, chatbot personalities  and more.</a:t>
            </a: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 sz="1400"/>
          </a:p>
        </p:txBody>
      </p:sp>
      <p:pic>
        <p:nvPicPr>
          <p:cNvPr id="235" name="Google Shape;235;p7" title="The-frontend-backend-and-database-of-a-web-based-applicati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925" y="1825625"/>
            <a:ext cx="3957875" cy="19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7" title="Architecture diagram.PNG"/>
          <p:cNvPicPr preferRelativeResize="0"/>
          <p:nvPr/>
        </p:nvPicPr>
        <p:blipFill rotWithShape="1">
          <a:blip r:embed="rId4">
            <a:alphaModFix/>
          </a:blip>
          <a:srcRect r="9535"/>
          <a:stretch/>
        </p:blipFill>
        <p:spPr>
          <a:xfrm>
            <a:off x="8014925" y="3845950"/>
            <a:ext cx="3957876" cy="243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b="1"/>
              <a:t>Future Additional Features</a:t>
            </a:r>
            <a:endParaRPr b="1"/>
          </a:p>
        </p:txBody>
      </p:sp>
      <p:sp>
        <p:nvSpPr>
          <p:cNvPr id="242" name="Google Shape;242;p8"/>
          <p:cNvSpPr txBox="1">
            <a:spLocks noGrp="1"/>
          </p:cNvSpPr>
          <p:nvPr>
            <p:ph type="body" idx="2"/>
          </p:nvPr>
        </p:nvSpPr>
        <p:spPr>
          <a:xfrm>
            <a:off x="1920250" y="1547000"/>
            <a:ext cx="8809800" cy="48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1400" b="1"/>
              <a:t>🌐 Public Deployment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Host the project online to make it accessible via a public link (e.g., using Render, Vercel, or AWS).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Improves accessibility, usability, and potential for real user testing.</a:t>
            </a:r>
            <a:endParaRPr sz="1400" b="1"/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🔊 Add Voice Integration</a:t>
            </a:r>
            <a:endParaRPr sz="1400" b="1"/>
          </a:p>
          <a:p>
            <a:pPr marL="457200" lvl="0" indent="-317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Implement voice-to-text and text-to-speech features for hands-free interaction.</a:t>
            </a:r>
            <a:endParaRPr sz="1400"/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400" b="1"/>
              <a:t>🎭 Expand Chatbot Personalities</a:t>
            </a:r>
            <a:endParaRPr sz="1400" b="1"/>
          </a:p>
          <a:p>
            <a:pPr marL="457200" lvl="0" indent="-317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Introduce new character themes (e.g., teacher, therapist, superhero) for broader user engagement.</a:t>
            </a:r>
            <a:endParaRPr sz="1400"/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📊 Analytics Dashboard</a:t>
            </a:r>
            <a:endParaRPr sz="1400" b="1"/>
          </a:p>
          <a:p>
            <a:pPr marL="457200" lvl="0" indent="-317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Provide users/admins with insights into chatbot usage, session stats, and engagement levels.</a:t>
            </a:r>
            <a:endParaRPr sz="1400"/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/>
              <a:t>📦 Third-Party Integrations</a:t>
            </a:r>
            <a:endParaRPr sz="1400" b="1"/>
          </a:p>
          <a:p>
            <a:pPr marL="457200" lvl="0" indent="-317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Connect with platforms like Slack, Discord, or customer support CRMs for real-world deployment.</a:t>
            </a:r>
            <a:endParaRPr sz="1400"/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400" b="1"/>
              <a:t>📱 Mobile Compatibility</a:t>
            </a:r>
            <a:endParaRPr sz="1400" b="1"/>
          </a:p>
          <a:p>
            <a:pPr marL="457200" lvl="0" indent="-317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 sz="1400"/>
              <a:t>Optimize the chatbot interface for mobile devices and release as a PWA or native app.</a:t>
            </a:r>
            <a:endParaRPr sz="1400"/>
          </a:p>
          <a:p>
            <a:pPr marL="228600" lvl="0" indent="-101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521c97fb3f_2_32"/>
          <p:cNvSpPr txBox="1">
            <a:spLocks noGrp="1"/>
          </p:cNvSpPr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Conclusion</a:t>
            </a:r>
            <a:endParaRPr b="1"/>
          </a:p>
        </p:txBody>
      </p:sp>
      <p:sp>
        <p:nvSpPr>
          <p:cNvPr id="248" name="Google Shape;248;g3521c97fb3f_2_32"/>
          <p:cNvSpPr txBox="1">
            <a:spLocks noGrp="1"/>
          </p:cNvSpPr>
          <p:nvPr>
            <p:ph type="body" idx="2"/>
          </p:nvPr>
        </p:nvSpPr>
        <p:spPr>
          <a:xfrm>
            <a:off x="1920250" y="1716525"/>
            <a:ext cx="6278700" cy="409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Our AI-based customizable chatbot project demonstrates the integration of modern web development with intelligent, customizable AI communication.</a:t>
            </a:r>
            <a:br>
              <a:rPr lang="en-US" sz="1400" dirty="0"/>
            </a:b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It offers a </a:t>
            </a:r>
            <a:r>
              <a:rPr lang="en-US" sz="1400" b="1" dirty="0"/>
              <a:t>personalized user experience</a:t>
            </a:r>
            <a:r>
              <a:rPr lang="en-US" sz="1400" dirty="0"/>
              <a:t>, allowing users to interact with chatbots that have memory, unique characters, and engaging personalities.</a:t>
            </a:r>
            <a:br>
              <a:rPr lang="en-US" sz="1400" dirty="0"/>
            </a:b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We built a scalable and modular system, combining a React-based frontend, Python backend with OpenAI API, and PostgreSQL database.</a:t>
            </a: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While it currently runs locally, this project lays the foundation for a fully hosted, accessible platform in the future.</a:t>
            </a: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/>
              <a:t>This project highlights our team’s ability to design, develop, and deploy a </a:t>
            </a:r>
            <a:r>
              <a:rPr lang="en-US" sz="1400" b="1" dirty="0"/>
              <a:t>real-world AI-driven application</a:t>
            </a:r>
            <a:r>
              <a:rPr lang="en-US" sz="1400" dirty="0"/>
              <a:t> using full-stack development principles.</a:t>
            </a:r>
            <a:endParaRPr sz="1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49" name="Google Shape;249;g3521c97fb3f_2_32" title="robot-chat-or-chat-bot-logo-modern-conversation-automatic-technology-logo-design-template-vector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51150" y="1868925"/>
            <a:ext cx="3488452" cy="276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738</Words>
  <Application>Microsoft Office PowerPoint</Application>
  <PresentationFormat>Widescreen</PresentationFormat>
  <Paragraphs>90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Arial</vt:lpstr>
      <vt:lpstr>Office Theme</vt:lpstr>
      <vt:lpstr>AI-Based Customizable Chatbot</vt:lpstr>
      <vt:lpstr>Introduction</vt:lpstr>
      <vt:lpstr>Key Features</vt:lpstr>
      <vt:lpstr>Key Features (Custom Chatbot Creation)</vt:lpstr>
      <vt:lpstr>Key Features (Multiple Chat Sessions)</vt:lpstr>
      <vt:lpstr>Tools &amp; Technologies Used</vt:lpstr>
      <vt:lpstr>System Design &amp; Architecture</vt:lpstr>
      <vt:lpstr>Future Additional Features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Oscar Negret</dc:creator>
  <cp:lastModifiedBy>Mohammed Alfarra</cp:lastModifiedBy>
  <cp:revision>1</cp:revision>
  <dcterms:created xsi:type="dcterms:W3CDTF">2019-06-25T19:12:02Z</dcterms:created>
  <dcterms:modified xsi:type="dcterms:W3CDTF">2025-04-16T16:32:08Z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