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  <p:sldId id="273" r:id="rId6"/>
    <p:sldId id="288" r:id="rId7"/>
    <p:sldId id="276" r:id="rId8"/>
    <p:sldId id="289" r:id="rId9"/>
    <p:sldId id="283" r:id="rId10"/>
    <p:sldId id="290" r:id="rId11"/>
    <p:sldId id="280" r:id="rId12"/>
    <p:sldId id="293" r:id="rId13"/>
    <p:sldId id="294" r:id="rId14"/>
    <p:sldId id="295" r:id="rId15"/>
    <p:sldId id="296" r:id="rId16"/>
    <p:sldId id="291" r:id="rId17"/>
    <p:sldId id="29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7125"/>
    <p:restoredTop sz="94694"/>
  </p:normalViewPr>
  <p:slideViewPr>
    <p:cSldViewPr snapToGrid="0" snapToObjects="1">
      <p:cViewPr varScale="1">
        <p:scale>
          <a:sx n="132" d="100"/>
          <a:sy n="132" d="100"/>
        </p:scale>
        <p:origin x="132" y="7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826C96-2D46-9C4B-AE46-859B792ABC1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59280" y="1041400"/>
            <a:ext cx="9072880" cy="2387600"/>
          </a:xfrm>
        </p:spPr>
        <p:txBody>
          <a:bodyPr anchor="b"/>
          <a:lstStyle>
            <a:lvl1pPr algn="l">
              <a:defRPr sz="6000">
                <a:latin typeface="+mj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E1DDBC-27B7-EE49-AF57-DEA041F418A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59280" y="3521075"/>
            <a:ext cx="9072880" cy="1655762"/>
          </a:xfrm>
        </p:spPr>
        <p:txBody>
          <a:bodyPr/>
          <a:lstStyle>
            <a:lvl1pPr marL="0" indent="0" algn="l">
              <a:buNone/>
              <a:defRPr sz="24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968913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0F55C2-337F-F94B-AA8D-2667A97CE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id="{F953D491-F2EA-794A-846D-BFBD2E78A7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1560582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D160586-861C-4B4A-B3C1-7DED77E0D98D}"/>
              </a:ext>
            </a:extLst>
          </p:cNvPr>
          <p:cNvSpPr/>
          <p:nvPr userDrawn="1"/>
        </p:nvSpPr>
        <p:spPr>
          <a:xfrm rot="5400000" flipH="1">
            <a:off x="-1819770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D27F4DB-DB0D-C445-9BAA-CE7846200FC3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B99A9E4-2E47-2945-AF49-E86039D6D3CF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D6E70C2-2120-234D-8BF5-03A197FE33CD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BD8A8E29-002D-6745-92EB-C836B7703765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8E8CB21D-760E-514E-98A5-053FFF6751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80537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5FE720C6-CE9D-C64F-92A8-6C6EB38AD128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2604304"/>
            <a:ext cx="4758353" cy="317673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361A61CC-C961-D247-98B4-879684A0F9AF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2604304"/>
            <a:ext cx="4758353" cy="317673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0A45143-BF27-0D40-9F3B-9A915AF3EE7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17998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B258CE01-A8BD-1F46-B608-609B76E180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6248912-4484-A745-BA80-594012918476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24" name="Picture 23" descr="A picture containing drawing&#10;&#10;Description automatically generated">
            <a:extLst>
              <a:ext uri="{FF2B5EF4-FFF2-40B4-BE49-F238E27FC236}">
                <a16:creationId xmlns:a16="http://schemas.microsoft.com/office/drawing/2014/main" id="{D1B4D635-A593-7945-8EDA-ADED8A098EB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132" y="5636108"/>
            <a:ext cx="1261872" cy="108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085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37528-8BB0-6B46-9CD9-542AA14DD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1825625"/>
            <a:ext cx="9718652" cy="395541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FBFDFFD2-CF01-B641-84F5-91E3E9172A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1560582" cy="685800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96FF5BE9-D429-1543-86A0-F3CDB318056B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600" kern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3091464-290D-894E-95D4-20A22A6D2B2B}"/>
              </a:ext>
            </a:extLst>
          </p:cNvPr>
          <p:cNvSpPr/>
          <p:nvPr userDrawn="1"/>
        </p:nvSpPr>
        <p:spPr>
          <a:xfrm rot="162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4B8E1E9-060C-D34F-B791-6B18C6465812}"/>
              </a:ext>
            </a:extLst>
          </p:cNvPr>
          <p:cNvGrpSpPr/>
          <p:nvPr userDrawn="1"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3E44B7D-6823-EA46-BC2D-43B0341B0248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364B9B0-045E-F74B-8E3A-26A1B43AB5AA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3" name="Title 1">
            <a:extLst>
              <a:ext uri="{FF2B5EF4-FFF2-40B4-BE49-F238E27FC236}">
                <a16:creationId xmlns:a16="http://schemas.microsoft.com/office/drawing/2014/main" id="{83924F5E-D108-B44B-BD4E-EAFA23B64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9821644-C4F5-274A-A062-4CF06AA02F02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6" name="Picture 15" descr="A picture containing drawing&#10;&#10;Description automatically generated">
            <a:extLst>
              <a:ext uri="{FF2B5EF4-FFF2-40B4-BE49-F238E27FC236}">
                <a16:creationId xmlns:a16="http://schemas.microsoft.com/office/drawing/2014/main" id="{0DFCC28B-CE75-2F4A-9550-DB0AA2B0AF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132" y="5636108"/>
            <a:ext cx="1261872" cy="108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6053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40EA9-9A4A-154E-835E-F0346154D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3C68DBBB-ACF3-3E4A-9E43-4A4D845BD2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1560582" cy="6858000"/>
          </a:xfrm>
          <a:prstGeom prst="rect">
            <a:avLst/>
          </a:prstGeom>
        </p:spPr>
      </p:pic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FD1E6CC2-30A4-7C40-A920-089876E62E74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8000" y="1825625"/>
            <a:ext cx="4758352" cy="395541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43D506A-3611-8240-96FE-B151FD695614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880538" y="1825625"/>
            <a:ext cx="4758353" cy="395541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427D702-6B89-0E40-BF8E-76E7259D7DCC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7434100-61CF-6F49-9405-A42ADAC19898}"/>
              </a:ext>
            </a:extLst>
          </p:cNvPr>
          <p:cNvSpPr/>
          <p:nvPr userDrawn="1"/>
        </p:nvSpPr>
        <p:spPr>
          <a:xfrm rot="162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E7E0A4A-5F73-CF40-9129-BA6EB31298BD}"/>
              </a:ext>
            </a:extLst>
          </p:cNvPr>
          <p:cNvGrpSpPr/>
          <p:nvPr userDrawn="1"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1797617-3351-D84F-A2E8-6AB2D5F744EC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23528AD-51B4-D848-BC86-6ED834FBA9F6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7" name="Title 1">
            <a:extLst>
              <a:ext uri="{FF2B5EF4-FFF2-40B4-BE49-F238E27FC236}">
                <a16:creationId xmlns:a16="http://schemas.microsoft.com/office/drawing/2014/main" id="{D7F808DD-AF07-CE40-88F0-D11B0AC586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B9375C7-5745-8340-BF50-D598D3667523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9" name="Picture 18" descr="A picture containing drawing&#10;&#10;Description automatically generated">
            <a:extLst>
              <a:ext uri="{FF2B5EF4-FFF2-40B4-BE49-F238E27FC236}">
                <a16:creationId xmlns:a16="http://schemas.microsoft.com/office/drawing/2014/main" id="{4EBEE953-B421-5D46-9ADF-199406C9EA0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132" y="5636108"/>
            <a:ext cx="1261872" cy="108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7014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0F55C2-337F-F94B-AA8D-2667A97CE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id="{F953D491-F2EA-794A-846D-BFBD2E78A7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1560582" cy="685800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BD8A8E29-002D-6745-92EB-C836B7703765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8E8CB21D-760E-514E-98A5-053FFF6751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80537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5FE720C6-CE9D-C64F-92A8-6C6EB38AD128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2604304"/>
            <a:ext cx="4758353" cy="317673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361A61CC-C961-D247-98B4-879684A0F9AF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2604304"/>
            <a:ext cx="4758353" cy="317673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0A45143-BF27-0D40-9F3B-9A915AF3EE7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17998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E6C6A3C-183D-BA42-A14E-D3EE691CC757}"/>
              </a:ext>
            </a:extLst>
          </p:cNvPr>
          <p:cNvSpPr/>
          <p:nvPr userDrawn="1"/>
        </p:nvSpPr>
        <p:spPr>
          <a:xfrm rot="162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9B42613-EC14-CB40-B8D0-B3221A00E05B}"/>
              </a:ext>
            </a:extLst>
          </p:cNvPr>
          <p:cNvGrpSpPr/>
          <p:nvPr userDrawn="1"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4FB4467-775F-4443-B993-7DE67A34DE7D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3167860-8914-274D-989B-2CC8DABECDA9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8" name="Title 1">
            <a:extLst>
              <a:ext uri="{FF2B5EF4-FFF2-40B4-BE49-F238E27FC236}">
                <a16:creationId xmlns:a16="http://schemas.microsoft.com/office/drawing/2014/main" id="{1153C681-12B3-514E-AC06-D61BD5A1F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BF21C5B-8719-F44B-AA4C-4B02932C22CD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7" name="Picture 16" descr="A picture containing drawing&#10;&#10;Description automatically generated">
            <a:extLst>
              <a:ext uri="{FF2B5EF4-FFF2-40B4-BE49-F238E27FC236}">
                <a16:creationId xmlns:a16="http://schemas.microsoft.com/office/drawing/2014/main" id="{4020135C-D1E4-9544-AE62-8CBA56CFF2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132" y="5636108"/>
            <a:ext cx="1261872" cy="108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795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bird&#10;&#10;Description automatically generated">
            <a:extLst>
              <a:ext uri="{FF2B5EF4-FFF2-40B4-BE49-F238E27FC236}">
                <a16:creationId xmlns:a16="http://schemas.microsoft.com/office/drawing/2014/main" id="{E6FA6CF9-7022-924C-88A4-94F92DBBF8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C8C506-62B0-3B4E-A6FC-2F95F5B74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37528-8BB0-6B46-9CD9-542AA14DD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1825625"/>
            <a:ext cx="9718652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CABC5B7-5D7C-5249-8890-3F9DE2D8313B}"/>
              </a:ext>
            </a:extLst>
          </p:cNvPr>
          <p:cNvSpPr/>
          <p:nvPr userDrawn="1"/>
        </p:nvSpPr>
        <p:spPr>
          <a:xfrm rot="5400000" flipH="1">
            <a:off x="-1807413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60D045A-C3B8-634D-9893-3E1865B8943C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396126A-6F81-0D45-A1D5-132B997E946D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2BACBAD-95F3-E741-ADB1-03DF40C523A7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BF83791A-7D54-9E46-B494-DC436B7F7161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81B7AB0C-1C90-2342-9547-9BA929298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1320" y="6356350"/>
            <a:ext cx="2743200" cy="365125"/>
          </a:xfrm>
        </p:spPr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16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8E34E4C5-8AF6-4347-A514-B736E49A7B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163" y="5636108"/>
            <a:ext cx="1263219" cy="10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190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bird&#10;&#10;Description automatically generated">
            <a:extLst>
              <a:ext uri="{FF2B5EF4-FFF2-40B4-BE49-F238E27FC236}">
                <a16:creationId xmlns:a16="http://schemas.microsoft.com/office/drawing/2014/main" id="{5F97C3C2-D5C8-EB49-8DE5-C7950987D4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40EA9-9A4A-154E-835E-F0346154D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B4D812F-6EDF-E242-A198-4AD3D46B4497}"/>
              </a:ext>
            </a:extLst>
          </p:cNvPr>
          <p:cNvSpPr/>
          <p:nvPr userDrawn="1"/>
        </p:nvSpPr>
        <p:spPr>
          <a:xfrm rot="5400000" flipH="1">
            <a:off x="-1807413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8BFB429-6ED1-9840-8030-6EEE837B7CA4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35291A1-D8B1-5046-97BD-78A73BE38F26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E2070B9-1F19-A244-95F2-2FCCC224A26B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5" name="Title 1">
            <a:extLst>
              <a:ext uri="{FF2B5EF4-FFF2-40B4-BE49-F238E27FC236}">
                <a16:creationId xmlns:a16="http://schemas.microsoft.com/office/drawing/2014/main" id="{DACE23DA-9542-A744-8C96-B7B5990E83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3B64CA63-C751-4749-A228-9B5971F5F9FC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1825625"/>
            <a:ext cx="4758353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CF692DC2-4015-8641-B860-64223B7D09B3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1825625"/>
            <a:ext cx="4758353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06DEE63-DD2E-F943-9BE2-8512DB040266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20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CD18ABCC-000D-DB42-82FB-3825823D893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163" y="5636108"/>
            <a:ext cx="1263219" cy="10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746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bird&#10;&#10;Description automatically generated">
            <a:extLst>
              <a:ext uri="{FF2B5EF4-FFF2-40B4-BE49-F238E27FC236}">
                <a16:creationId xmlns:a16="http://schemas.microsoft.com/office/drawing/2014/main" id="{6703E010-B3D3-0545-B5A6-ECFDEE96E7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B5802E-8632-E64F-8945-8F160C08F3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80537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643C58D-66FC-EC4B-AF3D-11609BB07BCA}"/>
              </a:ext>
            </a:extLst>
          </p:cNvPr>
          <p:cNvSpPr/>
          <p:nvPr userDrawn="1"/>
        </p:nvSpPr>
        <p:spPr>
          <a:xfrm rot="5400000" flipH="1">
            <a:off x="-1807413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9C4E7B0-E4B2-0545-BE9A-EE4013FB6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D4DAFC2-6EE1-3B42-9575-9B41DF4766D9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2604304"/>
            <a:ext cx="4758353" cy="3176736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5676E0BC-80F8-5A4B-AFE6-CBE81AA00EB3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2604304"/>
            <a:ext cx="4758353" cy="3176736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7476638F-A0DB-CF49-A717-741B8C6AA1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17998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1E77852-9967-2346-B99F-0FB506F9F8CF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AB326E00-68C1-4241-8C4E-723F6006811E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2150E91-0429-0440-9F6E-64AC0BE947C8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CCC69468-07EE-784A-9D24-2C7FA866995D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29" name="Slide Number Placeholder 5">
            <a:extLst>
              <a:ext uri="{FF2B5EF4-FFF2-40B4-BE49-F238E27FC236}">
                <a16:creationId xmlns:a16="http://schemas.microsoft.com/office/drawing/2014/main" id="{855FFE52-6942-014C-80A2-FB2794D3E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1320" y="6356350"/>
            <a:ext cx="2743200" cy="365125"/>
          </a:xfrm>
        </p:spPr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24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A38B9243-D865-E246-AA65-F609F55969E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163" y="5636108"/>
            <a:ext cx="1263219" cy="10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328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bird&#10;&#10;Description automatically generated">
            <a:extLst>
              <a:ext uri="{FF2B5EF4-FFF2-40B4-BE49-F238E27FC236}">
                <a16:creationId xmlns:a16="http://schemas.microsoft.com/office/drawing/2014/main" id="{6B45E2C7-E5EC-C24B-9C99-56E1CF9A74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C8C506-62B0-3B4E-A6FC-2F95F5B74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37528-8BB0-6B46-9CD9-542AA14DD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1825625"/>
            <a:ext cx="9718652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008B41F-7AC6-4646-A4EF-B85BEC21B971}"/>
              </a:ext>
            </a:extLst>
          </p:cNvPr>
          <p:cNvSpPr/>
          <p:nvPr userDrawn="1"/>
        </p:nvSpPr>
        <p:spPr>
          <a:xfrm rot="162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48DA30B-7299-9445-B19A-0CC109A3963D}"/>
              </a:ext>
            </a:extLst>
          </p:cNvPr>
          <p:cNvGrpSpPr/>
          <p:nvPr userDrawn="1"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3668193-3E8C-7D4A-B1D7-30D40F558C4F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5EF9CE8-3C50-9642-B0F3-AD94682FC91D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E5EE953F-DC95-A540-A11E-2D40EC88396F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4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5E219BDB-34FC-5241-8003-16AFDFE5593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163" y="5636108"/>
            <a:ext cx="1263219" cy="10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533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ird&#10;&#10;Description automatically generated">
            <a:extLst>
              <a:ext uri="{FF2B5EF4-FFF2-40B4-BE49-F238E27FC236}">
                <a16:creationId xmlns:a16="http://schemas.microsoft.com/office/drawing/2014/main" id="{AB0F2593-D040-CE46-9D46-AEE707D650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40EA9-9A4A-154E-835E-F0346154D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ACE23DA-9542-A744-8C96-B7B5990E83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3B64CA63-C751-4749-A228-9B5971F5F9FC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1825625"/>
            <a:ext cx="4758353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CF692DC2-4015-8641-B860-64223B7D09B3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1825625"/>
            <a:ext cx="4758353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20CD2BF-6A83-E845-9F39-A907A5CB403C}"/>
              </a:ext>
            </a:extLst>
          </p:cNvPr>
          <p:cNvSpPr/>
          <p:nvPr userDrawn="1"/>
        </p:nvSpPr>
        <p:spPr>
          <a:xfrm rot="162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D62240E-025C-0445-BD7A-F02F43359145}"/>
              </a:ext>
            </a:extLst>
          </p:cNvPr>
          <p:cNvGrpSpPr/>
          <p:nvPr userDrawn="1"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791D3E7-2C9E-764A-9670-DBB68FF15FB1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EA741CD-3DEC-B245-9AFC-9FC4C82108AE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9F8F22AE-B0C0-B240-AA03-59E458A70775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7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AAA6D444-A56F-FD4E-83DD-7C104CA1D24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163" y="5636108"/>
            <a:ext cx="1263219" cy="10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60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bird&#10;&#10;Description automatically generated">
            <a:extLst>
              <a:ext uri="{FF2B5EF4-FFF2-40B4-BE49-F238E27FC236}">
                <a16:creationId xmlns:a16="http://schemas.microsoft.com/office/drawing/2014/main" id="{022C99D2-1B16-0C4A-9775-49B36FE1BE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B5802E-8632-E64F-8945-8F160C08F3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80537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0F55C2-337F-F94B-AA8D-2667A97CE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9C4E7B0-E4B2-0545-BE9A-EE4013FB6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D4DAFC2-6EE1-3B42-9575-9B41DF4766D9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2604304"/>
            <a:ext cx="4758353" cy="3176736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5676E0BC-80F8-5A4B-AFE6-CBE81AA00EB3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2604304"/>
            <a:ext cx="4758353" cy="3176736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7476638F-A0DB-CF49-A717-741B8C6AA1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17998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8DDDF24-63E3-1144-8F35-8B6D801840C3}"/>
              </a:ext>
            </a:extLst>
          </p:cNvPr>
          <p:cNvSpPr/>
          <p:nvPr userDrawn="1"/>
        </p:nvSpPr>
        <p:spPr>
          <a:xfrm rot="162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053B207-3BC6-4F4F-92C2-EE2F7F247B5C}"/>
              </a:ext>
            </a:extLst>
          </p:cNvPr>
          <p:cNvGrpSpPr/>
          <p:nvPr userDrawn="1"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62A6560-528D-454C-A741-F3D3FD66E863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774A48F-799F-494F-834C-E9D21460F599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15855360-2DD4-C342-A4C3-6A211223145E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21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79E7F631-F999-814A-B8C2-EC10518D3BA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163" y="5636108"/>
            <a:ext cx="1263219" cy="10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655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37528-8BB0-6B46-9CD9-542AA14DD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1825625"/>
            <a:ext cx="9718652" cy="395541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FBFDFFD2-CF01-B641-84F5-91E3E9172A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1560582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22B8506-6E68-6E43-9B6F-99C933A9CB61}"/>
              </a:ext>
            </a:extLst>
          </p:cNvPr>
          <p:cNvSpPr/>
          <p:nvPr userDrawn="1"/>
        </p:nvSpPr>
        <p:spPr>
          <a:xfrm rot="5400000" flipH="1">
            <a:off x="-1819770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313B947-105A-2D4F-BFAA-2D85907D7FCA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59F3284-5302-A74F-A74E-AA4D292D55F1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B9F6588-7CB2-C746-984E-801A704464CF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5" name="Title 1">
            <a:extLst>
              <a:ext uri="{FF2B5EF4-FFF2-40B4-BE49-F238E27FC236}">
                <a16:creationId xmlns:a16="http://schemas.microsoft.com/office/drawing/2014/main" id="{96FF5BE9-D429-1543-86A0-F3CDB318056B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2A68826-4237-D248-930D-663F392D4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98E7422-1636-294B-9DB1-97B03DF9A012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6" name="Picture 15" descr="A picture containing drawing&#10;&#10;Description automatically generated">
            <a:extLst>
              <a:ext uri="{FF2B5EF4-FFF2-40B4-BE49-F238E27FC236}">
                <a16:creationId xmlns:a16="http://schemas.microsoft.com/office/drawing/2014/main" id="{E1D8F3D4-D725-9B49-965E-7934B20413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132" y="5636108"/>
            <a:ext cx="1261872" cy="108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924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40EA9-9A4A-154E-835E-F0346154D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3C68DBBB-ACF3-3E4A-9E43-4A4D845BD2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1560582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FA0A2B34-3486-F741-B14F-817B8DD78F82}"/>
              </a:ext>
            </a:extLst>
          </p:cNvPr>
          <p:cNvSpPr/>
          <p:nvPr userDrawn="1"/>
        </p:nvSpPr>
        <p:spPr>
          <a:xfrm rot="5400000" flipH="1">
            <a:off x="-1819770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43383B5-3E75-294D-8915-7DE84AEA5398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DC1C9BB-1B72-7546-94E0-FB2C9E053BC9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28FE50A-B4DE-5341-952B-7F5EE0C16442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FD1E6CC2-30A4-7C40-A920-089876E62E74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8000" y="1825625"/>
            <a:ext cx="4758352" cy="395541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43D506A-3611-8240-96FE-B151FD695614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880538" y="1825625"/>
            <a:ext cx="4758353" cy="395541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427D702-6B89-0E40-BF8E-76E7259D7DCC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55CA523-D800-5D49-A2D1-EEFA13E4D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29EA536-4D26-2448-9BD8-B16A7DE2C772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9" name="Picture 18" descr="A picture containing drawing&#10;&#10;Description automatically generated">
            <a:extLst>
              <a:ext uri="{FF2B5EF4-FFF2-40B4-BE49-F238E27FC236}">
                <a16:creationId xmlns:a16="http://schemas.microsoft.com/office/drawing/2014/main" id="{FD106332-C0BB-6347-8F12-D134D842527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132" y="5636108"/>
            <a:ext cx="1261872" cy="108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488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A close up of a sign&#10;&#10;Description automatically generated">
            <a:extLst>
              <a:ext uri="{FF2B5EF4-FFF2-40B4-BE49-F238E27FC236}">
                <a16:creationId xmlns:a16="http://schemas.microsoft.com/office/drawing/2014/main" id="{A846EC02-D332-4342-9F11-AFAE99EA2D48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36741" y="5715122"/>
            <a:ext cx="1271016" cy="9491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1D973CB-EE63-BD43-B7FE-EDAD0D6AA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8160" y="365125"/>
            <a:ext cx="95656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714FBC-539F-4F48-BDAA-9479CFFC15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88160" y="1825625"/>
            <a:ext cx="9565640" cy="39554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F7E73E-CAC3-5141-B961-FA29463391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881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FC646-D706-F744-8D74-285615B3AD1C}" type="datetimeFigureOut">
              <a:rPr lang="en-US" smtClean="0"/>
              <a:t>4/16/2025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9E9F37-99D7-6345-A7DB-AAE499C25A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FB9828-C94F-9347-8523-91B4636C6D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picture containing bird&#10;&#10;Description automatically generated">
            <a:extLst>
              <a:ext uri="{FF2B5EF4-FFF2-40B4-BE49-F238E27FC236}">
                <a16:creationId xmlns:a16="http://schemas.microsoft.com/office/drawing/2014/main" id="{01EEE2DA-9DE3-7D4E-B67F-FBC3395DB3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766AC07B-FC06-8B47-96FE-ABC28A19F3A3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4DD134A-CE7D-5F44-BD79-76E9DC634245}"/>
              </a:ext>
            </a:extLst>
          </p:cNvPr>
          <p:cNvSpPr txBox="1">
            <a:spLocks/>
          </p:cNvSpPr>
          <p:nvPr userDrawn="1"/>
        </p:nvSpPr>
        <p:spPr>
          <a:xfrm>
            <a:off x="1920240" y="1825625"/>
            <a:ext cx="9718652" cy="395541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78BD53A-3411-754A-9DB0-3B962C309B46}"/>
              </a:ext>
            </a:extLst>
          </p:cNvPr>
          <p:cNvSpPr/>
          <p:nvPr userDrawn="1"/>
        </p:nvSpPr>
        <p:spPr>
          <a:xfrm rot="5400000" flipH="1">
            <a:off x="-1807413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B1AD9AE-0B5A-C54A-848F-E631A944D67D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D19EE1A-9E9C-9F4B-9020-2809B2404DB1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2E4CCC2-725D-534E-88C7-340D8837A885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CF77EF6D-931E-614E-BB10-A2FE2513CB4B}"/>
              </a:ext>
            </a:extLst>
          </p:cNvPr>
          <p:cNvSpPr txBox="1"/>
          <p:nvPr userDrawn="1"/>
        </p:nvSpPr>
        <p:spPr>
          <a:xfrm>
            <a:off x="5349923" y="6421815"/>
            <a:ext cx="65655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1328880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74" r:id="rId5"/>
    <p:sldLayoutId id="2147483675" r:id="rId6"/>
    <p:sldLayoutId id="2147483676" r:id="rId7"/>
    <p:sldLayoutId id="2147483657" r:id="rId8"/>
    <p:sldLayoutId id="2147483658" r:id="rId9"/>
    <p:sldLayoutId id="2147483659" r:id="rId10"/>
    <p:sldLayoutId id="2147483677" r:id="rId11"/>
    <p:sldLayoutId id="2147483678" r:id="rId12"/>
    <p:sldLayoutId id="214748367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cmedi106@fiu.edu" TargetMode="External"/><Relationship Id="rId2" Type="http://schemas.openxmlformats.org/officeDocument/2006/relationships/hyperlink" Target="mailto:nllon001@fiu.edu" TargetMode="External"/><Relationship Id="rId1" Type="http://schemas.openxmlformats.org/officeDocument/2006/relationships/slideLayout" Target="../slideLayouts/slideLayout8.xml"/><Relationship Id="rId5" Type="http://schemas.openxmlformats.org/officeDocument/2006/relationships/hyperlink" Target="mailto:rblan109@fiu.edu" TargetMode="External"/><Relationship Id="rId4" Type="http://schemas.openxmlformats.org/officeDocument/2006/relationships/hyperlink" Target="mailto:rmoli051@fiu.edu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E803C8-CF51-AE4E-8945-7CA22578B99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AI Powered</a:t>
            </a:r>
            <a:br>
              <a:rPr lang="en-US" dirty="0"/>
            </a:br>
            <a:r>
              <a:rPr lang="en-US" dirty="0"/>
              <a:t>Deal Making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A2FD73-4108-A149-AFB5-8087DB842A9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Team Members: Chris Medina, Nicholas Llontop, Ryan Blanco, Roy Molina</a:t>
            </a:r>
          </a:p>
          <a:p>
            <a:r>
              <a:rPr lang="en-US" sz="2000" dirty="0"/>
              <a:t>Product Owner: Gavin Winston</a:t>
            </a:r>
          </a:p>
          <a:p>
            <a:r>
              <a:rPr lang="en-US" sz="2000" dirty="0"/>
              <a:t>Professor: Masoud Sadjadi</a:t>
            </a:r>
          </a:p>
          <a:p>
            <a:r>
              <a:rPr lang="en-US" sz="2000" dirty="0"/>
              <a:t>Capstone II Final Presentation Spring 2025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9C0604A-1319-717F-6879-AA92C4626465}"/>
              </a:ext>
            </a:extLst>
          </p:cNvPr>
          <p:cNvSpPr txBox="1"/>
          <p:nvPr/>
        </p:nvSpPr>
        <p:spPr>
          <a:xfrm>
            <a:off x="7767376" y="6336714"/>
            <a:ext cx="4129872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842FF60-EF68-9781-6A45-11B13338F599}"/>
              </a:ext>
            </a:extLst>
          </p:cNvPr>
          <p:cNvSpPr txBox="1"/>
          <p:nvPr/>
        </p:nvSpPr>
        <p:spPr>
          <a:xfrm>
            <a:off x="6096000" y="6213603"/>
            <a:ext cx="59360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0" dirty="0">
                <a:solidFill>
                  <a:schemeClr val="bg1"/>
                </a:solidFill>
                <a:effectLst/>
                <a:latin typeface="LatoWeb"/>
              </a:rPr>
              <a:t>Knight Foundation School of Computing and Information Sciences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9943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D4223A-7653-4E5F-0D67-162D7D1849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96DB5AB-E56D-BB8C-E3D7-A86859EEA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User Interface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E7AE825-E810-E24D-475C-8C6D232648F4}"/>
              </a:ext>
            </a:extLst>
          </p:cNvPr>
          <p:cNvSpPr txBox="1"/>
          <p:nvPr/>
        </p:nvSpPr>
        <p:spPr>
          <a:xfrm>
            <a:off x="80386" y="6270170"/>
            <a:ext cx="1356527" cy="472273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6FFD8A-766C-A5BC-1265-F197FECC9989}"/>
              </a:ext>
            </a:extLst>
          </p:cNvPr>
          <p:cNvSpPr txBox="1"/>
          <p:nvPr/>
        </p:nvSpPr>
        <p:spPr>
          <a:xfrm>
            <a:off x="293938" y="6321640"/>
            <a:ext cx="929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>
                <a:solidFill>
                  <a:schemeClr val="bg1"/>
                </a:solidFill>
                <a:effectLst/>
                <a:latin typeface="LatoWeb"/>
              </a:rPr>
              <a:t>KFSCIS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6" name="Picture 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5B4C3E38-9BF5-6A74-B7D3-14735DA12A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9799" y="1669038"/>
            <a:ext cx="9050057" cy="4279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4055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A59E5D-1874-3A87-AD00-CE5CA16C7A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C2F7CF2-2393-AE0D-B82A-2EC4DD77D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User Interface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0AF54F-1B1E-5556-820C-E74489C3987F}"/>
              </a:ext>
            </a:extLst>
          </p:cNvPr>
          <p:cNvSpPr txBox="1"/>
          <p:nvPr/>
        </p:nvSpPr>
        <p:spPr>
          <a:xfrm>
            <a:off x="80386" y="6270170"/>
            <a:ext cx="1356527" cy="472273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113020C-0EA7-C523-F350-B24645C711B1}"/>
              </a:ext>
            </a:extLst>
          </p:cNvPr>
          <p:cNvSpPr txBox="1"/>
          <p:nvPr/>
        </p:nvSpPr>
        <p:spPr>
          <a:xfrm>
            <a:off x="293938" y="6321640"/>
            <a:ext cx="929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>
                <a:solidFill>
                  <a:schemeClr val="bg1"/>
                </a:solidFill>
                <a:effectLst/>
                <a:latin typeface="LatoWeb"/>
              </a:rPr>
              <a:t>KFSCIS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6" name="Picture 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982500D9-C3C3-66CA-D935-6EFB8706F0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7642" y="1669038"/>
            <a:ext cx="9354372" cy="4448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8450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4A9411-CA07-DF4C-CFDB-86BF7F7A7E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FF41449-8E18-DC7D-141A-ACB9CB2D5E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User Interface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BAEDC1-9054-128D-C7A8-E1D541AAD949}"/>
              </a:ext>
            </a:extLst>
          </p:cNvPr>
          <p:cNvSpPr txBox="1"/>
          <p:nvPr/>
        </p:nvSpPr>
        <p:spPr>
          <a:xfrm>
            <a:off x="80386" y="6270170"/>
            <a:ext cx="1356527" cy="472273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8B9FC0E-7D73-1252-6880-667C115BEB30}"/>
              </a:ext>
            </a:extLst>
          </p:cNvPr>
          <p:cNvSpPr txBox="1"/>
          <p:nvPr/>
        </p:nvSpPr>
        <p:spPr>
          <a:xfrm>
            <a:off x="293938" y="6321640"/>
            <a:ext cx="929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>
                <a:solidFill>
                  <a:schemeClr val="bg1"/>
                </a:solidFill>
                <a:effectLst/>
                <a:latin typeface="LatoWeb"/>
              </a:rPr>
              <a:t>KFSCIS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6" name="Picture 5" descr="A screenshot of a chat&#10;&#10;AI-generated content may be incorrect.">
            <a:extLst>
              <a:ext uri="{FF2B5EF4-FFF2-40B4-BE49-F238E27FC236}">
                <a16:creationId xmlns:a16="http://schemas.microsoft.com/office/drawing/2014/main" id="{D88A34B5-25AA-95DF-CECD-FFACCDE420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865" y="1277257"/>
            <a:ext cx="8159926" cy="4709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0715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973AC5-FC41-8222-4B58-275B070D59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934E5DE-B240-08B7-BC99-D0E917A5D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261A993-B0E4-923D-BAD7-9EEDF9AD3ED6}"/>
              </a:ext>
            </a:extLst>
          </p:cNvPr>
          <p:cNvSpPr txBox="1"/>
          <p:nvPr/>
        </p:nvSpPr>
        <p:spPr>
          <a:xfrm>
            <a:off x="80386" y="6270170"/>
            <a:ext cx="1356527" cy="472273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5D0B839-2F1D-009C-0222-72E91182442F}"/>
              </a:ext>
            </a:extLst>
          </p:cNvPr>
          <p:cNvSpPr txBox="1"/>
          <p:nvPr/>
        </p:nvSpPr>
        <p:spPr>
          <a:xfrm>
            <a:off x="293938" y="6321640"/>
            <a:ext cx="929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>
                <a:solidFill>
                  <a:schemeClr val="bg1"/>
                </a:solidFill>
                <a:effectLst/>
                <a:latin typeface="LatoWeb"/>
              </a:rPr>
              <a:t>KFSCIS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6B7502-AF52-BBA1-B082-1ABC1CA03AC7}"/>
              </a:ext>
            </a:extLst>
          </p:cNvPr>
          <p:cNvSpPr txBox="1"/>
          <p:nvPr/>
        </p:nvSpPr>
        <p:spPr>
          <a:xfrm>
            <a:off x="2086708" y="2031999"/>
            <a:ext cx="933156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We have covered the 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design and functionality of a program that is responsible for the streamlining of lease analysis to enhance consistency in deal fundamentals — that in turn would optimize future lease negotiations by leveraging insights from historical lease data. </a:t>
            </a:r>
          </a:p>
          <a:p>
            <a:endParaRPr lang="en-US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US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US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US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Team Member E-mails: </a:t>
            </a:r>
            <a:r>
              <a:rPr lang="en-US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2"/>
              </a:rPr>
              <a:t>nllon001@fiu.edu</a:t>
            </a:r>
            <a:r>
              <a:rPr lang="en-US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3"/>
              </a:rPr>
              <a:t>cmedi106@fiu.edu</a:t>
            </a:r>
            <a:r>
              <a:rPr lang="en-US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4"/>
              </a:rPr>
              <a:t>rmoli051@fiu.edu</a:t>
            </a:r>
            <a:r>
              <a:rPr lang="en-US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5"/>
              </a:rPr>
              <a:t>rblan109@fiu.edu</a:t>
            </a:r>
            <a:r>
              <a:rPr lang="en-US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</a:p>
          <a:p>
            <a:endParaRPr lang="en-US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US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US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US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US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5848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249A06-193B-C2F4-1B3E-511FFBA187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428D0A8-8E66-F42B-3ED7-BD29B76F0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3065CDA-F7FF-E0F5-9FEE-547708CE19A4}"/>
              </a:ext>
            </a:extLst>
          </p:cNvPr>
          <p:cNvSpPr txBox="1"/>
          <p:nvPr/>
        </p:nvSpPr>
        <p:spPr>
          <a:xfrm>
            <a:off x="80386" y="6270170"/>
            <a:ext cx="1356527" cy="472273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C8427D-E18A-2FB4-D880-76872E1468EC}"/>
              </a:ext>
            </a:extLst>
          </p:cNvPr>
          <p:cNvSpPr txBox="1"/>
          <p:nvPr/>
        </p:nvSpPr>
        <p:spPr>
          <a:xfrm>
            <a:off x="293938" y="6321640"/>
            <a:ext cx="929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>
                <a:solidFill>
                  <a:schemeClr val="bg1"/>
                </a:solidFill>
                <a:effectLst/>
                <a:latin typeface="LatoWeb"/>
              </a:rPr>
              <a:t>KFSCIS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2ED2D9-E760-D771-0687-2DFA11A28DAB}"/>
              </a:ext>
            </a:extLst>
          </p:cNvPr>
          <p:cNvSpPr txBox="1"/>
          <p:nvPr/>
        </p:nvSpPr>
        <p:spPr>
          <a:xfrm>
            <a:off x="2086708" y="1669038"/>
            <a:ext cx="933156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Any questions?</a:t>
            </a:r>
            <a:endParaRPr lang="en-US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US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US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US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59850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CCC36-F873-1D4D-AA2C-38EC1515C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Definition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BAA802D-DFB5-FF46-BBA2-0391AEEC06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Our goal was to develop a Real Estate and Legal Tech solution that was designed to streamline lease analysis, enhance consistency in deal fundamentals, improve decision-making, and optimize future lease negotiations by leveraging insights from historical lease data.</a:t>
            </a:r>
          </a:p>
          <a:p>
            <a:r>
              <a:rPr lang="en-US" dirty="0"/>
              <a:t>We were building a new system that would use uploaded documents and perform the following functions:</a:t>
            </a:r>
          </a:p>
          <a:p>
            <a:pPr lvl="1"/>
            <a:r>
              <a:rPr lang="en-US" dirty="0"/>
              <a:t>Chat with the user about any questions they had relating to their lease</a:t>
            </a:r>
          </a:p>
          <a:p>
            <a:pPr lvl="1"/>
            <a:r>
              <a:rPr lang="en-US" dirty="0"/>
              <a:t>Be able to read aloud the system’s responses and accept a user’s voice as further instruction</a:t>
            </a:r>
          </a:p>
          <a:p>
            <a:pPr lvl="1"/>
            <a:r>
              <a:rPr lang="en-US" dirty="0"/>
              <a:t>Be able to be hosted on a phone call for a more accessible feature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DD3F59F-0C19-EAC6-DC3F-5442E97DF2A2}"/>
              </a:ext>
            </a:extLst>
          </p:cNvPr>
          <p:cNvSpPr txBox="1"/>
          <p:nvPr/>
        </p:nvSpPr>
        <p:spPr>
          <a:xfrm>
            <a:off x="100485" y="6260123"/>
            <a:ext cx="1326382" cy="51246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78D19C3-8F2E-5568-C8FE-65D9AC66DD9B}"/>
              </a:ext>
            </a:extLst>
          </p:cNvPr>
          <p:cNvSpPr txBox="1"/>
          <p:nvPr/>
        </p:nvSpPr>
        <p:spPr>
          <a:xfrm>
            <a:off x="311789" y="6331690"/>
            <a:ext cx="929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>
                <a:solidFill>
                  <a:schemeClr val="accent1"/>
                </a:solidFill>
                <a:effectLst/>
                <a:latin typeface="LatoWeb"/>
              </a:rPr>
              <a:t>KFSCIS</a:t>
            </a:r>
            <a:endParaRPr lang="en-US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6509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486B56-D3AC-A170-4298-46DE9C1337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791583-08F2-86FD-97BF-B6A5B209A5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Management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F73431F-6399-8D91-E6C2-3584009056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0217" y="1451948"/>
            <a:ext cx="9718675" cy="2195335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75ED6D1-6367-1B1E-6512-FCA6965236B5}"/>
              </a:ext>
            </a:extLst>
          </p:cNvPr>
          <p:cNvSpPr txBox="1"/>
          <p:nvPr/>
        </p:nvSpPr>
        <p:spPr>
          <a:xfrm>
            <a:off x="100485" y="6260123"/>
            <a:ext cx="1326382" cy="51246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B555BC8-8490-697F-2104-6F9264070E96}"/>
              </a:ext>
            </a:extLst>
          </p:cNvPr>
          <p:cNvSpPr txBox="1"/>
          <p:nvPr/>
        </p:nvSpPr>
        <p:spPr>
          <a:xfrm>
            <a:off x="298965" y="6331690"/>
            <a:ext cx="929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>
                <a:solidFill>
                  <a:schemeClr val="accent1"/>
                </a:solidFill>
                <a:effectLst/>
                <a:latin typeface="LatoWeb"/>
              </a:rPr>
              <a:t>KFSCIS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2AD0E8-D10B-B63D-C4FE-B185B4A7F23C}"/>
              </a:ext>
            </a:extLst>
          </p:cNvPr>
          <p:cNvSpPr txBox="1"/>
          <p:nvPr/>
        </p:nvSpPr>
        <p:spPr>
          <a:xfrm>
            <a:off x="1920216" y="3920465"/>
            <a:ext cx="97186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Use Case 1 ended up being the most significant Use Case during our project. This can be attributed to the following reasons: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	- The design and implementation of the chatbot and ensuring it was able to answer 	all user questions.</a:t>
            </a:r>
          </a:p>
          <a:p>
            <a:r>
              <a:rPr lang="en-US" dirty="0">
                <a:solidFill>
                  <a:schemeClr val="bg1"/>
                </a:solidFill>
              </a:rPr>
              <a:t>	- Ensuring the system was properly analyzing leases and giving correct answers in 	response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59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6A56F76-2E9D-0341-A5E6-6E84F0A82D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Our Use Cases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24B5DDF7-39E5-7F41-ABD6-B68079CAF2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EDB4F05-2983-8D43-9410-6EF036C9B6A8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880536" y="2695744"/>
            <a:ext cx="4758353" cy="3176736"/>
          </a:xfrm>
        </p:spPr>
        <p:txBody>
          <a:bodyPr>
            <a:noAutofit/>
          </a:bodyPr>
          <a:lstStyle/>
          <a:p>
            <a:pPr marL="342900" marR="0" lvl="0" indent="-342900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n-US" sz="1050" b="1" kern="100" dirty="0">
                <a:effectLst/>
                <a:latin typeface="Aptos Display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Use Case ID: ADM-001-Chatbot</a:t>
            </a:r>
            <a:r>
              <a:rPr lang="en-US" sz="1050" kern="100" dirty="0">
                <a:effectLst/>
                <a:latin typeface="Aptos Display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: As a user, I want to be able to ask a chatbot questions that will analyze lease documents and provide me with correctly detailed responses depending on my query.</a:t>
            </a:r>
            <a:endParaRPr lang="en-US" sz="105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342900" marR="0" lvl="0" indent="-342900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n-US" sz="1050" b="1" kern="100" dirty="0">
                <a:effectLst/>
                <a:latin typeface="Aptos Display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Use Case ID: ADM-002-Document Upload</a:t>
            </a:r>
            <a:r>
              <a:rPr lang="en-US" sz="1050" kern="100" dirty="0">
                <a:effectLst/>
                <a:latin typeface="Aptos Display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: As a user, I’d like to be able to upload PDF and </a:t>
            </a:r>
            <a:r>
              <a:rPr lang="en-US" sz="1050" kern="100" dirty="0" err="1">
                <a:effectLst/>
                <a:latin typeface="Aptos Display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DOCx</a:t>
            </a:r>
            <a:r>
              <a:rPr lang="en-US" sz="1050" kern="100" dirty="0">
                <a:effectLst/>
                <a:latin typeface="Aptos Display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files for the system to analyze and then in turn be able to answer for me.</a:t>
            </a:r>
            <a:endParaRPr lang="en-US" sz="105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342900" marR="0" lvl="0" indent="-342900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n-US" sz="1050" b="1" kern="100" dirty="0">
                <a:effectLst/>
                <a:latin typeface="Aptos Display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Use Case ID: ADM-003-Voice Response</a:t>
            </a:r>
            <a:r>
              <a:rPr lang="en-US" sz="1050" kern="100" dirty="0">
                <a:effectLst/>
                <a:latin typeface="Aptos Display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: As a user, I’d like for the chatbot to be able to read aloud its responses to me and also accept my voice as a response.</a:t>
            </a:r>
            <a:endParaRPr lang="en-US" sz="105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342900" marR="0" lvl="0" indent="-342900">
              <a:lnSpc>
                <a:spcPct val="15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US" sz="1050" b="1" kern="100" dirty="0">
                <a:effectLst/>
                <a:latin typeface="Aptos Display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Use Case ID: ADM-004-Phone Call</a:t>
            </a:r>
            <a:r>
              <a:rPr lang="en-US" sz="1050" kern="100" dirty="0">
                <a:effectLst/>
                <a:latin typeface="Aptos Display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: As a user, I’d like to be able to call a phone number that would allow me to interact with the chatbot and not have to be present at a computer for it to answer all my lease related questions.</a:t>
            </a:r>
            <a:endParaRPr lang="en-US" sz="105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Content Placeholder 4" descr="A diagram of a chatbot&#10;&#10;AI-generated content may be incorrect.">
            <a:extLst>
              <a:ext uri="{FF2B5EF4-FFF2-40B4-BE49-F238E27FC236}">
                <a16:creationId xmlns:a16="http://schemas.microsoft.com/office/drawing/2014/main" id="{C2880008-CD17-85D5-914F-23701309F00F}"/>
              </a:ext>
            </a:extLst>
          </p:cNvPr>
          <p:cNvPicPr>
            <a:picLocks noGrp="1" noChangeAspect="1"/>
          </p:cNvPicPr>
          <p:nvPr>
            <p:ph sz="half" idx="13"/>
          </p:nvPr>
        </p:nvPicPr>
        <p:blipFill>
          <a:blip r:embed="rId2"/>
          <a:stretch>
            <a:fillRect/>
          </a:stretch>
        </p:blipFill>
        <p:spPr>
          <a:xfrm>
            <a:off x="1920239" y="2816819"/>
            <a:ext cx="4759325" cy="2324591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3F74865-29E8-9D98-3C73-19C177F444FB}"/>
              </a:ext>
            </a:extLst>
          </p:cNvPr>
          <p:cNvSpPr txBox="1"/>
          <p:nvPr/>
        </p:nvSpPr>
        <p:spPr>
          <a:xfrm>
            <a:off x="0" y="6260123"/>
            <a:ext cx="1537398" cy="4772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FC7DB9-F714-D356-5A32-63A9C1C34408}"/>
              </a:ext>
            </a:extLst>
          </p:cNvPr>
          <p:cNvSpPr txBox="1"/>
          <p:nvPr/>
        </p:nvSpPr>
        <p:spPr>
          <a:xfrm>
            <a:off x="303988" y="6314105"/>
            <a:ext cx="929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>
                <a:solidFill>
                  <a:schemeClr val="accent1"/>
                </a:solidFill>
                <a:effectLst/>
                <a:latin typeface="LatoWeb"/>
              </a:rPr>
              <a:t>KFSCIS</a:t>
            </a:r>
            <a:endParaRPr lang="en-US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1013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893049-7C48-07AF-5BBC-6A22DC64A4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A13EA0A-B5CF-0A42-A676-96629B3B1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 ID: ADM-001-Chatbot</a:t>
            </a:r>
          </a:p>
        </p:txBody>
      </p:sp>
      <p:pic>
        <p:nvPicPr>
          <p:cNvPr id="5" name="Content Placeholder 4" descr="A screenshot of a chatbot&#10;&#10;AI-generated content may be incorrect.">
            <a:extLst>
              <a:ext uri="{FF2B5EF4-FFF2-40B4-BE49-F238E27FC236}">
                <a16:creationId xmlns:a16="http://schemas.microsoft.com/office/drawing/2014/main" id="{D52ACBB7-5E68-F969-8456-C6299E86AF51}"/>
              </a:ext>
            </a:extLst>
          </p:cNvPr>
          <p:cNvPicPr>
            <a:picLocks noGrp="1" noChangeAspect="1"/>
          </p:cNvPicPr>
          <p:nvPr>
            <p:ph sz="half" idx="14"/>
          </p:nvPr>
        </p:nvPicPr>
        <p:blipFill>
          <a:blip r:embed="rId2"/>
          <a:stretch>
            <a:fillRect/>
          </a:stretch>
        </p:blipFill>
        <p:spPr>
          <a:xfrm>
            <a:off x="4501811" y="1716088"/>
            <a:ext cx="4466316" cy="4065587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7202A17-2112-1287-C1F4-B1B0B6E5AB87}"/>
              </a:ext>
            </a:extLst>
          </p:cNvPr>
          <p:cNvSpPr txBox="1"/>
          <p:nvPr/>
        </p:nvSpPr>
        <p:spPr>
          <a:xfrm>
            <a:off x="0" y="6260123"/>
            <a:ext cx="1537398" cy="4772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731A1ED-11CB-38C3-020A-A4C8F5FD2189}"/>
              </a:ext>
            </a:extLst>
          </p:cNvPr>
          <p:cNvSpPr txBox="1"/>
          <p:nvPr/>
        </p:nvSpPr>
        <p:spPr>
          <a:xfrm>
            <a:off x="303988" y="6314105"/>
            <a:ext cx="929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>
                <a:solidFill>
                  <a:schemeClr val="accent1"/>
                </a:solidFill>
                <a:effectLst/>
                <a:latin typeface="LatoWeb"/>
              </a:rPr>
              <a:t>KFSCIS</a:t>
            </a:r>
            <a:endParaRPr lang="en-US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6124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A diagram with arrows pointing to the right&#10;&#10;AI-generated content may be incorrect.">
            <a:extLst>
              <a:ext uri="{FF2B5EF4-FFF2-40B4-BE49-F238E27FC236}">
                <a16:creationId xmlns:a16="http://schemas.microsoft.com/office/drawing/2014/main" id="{259EBEB7-C432-96CD-2262-FC78253A17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b="23687"/>
          <a:stretch/>
        </p:blipFill>
        <p:spPr>
          <a:xfrm>
            <a:off x="3053694" y="1431145"/>
            <a:ext cx="6484315" cy="4679724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B5D239BE-7595-C945-8B49-59119C2E4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Sequence Diagram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5E08F0-A320-FDD6-A0FE-992C0946A908}"/>
              </a:ext>
            </a:extLst>
          </p:cNvPr>
          <p:cNvSpPr txBox="1"/>
          <p:nvPr/>
        </p:nvSpPr>
        <p:spPr>
          <a:xfrm>
            <a:off x="120579" y="6240025"/>
            <a:ext cx="1336431" cy="532563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D01B64-2FC8-6E3F-4B61-2600676E965C}"/>
              </a:ext>
            </a:extLst>
          </p:cNvPr>
          <p:cNvSpPr txBox="1"/>
          <p:nvPr/>
        </p:nvSpPr>
        <p:spPr>
          <a:xfrm>
            <a:off x="324083" y="6321640"/>
            <a:ext cx="929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>
                <a:solidFill>
                  <a:schemeClr val="bg1"/>
                </a:solidFill>
                <a:effectLst/>
                <a:latin typeface="LatoWeb"/>
              </a:rPr>
              <a:t>KFSCIS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8823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D3F4B3-9B23-3B13-935F-3BFB1C9B65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A screenshot of a computer&#10;&#10;AI-generated content may be incorrect.">
            <a:extLst>
              <a:ext uri="{FF2B5EF4-FFF2-40B4-BE49-F238E27FC236}">
                <a16:creationId xmlns:a16="http://schemas.microsoft.com/office/drawing/2014/main" id="{5A2CC849-DB26-DA23-2B63-07E9C753B9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85167" y="1575532"/>
            <a:ext cx="7756371" cy="4544232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A87CFD9C-D384-3923-F15A-137D167E57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 Diagram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B4480C-9651-0B7E-0306-8A423511F46B}"/>
              </a:ext>
            </a:extLst>
          </p:cNvPr>
          <p:cNvSpPr txBox="1"/>
          <p:nvPr/>
        </p:nvSpPr>
        <p:spPr>
          <a:xfrm>
            <a:off x="120579" y="6240025"/>
            <a:ext cx="1336431" cy="532563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AF646B-14D7-EFEF-F061-6CD6B2E2A392}"/>
              </a:ext>
            </a:extLst>
          </p:cNvPr>
          <p:cNvSpPr txBox="1"/>
          <p:nvPr/>
        </p:nvSpPr>
        <p:spPr>
          <a:xfrm>
            <a:off x="324083" y="6321640"/>
            <a:ext cx="929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>
                <a:solidFill>
                  <a:schemeClr val="bg1"/>
                </a:solidFill>
                <a:effectLst/>
                <a:latin typeface="LatoWeb"/>
              </a:rPr>
              <a:t>KFSCIS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3002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E0341F2-2B98-B142-83F5-56C673AC9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Case (ADM-001-Chatbot)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E31A6AD-0800-5E2A-8E67-05EDF910E347}"/>
              </a:ext>
            </a:extLst>
          </p:cNvPr>
          <p:cNvSpPr txBox="1"/>
          <p:nvPr/>
        </p:nvSpPr>
        <p:spPr>
          <a:xfrm>
            <a:off x="80386" y="6270170"/>
            <a:ext cx="1356527" cy="472273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86BBC5-9648-0157-B712-07CA04C197A2}"/>
              </a:ext>
            </a:extLst>
          </p:cNvPr>
          <p:cNvSpPr txBox="1"/>
          <p:nvPr/>
        </p:nvSpPr>
        <p:spPr>
          <a:xfrm>
            <a:off x="293938" y="6321640"/>
            <a:ext cx="929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>
                <a:solidFill>
                  <a:schemeClr val="bg1"/>
                </a:solidFill>
                <a:effectLst/>
                <a:latin typeface="LatoWeb"/>
              </a:rPr>
              <a:t>KFSCIS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6" name="Picture 5" descr="A screenshot of a chatbot&#10;&#10;AI-generated content may be incorrect.">
            <a:extLst>
              <a:ext uri="{FF2B5EF4-FFF2-40B4-BE49-F238E27FC236}">
                <a16:creationId xmlns:a16="http://schemas.microsoft.com/office/drawing/2014/main" id="{51A05001-0AA5-7874-8EC6-0C1505EDFF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3936" y="1365754"/>
            <a:ext cx="6036310" cy="490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0536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1B6CEB-28E8-D776-C96B-C3DBD0C7A6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589475-79C6-C5CA-F378-ED4D327AF5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User Interface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4311BCC-8459-3F60-B346-21C1232DBC09}"/>
              </a:ext>
            </a:extLst>
          </p:cNvPr>
          <p:cNvSpPr txBox="1"/>
          <p:nvPr/>
        </p:nvSpPr>
        <p:spPr>
          <a:xfrm>
            <a:off x="80386" y="6270170"/>
            <a:ext cx="1356527" cy="472273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3AB248-E056-AFC0-5830-C463F654CF8E}"/>
              </a:ext>
            </a:extLst>
          </p:cNvPr>
          <p:cNvSpPr txBox="1"/>
          <p:nvPr/>
        </p:nvSpPr>
        <p:spPr>
          <a:xfrm>
            <a:off x="293938" y="6321640"/>
            <a:ext cx="929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>
                <a:solidFill>
                  <a:schemeClr val="bg1"/>
                </a:solidFill>
                <a:effectLst/>
                <a:latin typeface="LatoWeb"/>
              </a:rPr>
              <a:t>KFSCIS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7" name="Picture 6" descr="A screenshot of a computer&#10;&#10;AI-generated content may be incorrect.">
            <a:extLst>
              <a:ext uri="{FF2B5EF4-FFF2-40B4-BE49-F238E27FC236}">
                <a16:creationId xmlns:a16="http://schemas.microsoft.com/office/drawing/2014/main" id="{B5335FEB-D2BF-B93D-DA87-BCCEC84BBF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941" y="1557988"/>
            <a:ext cx="8343948" cy="3964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6731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71F3E"/>
      </a:accent1>
      <a:accent2>
        <a:srgbClr val="C4960B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CE5B01EE2D43479BD19C8CF7AEE55D" ma:contentTypeVersion="13" ma:contentTypeDescription="Create a new document." ma:contentTypeScope="" ma:versionID="2d7e13b4c1f9c742a1b729716686fa70">
  <xsd:schema xmlns:xsd="http://www.w3.org/2001/XMLSchema" xmlns:xs="http://www.w3.org/2001/XMLSchema" xmlns:p="http://schemas.microsoft.com/office/2006/metadata/properties" xmlns:ns2="59a830c1-7073-48e7-a623-528add45a120" xmlns:ns3="8234652b-4e88-4c30-a994-e272914a045d" targetNamespace="http://schemas.microsoft.com/office/2006/metadata/properties" ma:root="true" ma:fieldsID="dd72dc9f5930d74132881e2ed6f9d74a" ns2:_="" ns3:_="">
    <xsd:import namespace="59a830c1-7073-48e7-a623-528add45a120"/>
    <xsd:import namespace="8234652b-4e88-4c30-a994-e272914a04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a830c1-7073-48e7-a623-528add45a1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34652b-4e88-4c30-a994-e272914a045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234652b-4e88-4c30-a994-e272914a045d">
      <UserInfo>
        <DisplayName>Cristhofer Lugo Bernabel</DisplayName>
        <AccountId>561</AccountId>
        <AccountType/>
      </UserInfo>
      <UserInfo>
        <DisplayName>Sahil Sethi</DisplayName>
        <AccountId>3992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3604092C-5421-40E2-9ABF-ABB4631ECAF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a830c1-7073-48e7-a623-528add45a120"/>
    <ds:schemaRef ds:uri="8234652b-4e88-4c30-a994-e272914a04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CC15244-6FF3-46F0-8281-63B63B937A6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7899C4F-194D-47FC-918D-4EED357B8EAD}">
  <ds:schemaRefs>
    <ds:schemaRef ds:uri="http://schemas.microsoft.com/office/2006/metadata/properties"/>
    <ds:schemaRef ds:uri="http://schemas.microsoft.com/office/infopath/2007/PartnerControls"/>
    <ds:schemaRef ds:uri="f1f308d3-4c92-402a-ab04-f7497706f561"/>
    <ds:schemaRef ds:uri="8234652b-4e88-4c30-a994-e272914a045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3229</TotalTime>
  <Words>484</Words>
  <Application>Microsoft Office PowerPoint</Application>
  <PresentationFormat>Widescreen</PresentationFormat>
  <Paragraphs>58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Aptos</vt:lpstr>
      <vt:lpstr>Aptos Display</vt:lpstr>
      <vt:lpstr>Arial</vt:lpstr>
      <vt:lpstr>LatoWeb</vt:lpstr>
      <vt:lpstr>Symbol</vt:lpstr>
      <vt:lpstr>Office Theme</vt:lpstr>
      <vt:lpstr>AI Powered Deal Making</vt:lpstr>
      <vt:lpstr>Problem Definition</vt:lpstr>
      <vt:lpstr>Project Management</vt:lpstr>
      <vt:lpstr>Use Cases</vt:lpstr>
      <vt:lpstr>Use Case ID: ADM-001-Chatbot</vt:lpstr>
      <vt:lpstr>Sequence Diagram</vt:lpstr>
      <vt:lpstr>Class Diagram</vt:lpstr>
      <vt:lpstr>Test Case (ADM-001-Chatbot)</vt:lpstr>
      <vt:lpstr>User Interface</vt:lpstr>
      <vt:lpstr>User Interface</vt:lpstr>
      <vt:lpstr>User Interface</vt:lpstr>
      <vt:lpstr>User Interface</vt:lpstr>
      <vt:lpstr>Summary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Oscar Negret</dc:creator>
  <cp:lastModifiedBy>Roy Molina</cp:lastModifiedBy>
  <cp:revision>62</cp:revision>
  <dcterms:created xsi:type="dcterms:W3CDTF">2019-06-25T19:12:02Z</dcterms:created>
  <dcterms:modified xsi:type="dcterms:W3CDTF">2025-04-17T01:08:25Z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