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20" roundtripDataSignature="AMtx7mhqwbd62vFvgePyQqP1jchytEe7y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47" name="Google Shape;14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Google Shape;217;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218" name="Google Shape;218;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4" name="Google Shape;224;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225" name="Google Shape;225;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Google Shape;234;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235" name="Google Shape;235;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5237c5e20b_0_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5237c5e20b_0_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42" name="Google Shape;242;g35237c5e20b_0_1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35244a32d0e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35244a32d0e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49" name="Google Shape;249;g35244a32d0e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55" name="Google Shape;155;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162" name="Google Shape;162;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70" name="Google Shape;170;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US" u="sng"/>
              <a:t>User Interactions</a:t>
            </a:r>
            <a:endParaRPr u="sng"/>
          </a:p>
          <a:p>
            <a:pPr indent="0" lvl="0" marL="0" rtl="0" algn="l">
              <a:spcBef>
                <a:spcPts val="360"/>
              </a:spcBef>
              <a:spcAft>
                <a:spcPts val="0"/>
              </a:spcAft>
              <a:buNone/>
            </a:pPr>
            <a:r>
              <a:rPr lang="en-US"/>
              <a:t>Camera Navigation: Users can move freely throughout the environment to explore the ocean from different angles and distances</a:t>
            </a:r>
            <a:endParaRPr/>
          </a:p>
          <a:p>
            <a:pPr indent="0" lvl="0" marL="0" rtl="0" algn="l">
              <a:spcBef>
                <a:spcPts val="360"/>
              </a:spcBef>
              <a:spcAft>
                <a:spcPts val="0"/>
              </a:spcAft>
              <a:buNone/>
            </a:pPr>
            <a:r>
              <a:rPr lang="en-US"/>
              <a:t>Weather Control: Users can cycle through or directly select between different weather states (clear, partly cloudy, cloudy, light rain, heavy rain)</a:t>
            </a:r>
            <a:endParaRPr/>
          </a:p>
          <a:p>
            <a:pPr indent="0" lvl="0" marL="0" rtl="0" algn="l">
              <a:spcBef>
                <a:spcPts val="360"/>
              </a:spcBef>
              <a:spcAft>
                <a:spcPts val="0"/>
              </a:spcAft>
              <a:buNone/>
            </a:pPr>
            <a:r>
              <a:rPr lang="en-US"/>
              <a:t>Weather Parameter Adjustment: Users can fine-tune individual aspects like rain intensity and cloud coverage</a:t>
            </a:r>
            <a:endParaRPr/>
          </a:p>
          <a:p>
            <a:pPr indent="0" lvl="0" marL="0" rtl="0" algn="l">
              <a:spcBef>
                <a:spcPts val="360"/>
              </a:spcBef>
              <a:spcAft>
                <a:spcPts val="0"/>
              </a:spcAft>
              <a:buNone/>
            </a:pPr>
            <a:r>
              <a:rPr lang="en-US"/>
              <a:t>Time Control: Users can manually adjust the time of day to change lighting conditions</a:t>
            </a:r>
            <a:endParaRPr/>
          </a:p>
          <a:p>
            <a:pPr indent="0" lvl="0" marL="0" rtl="0" algn="l">
              <a:spcBef>
                <a:spcPts val="360"/>
              </a:spcBef>
              <a:spcAft>
                <a:spcPts val="0"/>
              </a:spcAft>
              <a:buNone/>
            </a:pPr>
            <a:r>
              <a:rPr lang="en-US"/>
              <a:t>Cycle Toggle: Users can enable or disable automatic progression of the day/night cycle</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US" u="sng"/>
              <a:t>System Functions</a:t>
            </a:r>
            <a:endParaRPr u="sng"/>
          </a:p>
          <a:p>
            <a:pPr indent="0" lvl="0" marL="0" rtl="0" algn="l">
              <a:spcBef>
                <a:spcPts val="360"/>
              </a:spcBef>
              <a:spcAft>
                <a:spcPts val="0"/>
              </a:spcAft>
              <a:buNone/>
            </a:pPr>
            <a:r>
              <a:t/>
            </a:r>
            <a:endParaRPr/>
          </a:p>
          <a:p>
            <a:pPr indent="0" lvl="0" marL="0" rtl="0" algn="l">
              <a:spcBef>
                <a:spcPts val="360"/>
              </a:spcBef>
              <a:spcAft>
                <a:spcPts val="0"/>
              </a:spcAft>
              <a:buNone/>
            </a:pPr>
            <a:r>
              <a:rPr lang="en-US"/>
              <a:t>Ocean Surface Simulation:</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US"/>
              <a:t>Implements FFT-based water surface dynamics</a:t>
            </a:r>
            <a:endParaRPr/>
          </a:p>
          <a:p>
            <a:pPr indent="0" lvl="0" marL="0" rtl="0" algn="l">
              <a:spcBef>
                <a:spcPts val="360"/>
              </a:spcBef>
              <a:spcAft>
                <a:spcPts val="0"/>
              </a:spcAft>
              <a:buNone/>
            </a:pPr>
            <a:r>
              <a:rPr lang="en-US"/>
              <a:t>Creates realistic wave patterns and movement</a:t>
            </a:r>
            <a:endParaRPr/>
          </a:p>
          <a:p>
            <a:pPr indent="0" lvl="0" marL="0" rtl="0" algn="l">
              <a:spcBef>
                <a:spcPts val="360"/>
              </a:spcBef>
              <a:spcAft>
                <a:spcPts val="0"/>
              </a:spcAft>
              <a:buNone/>
            </a:pPr>
            <a:r>
              <a:rPr lang="en-US"/>
              <a:t>Responds to wind and lighting conditions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US" u="sng"/>
              <a:t>Weather Systems:</a:t>
            </a:r>
            <a:endParaRPr u="sng"/>
          </a:p>
          <a:p>
            <a:pPr indent="0" lvl="0" marL="0" rtl="0" algn="l">
              <a:spcBef>
                <a:spcPts val="360"/>
              </a:spcBef>
              <a:spcAft>
                <a:spcPts val="0"/>
              </a:spcAft>
              <a:buNone/>
            </a:pPr>
            <a:r>
              <a:t/>
            </a:r>
            <a:endParaRPr/>
          </a:p>
          <a:p>
            <a:pPr indent="0" lvl="0" marL="0" rtl="0" algn="l">
              <a:spcBef>
                <a:spcPts val="360"/>
              </a:spcBef>
              <a:spcAft>
                <a:spcPts val="0"/>
              </a:spcAft>
              <a:buNone/>
            </a:pPr>
            <a:r>
              <a:rPr lang="en-US"/>
              <a:t>Cloud Generation: Creates volumetric cloud formations in the sky</a:t>
            </a:r>
            <a:endParaRPr/>
          </a:p>
          <a:p>
            <a:pPr indent="0" lvl="0" marL="0" rtl="0" algn="l">
              <a:spcBef>
                <a:spcPts val="360"/>
              </a:spcBef>
              <a:spcAft>
                <a:spcPts val="0"/>
              </a:spcAft>
              <a:buNone/>
            </a:pPr>
            <a:r>
              <a:rPr lang="en-US"/>
              <a:t>Rainfall Simulation: Renders rain particles falling from clouds</a:t>
            </a:r>
            <a:endParaRPr/>
          </a:p>
          <a:p>
            <a:pPr indent="0" lvl="0" marL="0" rtl="0" algn="l">
              <a:spcBef>
                <a:spcPts val="360"/>
              </a:spcBef>
              <a:spcAft>
                <a:spcPts val="0"/>
              </a:spcAft>
              <a:buNone/>
            </a:pPr>
            <a:r>
              <a:rPr lang="en-US"/>
              <a:t>Wind Simulation: Affects cloud movement, rain direction, and wave patterns</a:t>
            </a:r>
            <a:endParaRPr/>
          </a:p>
          <a:p>
            <a:pPr indent="0" lvl="0" marL="0" rtl="0" algn="l">
              <a:spcBef>
                <a:spcPts val="360"/>
              </a:spcBef>
              <a:spcAft>
                <a:spcPts val="0"/>
              </a:spcAft>
              <a:buNone/>
            </a:pPr>
            <a:r>
              <a:rPr lang="en-US"/>
              <a:t>Weather Transitions: Manages smooth changes between different weather states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US" u="sng"/>
              <a:t>Time and Lighting:</a:t>
            </a:r>
            <a:endParaRPr u="sng"/>
          </a:p>
          <a:p>
            <a:pPr indent="0" lvl="0" marL="0" rtl="0" algn="l">
              <a:spcBef>
                <a:spcPts val="360"/>
              </a:spcBef>
              <a:spcAft>
                <a:spcPts val="0"/>
              </a:spcAft>
              <a:buNone/>
            </a:pPr>
            <a:r>
              <a:t/>
            </a:r>
            <a:endParaRPr/>
          </a:p>
          <a:p>
            <a:pPr indent="0" lvl="0" marL="0" rtl="0" algn="l">
              <a:spcBef>
                <a:spcPts val="360"/>
              </a:spcBef>
              <a:spcAft>
                <a:spcPts val="0"/>
              </a:spcAft>
              <a:buNone/>
            </a:pPr>
            <a:r>
              <a:rPr lang="en-US"/>
              <a:t>Sun Position Calculation: Determines sun location based on time of day</a:t>
            </a:r>
            <a:endParaRPr/>
          </a:p>
          <a:p>
            <a:pPr indent="0" lvl="0" marL="0" rtl="0" algn="l">
              <a:spcBef>
                <a:spcPts val="360"/>
              </a:spcBef>
              <a:spcAft>
                <a:spcPts val="0"/>
              </a:spcAft>
              <a:buNone/>
            </a:pPr>
            <a:r>
              <a:rPr lang="en-US"/>
              <a:t>Lighting Condition Updates: Adjusts light direction, intensity, and color</a:t>
            </a:r>
            <a:endParaRPr/>
          </a:p>
          <a:p>
            <a:pPr indent="0" lvl="0" marL="0" rtl="0" algn="l">
              <a:spcBef>
                <a:spcPts val="360"/>
              </a:spcBef>
              <a:spcAft>
                <a:spcPts val="0"/>
              </a:spcAft>
              <a:buNone/>
            </a:pPr>
            <a:r>
              <a:rPr lang="en-US"/>
              <a:t>Environmental Color Adaptation: Changes the appearance of the sky and ambient lighting</a:t>
            </a:r>
            <a:endParaRPr/>
          </a:p>
          <a:p>
            <a:pPr indent="0" lvl="0" marL="0" rtl="0" algn="l">
              <a:spcBef>
                <a:spcPts val="360"/>
              </a:spcBef>
              <a:spcAft>
                <a:spcPts val="0"/>
              </a:spcAft>
              <a:buNone/>
            </a:pPr>
            <a:r>
              <a:rPr lang="en-US"/>
              <a:t>Time Progression: Controls the rate of change when automatic cycle is enabled</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US" u="sng"/>
              <a:t>Rendering Pipeline</a:t>
            </a:r>
            <a:endParaRPr u="sng"/>
          </a:p>
          <a:p>
            <a:pPr indent="0" lvl="0" marL="0" rtl="0" algn="l">
              <a:spcBef>
                <a:spcPts val="360"/>
              </a:spcBef>
              <a:spcAft>
                <a:spcPts val="0"/>
              </a:spcAft>
              <a:buNone/>
            </a:pPr>
            <a:r>
              <a:t/>
            </a:r>
            <a:endParaRPr/>
          </a:p>
          <a:p>
            <a:pPr indent="0" lvl="0" marL="0" rtl="0" algn="l">
              <a:spcBef>
                <a:spcPts val="360"/>
              </a:spcBef>
              <a:spcAft>
                <a:spcPts val="0"/>
              </a:spcAft>
              <a:buNone/>
            </a:pPr>
            <a:r>
              <a:rPr lang="en-US"/>
              <a:t>Scene Rendering:</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US"/>
              <a:t>Renders the ocean surface with appropriate tessellation and displacement</a:t>
            </a:r>
            <a:endParaRPr/>
          </a:p>
          <a:p>
            <a:pPr indent="0" lvl="0" marL="0" rtl="0" algn="l">
              <a:spcBef>
                <a:spcPts val="360"/>
              </a:spcBef>
              <a:spcAft>
                <a:spcPts val="0"/>
              </a:spcAft>
              <a:buNone/>
            </a:pPr>
            <a:r>
              <a:rPr lang="en-US"/>
              <a:t>Renders the skybox with time-appropriate colors and sun position</a:t>
            </a:r>
            <a:endParaRPr/>
          </a:p>
          <a:p>
            <a:pPr indent="0" lvl="0" marL="0" rtl="0" algn="l">
              <a:spcBef>
                <a:spcPts val="360"/>
              </a:spcBef>
              <a:spcAft>
                <a:spcPts val="0"/>
              </a:spcAft>
              <a:buNone/>
            </a:pPr>
            <a:r>
              <a:rPr lang="en-US"/>
              <a:t>Renders weather effects (clouds, rain) with correct lighting</a:t>
            </a:r>
            <a:endParaRPr/>
          </a:p>
          <a:p>
            <a:pPr indent="0" lvl="0" marL="0" rtl="0" algn="l">
              <a:spcBef>
                <a:spcPts val="360"/>
              </a:spcBef>
              <a:spcAft>
                <a:spcPts val="0"/>
              </a:spcAft>
              <a:buNone/>
            </a:pPr>
            <a:r>
              <a:rPr lang="en-US"/>
              <a:t>Applies time-based lighting to all scene elements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US"/>
              <a:t>Post-Processing:</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US"/>
              <a:t>Applies visual effects that enhance realism (bloom, color grading)</a:t>
            </a:r>
            <a:endParaRPr/>
          </a:p>
          <a:p>
            <a:pPr indent="0" lvl="0" marL="0" rtl="0" algn="l">
              <a:spcBef>
                <a:spcPts val="360"/>
              </a:spcBef>
              <a:spcAft>
                <a:spcPts val="0"/>
              </a:spcAft>
              <a:buNone/>
            </a:pPr>
            <a:r>
              <a:rPr lang="en-US"/>
              <a:t>Adjusts exposure based on time of day (brighter during day, darker at night)</a:t>
            </a:r>
            <a:endParaRPr/>
          </a:p>
          <a:p>
            <a:pPr indent="0" lvl="0" marL="0" rtl="0" algn="l">
              <a:spcBef>
                <a:spcPts val="360"/>
              </a:spcBef>
              <a:spcAft>
                <a:spcPts val="0"/>
              </a:spcAft>
              <a:buNone/>
            </a:pPr>
            <a:r>
              <a:rPr lang="en-US"/>
              <a:t>Creates atmospheric effects that match current weather and time</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US"/>
              <a:t>Output Generation:</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US"/>
              <a:t>Combines all rendered elements into the final frame</a:t>
            </a:r>
            <a:endParaRPr/>
          </a:p>
          <a:p>
            <a:pPr indent="0" lvl="0" marL="0" rtl="0" algn="l">
              <a:spcBef>
                <a:spcPts val="360"/>
              </a:spcBef>
              <a:spcAft>
                <a:spcPts val="0"/>
              </a:spcAft>
              <a:buNone/>
            </a:pPr>
            <a:r>
              <a:rPr lang="en-US"/>
              <a:t>Displays the complete scene to the user</a:t>
            </a:r>
            <a:endParaRPr/>
          </a:p>
        </p:txBody>
      </p:sp>
      <p:sp>
        <p:nvSpPr>
          <p:cNvPr id="177" name="Google Shape;177;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5237c5e20b_0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35237c5e20b_0_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US" sz="1100" u="sng">
                <a:latin typeface="Arial"/>
                <a:ea typeface="Arial"/>
                <a:cs typeface="Arial"/>
                <a:sym typeface="Arial"/>
              </a:rPr>
              <a:t>Initialization Phase</a:t>
            </a:r>
            <a:endParaRPr sz="1100" u="sng">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Ocean Parameter Setup:</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Sets initial conditions for the ocean simulation</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Establishes domain sizes, grid resolution, and physical parameters</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Prepares GPU resources for computation and rendering</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Spectrum Calculation:</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Generates initial spectrum based on wind and wave parameters</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Applies spectrum conjugate to ensure physical correctness</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Creates the foundation for realistic wave patterns</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Ocean Mesh Creation:</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Builds the base geometry for the ocean surface</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Creates a grid of vertices that will be displaced by the simulation</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Sets up tessellation parameters for dynamic level of detail</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u="sng">
                <a:latin typeface="Arial"/>
                <a:ea typeface="Arial"/>
                <a:cs typeface="Arial"/>
                <a:sym typeface="Arial"/>
              </a:rPr>
              <a:t>Per-Frame Simulation Cycle</a:t>
            </a:r>
            <a:endParaRPr sz="1100" u="sng">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Spectrum Evolution:</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Updates the wave spectrum based on elapsed time</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Applies time-domain transformations to simulate wave movement</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Creates the basis for the changing wave patterns in each frame</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Inverse FFT Processing:</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Performs horizontal FFT passes across the spectrum</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Performs vertical FFT passes to complete the 2D transformation</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Converts frequency-domain data to spatial displacements</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Processes in multiple stages with ping-pong buffer technique</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Texture Assembly:</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Generates displacement maps from FFT results</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Creates slope maps for realistic lighting calculations</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Normalizes data for proper visual representation</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Prepares all textures needed for rendering the ocean surface</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u="sng">
                <a:latin typeface="Arial"/>
                <a:ea typeface="Arial"/>
                <a:cs typeface="Arial"/>
                <a:sym typeface="Arial"/>
              </a:rPr>
              <a:t>Rendering Phase</a:t>
            </a:r>
            <a:endParaRPr sz="1100" u="sng">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Texture Binding:</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Makes all generated textures available to the rendering pipeline</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Ensures displacement and slope maps are properly mipmapped</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Prepares additional textures for effects like foam or reflection</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Framebuffer Setup:</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Prepares the rendering target with appropriate formats</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Configures depth and color attachments</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Sets up any additional buffers needed for post-processing</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Shader Configuration:</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Sets transformation matrices (model, view, projection)</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Passes camera position for view-dependent effects</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Configures lighting parameters for water surface</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Binds all necessary textures to appropriate slots</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Ocean Surface Rendering:</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Activates the tessellation pipeline for dynamic detail</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Renders the ocean mesh with displacement from FFT simulation</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Applies fragment shading for realistic water appearance</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Calculates specular highlights, refraction, and other water effects</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Post-Processing:</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Applies any final visual effects to the rendered ocean</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May include screen-space reflections, depth-based effects</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Prepares the final image for display</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u="sng">
                <a:latin typeface="Arial"/>
                <a:ea typeface="Arial"/>
                <a:cs typeface="Arial"/>
                <a:sym typeface="Arial"/>
              </a:rPr>
              <a:t>Key Technical Aspects</a:t>
            </a:r>
            <a:endParaRPr sz="1100" u="sng">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FFT-Based Simulation:</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Uses the frequency domain for efficient wave simulation</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Enables complex wave interactions with minimal computation</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Creates natural-looking water movement based on physical principles</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GPU Acceleration:</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Leverages compute shaders for FFT and spectrum calculations</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Uses instanced rendering and tessellation for efficient geometry</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Minimizes CPU-GPU transfers by keeping simulation on the GPU</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Texture-Based Approach:</a:t>
            </a:r>
            <a:endParaRPr sz="1100">
              <a:latin typeface="Arial"/>
              <a:ea typeface="Arial"/>
              <a:cs typeface="Arial"/>
              <a:sym typeface="Arial"/>
            </a:endParaRPr>
          </a:p>
          <a:p>
            <a:pPr indent="0" lvl="0" marL="0" rtl="0" algn="l">
              <a:spcBef>
                <a:spcPts val="360"/>
              </a:spcBef>
              <a:spcAft>
                <a:spcPts val="0"/>
              </a:spcAft>
              <a:buNone/>
            </a:pPr>
            <a:r>
              <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Stores simulation results in textures for efficient sampling</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Allows for high-resolution detail without excessive geometry</a:t>
            </a:r>
            <a:endParaRPr sz="1100">
              <a:latin typeface="Arial"/>
              <a:ea typeface="Arial"/>
              <a:cs typeface="Arial"/>
              <a:sym typeface="Arial"/>
            </a:endParaRPr>
          </a:p>
          <a:p>
            <a:pPr indent="0" lvl="0" marL="0" rtl="0" algn="l">
              <a:spcBef>
                <a:spcPts val="360"/>
              </a:spcBef>
              <a:spcAft>
                <a:spcPts val="0"/>
              </a:spcAft>
              <a:buNone/>
            </a:pPr>
            <a:r>
              <a:rPr lang="en-US" sz="1100">
                <a:latin typeface="Arial"/>
                <a:ea typeface="Arial"/>
                <a:cs typeface="Arial"/>
                <a:sym typeface="Arial"/>
              </a:rPr>
              <a:t>Enables complex water effects through multiple texture layers</a:t>
            </a:r>
            <a:endParaRPr sz="1100">
              <a:latin typeface="Arial"/>
              <a:ea typeface="Arial"/>
              <a:cs typeface="Arial"/>
              <a:sym typeface="Arial"/>
            </a:endParaRPr>
          </a:p>
        </p:txBody>
      </p:sp>
      <p:sp>
        <p:nvSpPr>
          <p:cNvPr id="185" name="Google Shape;185;g35237c5e20b_0_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1" name="Google Shape;191;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192" name="Google Shape;192;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04" name="Google Shape;204;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211" name="Google Shape;211;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 name="Shape 17"/>
        <p:cNvGrpSpPr/>
        <p:nvPr/>
      </p:nvGrpSpPr>
      <p:grpSpPr>
        <a:xfrm>
          <a:off x="0" y="0"/>
          <a:ext cx="0" cy="0"/>
          <a:chOff x="0" y="0"/>
          <a:chExt cx="0" cy="0"/>
        </a:xfrm>
      </p:grpSpPr>
      <p:pic>
        <p:nvPicPr>
          <p:cNvPr descr="Overlay-TitleSlide.png" id="18" name="Google Shape;18;p16"/>
          <p:cNvPicPr preferRelativeResize="0"/>
          <p:nvPr/>
        </p:nvPicPr>
        <p:blipFill rotWithShape="1">
          <a:blip r:embed="rId2">
            <a:alphaModFix/>
          </a:blip>
          <a:srcRect b="0" l="0" r="0" t="0"/>
          <a:stretch/>
        </p:blipFill>
        <p:spPr>
          <a:xfrm>
            <a:off x="158750" y="187325"/>
            <a:ext cx="8826500" cy="6483351"/>
          </a:xfrm>
          <a:prstGeom prst="rect">
            <a:avLst/>
          </a:prstGeom>
          <a:noFill/>
          <a:ln>
            <a:noFill/>
          </a:ln>
        </p:spPr>
      </p:pic>
      <p:sp>
        <p:nvSpPr>
          <p:cNvPr id="19" name="Google Shape;19;p16"/>
          <p:cNvSpPr txBox="1"/>
          <p:nvPr>
            <p:ph type="ctrTitle"/>
          </p:nvPr>
        </p:nvSpPr>
        <p:spPr>
          <a:xfrm>
            <a:off x="1600200" y="2492375"/>
            <a:ext cx="6762600" cy="1470000"/>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sz="4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
          <p:cNvSpPr txBox="1"/>
          <p:nvPr>
            <p:ph idx="1" type="subTitle"/>
          </p:nvPr>
        </p:nvSpPr>
        <p:spPr>
          <a:xfrm>
            <a:off x="1600201" y="3966882"/>
            <a:ext cx="6762600" cy="1752600"/>
          </a:xfrm>
          <a:prstGeom prst="rect">
            <a:avLst/>
          </a:prstGeom>
          <a:noFill/>
          <a:ln>
            <a:noFill/>
          </a:ln>
        </p:spPr>
        <p:txBody>
          <a:bodyPr anchorCtr="0" anchor="t" bIns="45700" lIns="91425" spcFirstLastPara="1" rIns="91425" wrap="square" tIns="45700">
            <a:normAutofit/>
          </a:bodyPr>
          <a:lstStyle>
            <a:lvl1pPr lvl="0" algn="r">
              <a:spcBef>
                <a:spcPts val="600"/>
              </a:spcBef>
              <a:spcAft>
                <a:spcPts val="0"/>
              </a:spcAft>
              <a:buClr>
                <a:schemeClr val="lt1"/>
              </a:buClr>
              <a:buSzPts val="1800"/>
              <a:buNone/>
              <a:defRPr sz="1800">
                <a:solidFill>
                  <a:schemeClr val="lt1"/>
                </a:solidFill>
              </a:defRPr>
            </a:lvl1pPr>
            <a:lvl2pPr lvl="1" algn="ctr">
              <a:spcBef>
                <a:spcPts val="600"/>
              </a:spcBef>
              <a:spcAft>
                <a:spcPts val="0"/>
              </a:spcAft>
              <a:buClr>
                <a:srgbClr val="888888"/>
              </a:buClr>
              <a:buSzPts val="2000"/>
              <a:buNone/>
              <a:defRPr>
                <a:solidFill>
                  <a:srgbClr val="888888"/>
                </a:solidFill>
              </a:defRPr>
            </a:lvl2pPr>
            <a:lvl3pPr lvl="2" algn="ctr">
              <a:spcBef>
                <a:spcPts val="600"/>
              </a:spcBef>
              <a:spcAft>
                <a:spcPts val="0"/>
              </a:spcAft>
              <a:buClr>
                <a:srgbClr val="888888"/>
              </a:buClr>
              <a:buSzPts val="1800"/>
              <a:buNone/>
              <a:defRPr>
                <a:solidFill>
                  <a:srgbClr val="888888"/>
                </a:solidFill>
              </a:defRPr>
            </a:lvl3pPr>
            <a:lvl4pPr lvl="3" algn="ctr">
              <a:spcBef>
                <a:spcPts val="600"/>
              </a:spcBef>
              <a:spcAft>
                <a:spcPts val="0"/>
              </a:spcAft>
              <a:buClr>
                <a:srgbClr val="888888"/>
              </a:buClr>
              <a:buSzPts val="1800"/>
              <a:buNone/>
              <a:defRPr>
                <a:solidFill>
                  <a:srgbClr val="888888"/>
                </a:solidFill>
              </a:defRPr>
            </a:lvl4pPr>
            <a:lvl5pPr lvl="4" algn="ctr">
              <a:spcBef>
                <a:spcPts val="600"/>
              </a:spcBef>
              <a:spcAft>
                <a:spcPts val="0"/>
              </a:spcAft>
              <a:buClr>
                <a:srgbClr val="888888"/>
              </a:buClr>
              <a:buSzPts val="18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1" name="Google Shape;21;p16"/>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
        <p:nvSpPr>
          <p:cNvPr id="22" name="Google Shape;22;p16"/>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6"/>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pic>
        <p:nvPicPr>
          <p:cNvPr descr="Overlay-ContentSlides.png" id="94" name="Google Shape;94;p25"/>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95" name="Google Shape;95;p25"/>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25"/>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5"/>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26"/>
          <p:cNvPicPr preferRelativeResize="0"/>
          <p:nvPr/>
        </p:nvPicPr>
        <p:blipFill rotWithShape="1">
          <a:blip r:embed="rId2">
            <a:alphaModFix/>
          </a:blip>
          <a:srcRect b="0" l="0" r="0" t="0"/>
          <a:stretch/>
        </p:blipFill>
        <p:spPr>
          <a:xfrm>
            <a:off x="158750" y="187325"/>
            <a:ext cx="8826500" cy="6483351"/>
          </a:xfrm>
          <a:prstGeom prst="rect">
            <a:avLst/>
          </a:prstGeom>
          <a:noFill/>
          <a:ln>
            <a:noFill/>
          </a:ln>
        </p:spPr>
      </p:pic>
      <p:sp>
        <p:nvSpPr>
          <p:cNvPr id="100" name="Google Shape;100;p26"/>
          <p:cNvSpPr txBox="1"/>
          <p:nvPr>
            <p:ph type="title"/>
          </p:nvPr>
        </p:nvSpPr>
        <p:spPr>
          <a:xfrm>
            <a:off x="779464" y="590550"/>
            <a:ext cx="3657600" cy="1162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6"/>
          <p:cNvSpPr txBox="1"/>
          <p:nvPr>
            <p:ph idx="1" type="body"/>
          </p:nvPr>
        </p:nvSpPr>
        <p:spPr>
          <a:xfrm>
            <a:off x="4693023" y="739588"/>
            <a:ext cx="3657600" cy="53088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02" name="Google Shape;102;p26"/>
          <p:cNvSpPr txBox="1"/>
          <p:nvPr>
            <p:ph idx="2" type="body"/>
          </p:nvPr>
        </p:nvSpPr>
        <p:spPr>
          <a:xfrm>
            <a:off x="779464" y="1816100"/>
            <a:ext cx="3657600" cy="3822600"/>
          </a:xfrm>
          <a:prstGeom prst="rect">
            <a:avLst/>
          </a:prstGeom>
          <a:noFill/>
          <a:ln>
            <a:noFill/>
          </a:ln>
        </p:spPr>
        <p:txBody>
          <a:bodyPr anchorCtr="0" anchor="t" bIns="45700" lIns="91425" spcFirstLastPara="1" rIns="91425" wrap="square" tIns="45700">
            <a:normAutofit/>
          </a:bodyPr>
          <a:lstStyle>
            <a:lvl1pPr indent="-228600" lvl="0" marL="457200" algn="ctr">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03" name="Google Shape;103;p26"/>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26"/>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26"/>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27"/>
          <p:cNvPicPr preferRelativeResize="0"/>
          <p:nvPr/>
        </p:nvPicPr>
        <p:blipFill rotWithShape="1">
          <a:blip r:embed="rId2">
            <a:alphaModFix/>
          </a:blip>
          <a:srcRect b="0" l="0" r="0" t="0"/>
          <a:stretch/>
        </p:blipFill>
        <p:spPr>
          <a:xfrm>
            <a:off x="449263" y="187325"/>
            <a:ext cx="8535986" cy="6483351"/>
          </a:xfrm>
          <a:prstGeom prst="rect">
            <a:avLst/>
          </a:prstGeom>
          <a:noFill/>
          <a:ln>
            <a:noFill/>
          </a:ln>
        </p:spPr>
      </p:pic>
      <p:sp>
        <p:nvSpPr>
          <p:cNvPr id="108" name="Google Shape;108;p27"/>
          <p:cNvSpPr txBox="1"/>
          <p:nvPr>
            <p:ph type="title"/>
          </p:nvPr>
        </p:nvSpPr>
        <p:spPr>
          <a:xfrm>
            <a:off x="3886200" y="533400"/>
            <a:ext cx="4476900" cy="12525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7"/>
          <p:cNvSpPr txBox="1"/>
          <p:nvPr>
            <p:ph idx="1" type="body"/>
          </p:nvPr>
        </p:nvSpPr>
        <p:spPr>
          <a:xfrm>
            <a:off x="3886124" y="1828800"/>
            <a:ext cx="4474500"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pic>
        <p:nvPicPr>
          <p:cNvPr id="110" name="Google Shape;110;p27"/>
          <p:cNvPicPr preferRelativeResize="0"/>
          <p:nvPr>
            <p:ph idx="2" type="pic"/>
          </p:nvPr>
        </p:nvPicPr>
        <p:blipFill/>
        <p:spPr>
          <a:xfrm flipH="1">
            <a:off x="188240" y="179292"/>
            <a:ext cx="3281100" cy="6483000"/>
          </a:xfrm>
          <a:prstGeom prst="round1Rect">
            <a:avLst>
              <a:gd fmla="val 17325" name="adj"/>
            </a:avLst>
          </a:prstGeom>
          <a:blipFill rotWithShape="1">
            <a:blip r:embed="rId3">
              <a:alphaModFix/>
            </a:blip>
            <a:stretch>
              <a:fillRect b="0" l="100000" r="100000" t="0"/>
            </a:stretch>
          </a:blipFill>
          <a:ln cap="flat" cmpd="sng" w="28575">
            <a:solidFill>
              <a:schemeClr val="lt1"/>
            </a:solidFill>
            <a:prstDash val="solid"/>
            <a:round/>
            <a:headEnd len="sm" w="sm" type="none"/>
            <a:tailEnd len="sm" w="sm" type="none"/>
          </a:ln>
        </p:spPr>
      </p:pic>
      <p:sp>
        <p:nvSpPr>
          <p:cNvPr id="111" name="Google Shape;111;p27"/>
          <p:cNvSpPr txBox="1"/>
          <p:nvPr>
            <p:ph idx="10" type="dt"/>
          </p:nvPr>
        </p:nvSpPr>
        <p:spPr>
          <a:xfrm>
            <a:off x="38862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27"/>
          <p:cNvSpPr txBox="1"/>
          <p:nvPr>
            <p:ph idx="11" type="ftr"/>
          </p:nvPr>
        </p:nvSpPr>
        <p:spPr>
          <a:xfrm>
            <a:off x="5867400" y="6288088"/>
            <a:ext cx="26766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27"/>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28"/>
          <p:cNvPicPr preferRelativeResize="0"/>
          <p:nvPr/>
        </p:nvPicPr>
        <p:blipFill rotWithShape="1">
          <a:blip r:embed="rId2">
            <a:alphaModFix/>
          </a:blip>
          <a:srcRect b="0" l="0" r="0" t="0"/>
          <a:stretch/>
        </p:blipFill>
        <p:spPr>
          <a:xfrm>
            <a:off x="158750" y="187325"/>
            <a:ext cx="8826500" cy="6483351"/>
          </a:xfrm>
          <a:prstGeom prst="rect">
            <a:avLst/>
          </a:prstGeom>
          <a:noFill/>
          <a:ln>
            <a:noFill/>
          </a:ln>
        </p:spPr>
      </p:pic>
      <p:sp>
        <p:nvSpPr>
          <p:cNvPr id="116" name="Google Shape;116;p28"/>
          <p:cNvSpPr txBox="1"/>
          <p:nvPr>
            <p:ph type="title"/>
          </p:nvPr>
        </p:nvSpPr>
        <p:spPr>
          <a:xfrm>
            <a:off x="4710953" y="533400"/>
            <a:ext cx="3657600" cy="12525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pic>
        <p:nvPicPr>
          <p:cNvPr id="117" name="Google Shape;117;p28"/>
          <p:cNvPicPr preferRelativeResize="0"/>
          <p:nvPr>
            <p:ph idx="2" type="pic"/>
          </p:nvPr>
        </p:nvPicPr>
        <p:blipFill/>
        <p:spPr>
          <a:xfrm flipH="1">
            <a:off x="596153" y="1600199"/>
            <a:ext cx="3657600" cy="3657600"/>
          </a:xfrm>
          <a:prstGeom prst="ellipse">
            <a:avLst/>
          </a:prstGeom>
          <a:blipFill rotWithShape="1">
            <a:blip r:embed="rId3">
              <a:alphaModFix/>
            </a:blip>
            <a:stretch>
              <a:fillRect b="0" l="100000" r="100000" t="0"/>
            </a:stretch>
          </a:blipFill>
          <a:ln cap="flat" cmpd="sng" w="28575">
            <a:solidFill>
              <a:schemeClr val="lt1"/>
            </a:solidFill>
            <a:prstDash val="solid"/>
            <a:round/>
            <a:headEnd len="sm" w="sm" type="none"/>
            <a:tailEnd len="sm" w="sm" type="none"/>
          </a:ln>
        </p:spPr>
      </p:pic>
      <p:sp>
        <p:nvSpPr>
          <p:cNvPr id="118" name="Google Shape;118;p28"/>
          <p:cNvSpPr txBox="1"/>
          <p:nvPr>
            <p:ph idx="1" type="body"/>
          </p:nvPr>
        </p:nvSpPr>
        <p:spPr>
          <a:xfrm>
            <a:off x="4710412" y="1828800"/>
            <a:ext cx="3657600"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9" name="Google Shape;119;p28"/>
          <p:cNvSpPr txBox="1"/>
          <p:nvPr>
            <p:ph idx="10" type="dt"/>
          </p:nvPr>
        </p:nvSpPr>
        <p:spPr>
          <a:xfrm>
            <a:off x="381000" y="6288088"/>
            <a:ext cx="1865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28"/>
          <p:cNvSpPr txBox="1"/>
          <p:nvPr>
            <p:ph idx="11" type="ftr"/>
          </p:nvPr>
        </p:nvSpPr>
        <p:spPr>
          <a:xfrm>
            <a:off x="3325813" y="6288088"/>
            <a:ext cx="52182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28"/>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29"/>
          <p:cNvPicPr preferRelativeResize="0"/>
          <p:nvPr/>
        </p:nvPicPr>
        <p:blipFill rotWithShape="1">
          <a:blip r:embed="rId2">
            <a:alphaModFix/>
          </a:blip>
          <a:srcRect b="0" l="0" r="0" t="0"/>
          <a:stretch/>
        </p:blipFill>
        <p:spPr>
          <a:xfrm>
            <a:off x="158750" y="187325"/>
            <a:ext cx="8826500" cy="6483351"/>
          </a:xfrm>
          <a:prstGeom prst="rect">
            <a:avLst/>
          </a:prstGeom>
          <a:noFill/>
          <a:ln>
            <a:noFill/>
          </a:ln>
        </p:spPr>
      </p:pic>
      <p:sp>
        <p:nvSpPr>
          <p:cNvPr id="124" name="Google Shape;124;p29"/>
          <p:cNvSpPr txBox="1"/>
          <p:nvPr>
            <p:ph type="title"/>
          </p:nvPr>
        </p:nvSpPr>
        <p:spPr>
          <a:xfrm>
            <a:off x="808038" y="3778624"/>
            <a:ext cx="7560600" cy="11028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pic>
        <p:nvPicPr>
          <p:cNvPr id="125" name="Google Shape;125;p29"/>
          <p:cNvPicPr preferRelativeResize="0"/>
          <p:nvPr>
            <p:ph idx="2" type="pic"/>
          </p:nvPr>
        </p:nvPicPr>
        <p:blipFill/>
        <p:spPr>
          <a:xfrm flipH="1">
            <a:off x="871610" y="762000"/>
            <a:ext cx="7427700" cy="2989800"/>
          </a:xfrm>
          <a:prstGeom prst="roundRect">
            <a:avLst>
              <a:gd fmla="val 7476" name="adj"/>
            </a:avLst>
          </a:prstGeom>
          <a:blipFill rotWithShape="1">
            <a:blip r:embed="rId3">
              <a:alphaModFix/>
            </a:blip>
            <a:stretch>
              <a:fillRect b="0" l="100000" r="100000" t="0"/>
            </a:stretch>
          </a:blipFill>
          <a:ln cap="flat" cmpd="sng" w="28575">
            <a:solidFill>
              <a:schemeClr val="lt1"/>
            </a:solidFill>
            <a:prstDash val="solid"/>
            <a:round/>
            <a:headEnd len="sm" w="sm" type="none"/>
            <a:tailEnd len="sm" w="sm" type="none"/>
          </a:ln>
        </p:spPr>
      </p:pic>
      <p:sp>
        <p:nvSpPr>
          <p:cNvPr id="126" name="Google Shape;126;p29"/>
          <p:cNvSpPr txBox="1"/>
          <p:nvPr>
            <p:ph idx="1" type="body"/>
          </p:nvPr>
        </p:nvSpPr>
        <p:spPr>
          <a:xfrm>
            <a:off x="808034" y="4827493"/>
            <a:ext cx="7560000" cy="1221000"/>
          </a:xfrm>
          <a:prstGeom prst="rect">
            <a:avLst/>
          </a:prstGeom>
          <a:noFill/>
          <a:ln>
            <a:noFill/>
          </a:ln>
        </p:spPr>
        <p:txBody>
          <a:bodyPr anchorCtr="0" anchor="t" bIns="45700" lIns="91425" spcFirstLastPara="1" rIns="91425" wrap="square" tIns="45700">
            <a:normAutofit/>
          </a:bodyPr>
          <a:lstStyle>
            <a:lvl1pPr indent="-228600" lvl="0" marL="457200" algn="l">
              <a:spcBef>
                <a:spcPts val="6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27" name="Google Shape;127;p29"/>
          <p:cNvSpPr txBox="1"/>
          <p:nvPr>
            <p:ph idx="10" type="dt"/>
          </p:nvPr>
        </p:nvSpPr>
        <p:spPr>
          <a:xfrm>
            <a:off x="381000" y="6288088"/>
            <a:ext cx="18654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29"/>
          <p:cNvSpPr txBox="1"/>
          <p:nvPr>
            <p:ph idx="11" type="ftr"/>
          </p:nvPr>
        </p:nvSpPr>
        <p:spPr>
          <a:xfrm>
            <a:off x="3325813" y="6288088"/>
            <a:ext cx="52182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29"/>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30"/>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132" name="Google Shape;132;p3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30"/>
          <p:cNvSpPr txBox="1"/>
          <p:nvPr>
            <p:ph idx="1" type="body"/>
          </p:nvPr>
        </p:nvSpPr>
        <p:spPr>
          <a:xfrm rot="5400000">
            <a:off x="2467050" y="141300"/>
            <a:ext cx="4208400" cy="75834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4" name="Google Shape;134;p30"/>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30"/>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30"/>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31"/>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139" name="Google Shape;139;p31"/>
          <p:cNvSpPr txBox="1"/>
          <p:nvPr>
            <p:ph type="title"/>
          </p:nvPr>
        </p:nvSpPr>
        <p:spPr>
          <a:xfrm rot="5400000">
            <a:off x="5373299" y="2734863"/>
            <a:ext cx="5268900" cy="13581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31"/>
          <p:cNvSpPr txBox="1"/>
          <p:nvPr>
            <p:ph idx="1" type="body"/>
          </p:nvPr>
        </p:nvSpPr>
        <p:spPr>
          <a:xfrm rot="5400000">
            <a:off x="1230275" y="328564"/>
            <a:ext cx="5268900" cy="61707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1" name="Google Shape;141;p31"/>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31"/>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31"/>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17"/>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26" name="Google Shape;26;p1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7"/>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7"/>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7"/>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7"/>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pic>
        <p:nvPicPr>
          <p:cNvPr descr="Overlay-SectionHeader.png" id="32" name="Google Shape;32;p18"/>
          <p:cNvPicPr preferRelativeResize="0"/>
          <p:nvPr/>
        </p:nvPicPr>
        <p:blipFill rotWithShape="1">
          <a:blip r:embed="rId2">
            <a:alphaModFix/>
          </a:blip>
          <a:srcRect b="0" l="0" r="0" t="0"/>
          <a:stretch/>
        </p:blipFill>
        <p:spPr>
          <a:xfrm>
            <a:off x="381000" y="0"/>
            <a:ext cx="8826500" cy="6483351"/>
          </a:xfrm>
          <a:prstGeom prst="rect">
            <a:avLst/>
          </a:prstGeom>
          <a:noFill/>
          <a:ln>
            <a:noFill/>
          </a:ln>
        </p:spPr>
      </p:pic>
      <p:sp>
        <p:nvSpPr>
          <p:cNvPr id="33" name="Google Shape;33;p18"/>
          <p:cNvSpPr txBox="1"/>
          <p:nvPr>
            <p:ph type="title"/>
          </p:nvPr>
        </p:nvSpPr>
        <p:spPr>
          <a:xfrm>
            <a:off x="779463" y="2591360"/>
            <a:ext cx="7583400" cy="13620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4400" cap="none">
                <a:solidFill>
                  <a:srgbClr val="001D4D"/>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8"/>
          <p:cNvSpPr txBox="1"/>
          <p:nvPr>
            <p:ph idx="1" type="body"/>
          </p:nvPr>
        </p:nvSpPr>
        <p:spPr>
          <a:xfrm>
            <a:off x="779463" y="3950354"/>
            <a:ext cx="7583400" cy="1500300"/>
          </a:xfrm>
          <a:prstGeom prst="rect">
            <a:avLst/>
          </a:prstGeom>
          <a:noFill/>
          <a:ln>
            <a:noFill/>
          </a:ln>
        </p:spPr>
        <p:txBody>
          <a:bodyPr anchorCtr="0" anchor="t" bIns="45700" lIns="91425" spcFirstLastPara="1" rIns="91425" wrap="square" tIns="45700">
            <a:noAutofit/>
          </a:bodyPr>
          <a:lstStyle>
            <a:lvl1pPr indent="-228600" lvl="0" marL="457200" algn="l">
              <a:spcBef>
                <a:spcPts val="600"/>
              </a:spcBef>
              <a:spcAft>
                <a:spcPts val="0"/>
              </a:spcAft>
              <a:buClr>
                <a:srgbClr val="001D4D"/>
              </a:buClr>
              <a:buSzPts val="2000"/>
              <a:buNone/>
              <a:defRPr sz="2000" cap="none">
                <a:solidFill>
                  <a:srgbClr val="001D4D"/>
                </a:solidFill>
              </a:defRPr>
            </a:lvl1pPr>
            <a:lvl2pPr indent="-228600" lvl="1" marL="914400" algn="l">
              <a:spcBef>
                <a:spcPts val="600"/>
              </a:spcBef>
              <a:spcAft>
                <a:spcPts val="0"/>
              </a:spcAft>
              <a:buClr>
                <a:srgbClr val="888888"/>
              </a:buClr>
              <a:buSzPts val="1800"/>
              <a:buNone/>
              <a:defRPr sz="1800">
                <a:solidFill>
                  <a:srgbClr val="888888"/>
                </a:solidFill>
              </a:defRPr>
            </a:lvl2pPr>
            <a:lvl3pPr indent="-228600" lvl="2" marL="1371600" algn="l">
              <a:spcBef>
                <a:spcPts val="600"/>
              </a:spcBef>
              <a:spcAft>
                <a:spcPts val="0"/>
              </a:spcAft>
              <a:buClr>
                <a:srgbClr val="888888"/>
              </a:buClr>
              <a:buSzPts val="1600"/>
              <a:buNone/>
              <a:defRPr sz="1600">
                <a:solidFill>
                  <a:srgbClr val="888888"/>
                </a:solidFill>
              </a:defRPr>
            </a:lvl3pPr>
            <a:lvl4pPr indent="-228600" lvl="3" marL="1828800" algn="l">
              <a:spcBef>
                <a:spcPts val="600"/>
              </a:spcBef>
              <a:spcAft>
                <a:spcPts val="0"/>
              </a:spcAft>
              <a:buClr>
                <a:srgbClr val="888888"/>
              </a:buClr>
              <a:buSzPts val="1400"/>
              <a:buNone/>
              <a:defRPr sz="1400">
                <a:solidFill>
                  <a:srgbClr val="888888"/>
                </a:solidFill>
              </a:defRPr>
            </a:lvl4pPr>
            <a:lvl5pPr indent="-228600" lvl="4" marL="2286000" algn="l">
              <a:spcBef>
                <a:spcPts val="60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5" name="Google Shape;35;p18"/>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8"/>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8"/>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8" name="Shape 38"/>
        <p:cNvGrpSpPr/>
        <p:nvPr/>
      </p:nvGrpSpPr>
      <p:grpSpPr>
        <a:xfrm>
          <a:off x="0" y="0"/>
          <a:ext cx="0" cy="0"/>
          <a:chOff x="0" y="0"/>
          <a:chExt cx="0" cy="0"/>
        </a:xfrm>
      </p:grpSpPr>
      <p:pic>
        <p:nvPicPr>
          <p:cNvPr descr="Overlay-ContentSlides.png" id="39" name="Google Shape;39;p19"/>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40" name="Google Shape;40;p1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9"/>
          <p:cNvSpPr txBox="1"/>
          <p:nvPr>
            <p:ph idx="1" type="body"/>
          </p:nvPr>
        </p:nvSpPr>
        <p:spPr>
          <a:xfrm>
            <a:off x="779462" y="1828800"/>
            <a:ext cx="3657600" cy="42195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2" name="Google Shape;42;p19"/>
          <p:cNvSpPr txBox="1"/>
          <p:nvPr>
            <p:ph idx="2" type="body"/>
          </p:nvPr>
        </p:nvSpPr>
        <p:spPr>
          <a:xfrm>
            <a:off x="4688541" y="1828800"/>
            <a:ext cx="3657600" cy="42195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3" name="Google Shape;43;p19"/>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9"/>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19"/>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Google Shape;47;p20"/>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cxnSp>
        <p:nvCxnSpPr>
          <p:cNvPr id="48" name="Google Shape;48;p20"/>
          <p:cNvCxnSpPr/>
          <p:nvPr/>
        </p:nvCxnSpPr>
        <p:spPr>
          <a:xfrm>
            <a:off x="874713" y="2286000"/>
            <a:ext cx="3562200" cy="1500"/>
          </a:xfrm>
          <a:prstGeom prst="straightConnector1">
            <a:avLst/>
          </a:prstGeom>
          <a:noFill/>
          <a:ln cap="flat" cmpd="sng" w="19050">
            <a:solidFill>
              <a:schemeClr val="lt1"/>
            </a:solidFill>
            <a:prstDash val="solid"/>
            <a:round/>
            <a:headEnd len="sm" w="sm" type="none"/>
            <a:tailEnd len="sm" w="sm" type="none"/>
          </a:ln>
        </p:spPr>
      </p:cxnSp>
      <p:cxnSp>
        <p:nvCxnSpPr>
          <p:cNvPr id="49" name="Google Shape;49;p20"/>
          <p:cNvCxnSpPr/>
          <p:nvPr/>
        </p:nvCxnSpPr>
        <p:spPr>
          <a:xfrm>
            <a:off x="4816475" y="2286000"/>
            <a:ext cx="3565500" cy="1500"/>
          </a:xfrm>
          <a:prstGeom prst="straightConnector1">
            <a:avLst/>
          </a:prstGeom>
          <a:noFill/>
          <a:ln cap="flat" cmpd="sng" w="19050">
            <a:solidFill>
              <a:schemeClr val="lt1"/>
            </a:solidFill>
            <a:prstDash val="solid"/>
            <a:round/>
            <a:headEnd len="sm" w="sm" type="none"/>
            <a:tailEnd len="sm" w="sm" type="none"/>
          </a:ln>
        </p:spPr>
      </p:cxnSp>
      <p:cxnSp>
        <p:nvCxnSpPr>
          <p:cNvPr id="50" name="Google Shape;50;p20"/>
          <p:cNvCxnSpPr/>
          <p:nvPr/>
        </p:nvCxnSpPr>
        <p:spPr>
          <a:xfrm>
            <a:off x="874713" y="2286000"/>
            <a:ext cx="3562200" cy="1500"/>
          </a:xfrm>
          <a:prstGeom prst="straightConnector1">
            <a:avLst/>
          </a:prstGeom>
          <a:noFill/>
          <a:ln cap="flat" cmpd="sng" w="19050">
            <a:solidFill>
              <a:schemeClr val="lt1"/>
            </a:solidFill>
            <a:prstDash val="solid"/>
            <a:round/>
            <a:headEnd len="sm" w="sm" type="none"/>
            <a:tailEnd len="sm" w="sm" type="none"/>
          </a:ln>
        </p:spPr>
      </p:cxnSp>
      <p:cxnSp>
        <p:nvCxnSpPr>
          <p:cNvPr id="51" name="Google Shape;51;p20"/>
          <p:cNvCxnSpPr/>
          <p:nvPr/>
        </p:nvCxnSpPr>
        <p:spPr>
          <a:xfrm>
            <a:off x="4816475" y="2286000"/>
            <a:ext cx="3565500" cy="1500"/>
          </a:xfrm>
          <a:prstGeom prst="straightConnector1">
            <a:avLst/>
          </a:prstGeom>
          <a:noFill/>
          <a:ln cap="flat" cmpd="sng" w="19050">
            <a:solidFill>
              <a:schemeClr val="lt1"/>
            </a:solidFill>
            <a:prstDash val="solid"/>
            <a:round/>
            <a:headEnd len="sm" w="sm" type="none"/>
            <a:tailEnd len="sm" w="sm" type="none"/>
          </a:ln>
        </p:spPr>
      </p:cxnSp>
      <p:sp>
        <p:nvSpPr>
          <p:cNvPr id="52" name="Google Shape;52;p20"/>
          <p:cNvSpPr txBox="1"/>
          <p:nvPr>
            <p:ph type="title"/>
          </p:nvPr>
        </p:nvSpPr>
        <p:spPr>
          <a:xfrm>
            <a:off x="779463" y="381000"/>
            <a:ext cx="7583400" cy="10443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 type="body"/>
          </p:nvPr>
        </p:nvSpPr>
        <p:spPr>
          <a:xfrm>
            <a:off x="779463" y="1438835"/>
            <a:ext cx="3657600" cy="789900"/>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4" name="Google Shape;54;p20"/>
          <p:cNvSpPr txBox="1"/>
          <p:nvPr>
            <p:ph idx="2" type="body"/>
          </p:nvPr>
        </p:nvSpPr>
        <p:spPr>
          <a:xfrm>
            <a:off x="779463" y="2362199"/>
            <a:ext cx="3657600" cy="36861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5" name="Google Shape;55;p20"/>
          <p:cNvSpPr txBox="1"/>
          <p:nvPr>
            <p:ph idx="3" type="body"/>
          </p:nvPr>
        </p:nvSpPr>
        <p:spPr>
          <a:xfrm>
            <a:off x="4705350" y="1438835"/>
            <a:ext cx="3657600" cy="789900"/>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6" name="Google Shape;56;p20"/>
          <p:cNvSpPr txBox="1"/>
          <p:nvPr>
            <p:ph idx="4" type="body"/>
          </p:nvPr>
        </p:nvSpPr>
        <p:spPr>
          <a:xfrm>
            <a:off x="4705350" y="2362199"/>
            <a:ext cx="3657600" cy="36861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7" name="Google Shape;57;p20"/>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20"/>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0"/>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Google Shape;61;p21"/>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62" name="Google Shape;62;p2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 type="body"/>
          </p:nvPr>
        </p:nvSpPr>
        <p:spPr>
          <a:xfrm>
            <a:off x="779462" y="1828801"/>
            <a:ext cx="75852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4" name="Google Shape;64;p21"/>
          <p:cNvSpPr txBox="1"/>
          <p:nvPr>
            <p:ph idx="2" type="body"/>
          </p:nvPr>
        </p:nvSpPr>
        <p:spPr>
          <a:xfrm>
            <a:off x="779462" y="3991816"/>
            <a:ext cx="75852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5" name="Google Shape;65;p21"/>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1"/>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1"/>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ntent">
  <p:cSld name="3 Content">
    <p:spTree>
      <p:nvGrpSpPr>
        <p:cNvPr id="68" name="Shape 68"/>
        <p:cNvGrpSpPr/>
        <p:nvPr/>
      </p:nvGrpSpPr>
      <p:grpSpPr>
        <a:xfrm>
          <a:off x="0" y="0"/>
          <a:ext cx="0" cy="0"/>
          <a:chOff x="0" y="0"/>
          <a:chExt cx="0" cy="0"/>
        </a:xfrm>
      </p:grpSpPr>
      <p:pic>
        <p:nvPicPr>
          <p:cNvPr descr="Overlay-ContentSlides.png" id="69" name="Google Shape;69;p22"/>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70" name="Google Shape;70;p22"/>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2" name="Google Shape;72;p22"/>
          <p:cNvSpPr txBox="1"/>
          <p:nvPr>
            <p:ph idx="2"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3" name="Google Shape;73;p22"/>
          <p:cNvSpPr txBox="1"/>
          <p:nvPr>
            <p:ph idx="3" type="body"/>
          </p:nvPr>
        </p:nvSpPr>
        <p:spPr>
          <a:xfrm>
            <a:off x="779462" y="1828800"/>
            <a:ext cx="3657600" cy="42195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4" name="Google Shape;74;p22"/>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2"/>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2"/>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Content">
  <p:cSld name="4 Content">
    <p:spTree>
      <p:nvGrpSpPr>
        <p:cNvPr id="77" name="Shape 77"/>
        <p:cNvGrpSpPr/>
        <p:nvPr/>
      </p:nvGrpSpPr>
      <p:grpSpPr>
        <a:xfrm>
          <a:off x="0" y="0"/>
          <a:ext cx="0" cy="0"/>
          <a:chOff x="0" y="0"/>
          <a:chExt cx="0" cy="0"/>
        </a:xfrm>
      </p:grpSpPr>
      <p:pic>
        <p:nvPicPr>
          <p:cNvPr descr="Overlay-ContentSlides.png" id="78" name="Google Shape;78;p23"/>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79" name="Google Shape;79;p2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23"/>
          <p:cNvSpPr txBox="1"/>
          <p:nvPr>
            <p:ph idx="1" type="body"/>
          </p:nvPr>
        </p:nvSpPr>
        <p:spPr>
          <a:xfrm>
            <a:off x="77946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1" name="Google Shape;81;p23"/>
          <p:cNvSpPr txBox="1"/>
          <p:nvPr>
            <p:ph idx="2" type="body"/>
          </p:nvPr>
        </p:nvSpPr>
        <p:spPr>
          <a:xfrm>
            <a:off x="77946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2" name="Google Shape;82;p23"/>
          <p:cNvSpPr txBox="1"/>
          <p:nvPr>
            <p:ph idx="3"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3" name="Google Shape;83;p23"/>
          <p:cNvSpPr txBox="1"/>
          <p:nvPr>
            <p:ph idx="4"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4" name="Google Shape;84;p23"/>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23"/>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23"/>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24"/>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89" name="Google Shape;89;p24"/>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24"/>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24"/>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24"/>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p:nvPr/>
        </p:nvSpPr>
        <p:spPr>
          <a:xfrm>
            <a:off x="190500" y="190500"/>
            <a:ext cx="8764500" cy="6478500"/>
          </a:xfrm>
          <a:prstGeom prst="round2DiagRect">
            <a:avLst>
              <a:gd fmla="val 9416" name="adj1"/>
              <a:gd fmla="val 0" name="adj2"/>
            </a:avLst>
          </a:prstGeom>
          <a:gradFill>
            <a:gsLst>
              <a:gs pos="0">
                <a:srgbClr val="B27A00"/>
              </a:gs>
              <a:gs pos="13000">
                <a:srgbClr val="B27A00"/>
              </a:gs>
              <a:gs pos="100000">
                <a:schemeClr val="lt1"/>
              </a:gs>
            </a:gsLst>
            <a:lin ang="5400012"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marR="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lvl="1" marR="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lvl="2" marR="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lvl="3" marR="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lvl="4" marR="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lvl="5" marR="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lvl="6" marR="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lvl="7" marR="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lvl="8" marR="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5"/>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lvl1pPr indent="-368300" lvl="0" marL="457200" marR="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5"/>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marR="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5"/>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marR="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5"/>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pic>
        <p:nvPicPr>
          <p:cNvPr descr="FIULogo_H_CMYK_fx.png" id="16" name="Google Shape;16;p15"/>
          <p:cNvPicPr preferRelativeResize="0"/>
          <p:nvPr/>
        </p:nvPicPr>
        <p:blipFill rotWithShape="1">
          <a:blip r:embed="rId1">
            <a:alphaModFix/>
          </a:blip>
          <a:srcRect b="0" l="0" r="0" t="0"/>
          <a:stretch/>
        </p:blipFill>
        <p:spPr>
          <a:xfrm>
            <a:off x="6103938" y="5959475"/>
            <a:ext cx="2430461"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4.png"/><Relationship Id="rId4" Type="http://schemas.openxmlformats.org/officeDocument/2006/relationships/image" Target="../media/image22.png"/><Relationship Id="rId5" Type="http://schemas.openxmlformats.org/officeDocument/2006/relationships/image" Target="../media/image21.png"/><Relationship Id="rId6"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s://learnopengl.com/Advanced-OpenGL/Cubemaps" TargetMode="External"/><Relationship Id="rId4" Type="http://schemas.openxmlformats.org/officeDocument/2006/relationships/hyperlink" Target="https://people.computing.clemson.edu/~jtessen/reports/papers" TargetMode="External"/><Relationship Id="rId5" Type="http://schemas.openxmlformats.org/officeDocument/2006/relationships/hyperlink" Target="https://youtu.be/kGEqaX4Y4bQ?si=9WFpl9jQCBWr6tKO"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9.png"/><Relationship Id="rId4" Type="http://schemas.openxmlformats.org/officeDocument/2006/relationships/image" Target="../media/image16.png"/><Relationship Id="rId5" Type="http://schemas.openxmlformats.org/officeDocument/2006/relationships/image" Target="../media/image8.png"/><Relationship Id="rId6" Type="http://schemas.openxmlformats.org/officeDocument/2006/relationships/image" Target="../media/image13.png"/><Relationship Id="rId7"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
          <p:cNvSpPr txBox="1"/>
          <p:nvPr>
            <p:ph type="ctrTitle"/>
          </p:nvPr>
        </p:nvSpPr>
        <p:spPr>
          <a:xfrm>
            <a:off x="228600" y="2895763"/>
            <a:ext cx="8686800" cy="22095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US"/>
              <a:t>Advanced Computer Graphics</a:t>
            </a:r>
            <a:br>
              <a:rPr lang="en-US"/>
            </a:br>
            <a:r>
              <a:rPr lang="en-US" sz="2800"/>
              <a:t>Team Members: </a:t>
            </a:r>
            <a:r>
              <a:rPr lang="en-US" sz="2800"/>
              <a:t>Saul Abreu Almonte, Carlos Cruz, Laura Lou, Mario Cerra, Marco Pena </a:t>
            </a:r>
            <a:br>
              <a:rPr lang="en-US" sz="2800"/>
            </a:br>
            <a:r>
              <a:rPr lang="en-US" sz="2800"/>
              <a:t>Product Owner: Carlos Cruz</a:t>
            </a:r>
            <a:br>
              <a:rPr lang="en-US" sz="2800"/>
            </a:br>
            <a:r>
              <a:rPr lang="en-US" sz="2800"/>
              <a:t>Professor: Masoud Sadjadi</a:t>
            </a:r>
            <a:br>
              <a:rPr lang="en-US" sz="2800"/>
            </a:br>
            <a:br>
              <a:rPr lang="en-US"/>
            </a:br>
            <a:r>
              <a:rPr lang="en-US" sz="1800"/>
              <a:t>School of Computing and Information Sciences</a:t>
            </a:r>
            <a:br>
              <a:rPr lang="en-US" sz="1800"/>
            </a:br>
            <a:r>
              <a:rPr lang="en-US" sz="1800"/>
              <a:t>Florida International University</a:t>
            </a:r>
            <a:endParaRPr/>
          </a:p>
        </p:txBody>
      </p:sp>
      <p:sp>
        <p:nvSpPr>
          <p:cNvPr id="150" name="Google Shape;150;p1"/>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lt1"/>
              </a:buClr>
              <a:buSzPts val="1800"/>
              <a:buNone/>
            </a:pPr>
            <a:r>
              <a:rPr lang="en-US">
                <a:solidFill>
                  <a:schemeClr val="dk2"/>
                </a:solidFill>
              </a:rPr>
              <a:t>April 16, 2025</a:t>
            </a:r>
            <a:endParaRPr>
              <a:solidFill>
                <a:schemeClr val="dk2"/>
              </a:solidFill>
            </a:endParaRPr>
          </a:p>
        </p:txBody>
      </p:sp>
      <p:sp>
        <p:nvSpPr>
          <p:cNvPr id="151" name="Google Shape;151;p1"/>
          <p:cNvSpPr txBox="1"/>
          <p:nvPr/>
        </p:nvSpPr>
        <p:spPr>
          <a:xfrm>
            <a:off x="282771" y="1106164"/>
            <a:ext cx="8686800" cy="12192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VIP/Senior Project Final Presentation</a:t>
            </a:r>
            <a:br>
              <a:rPr b="0" i="0" lang="en-US" sz="4400" u="none" cap="none" strike="noStrike">
                <a:solidFill>
                  <a:srgbClr val="001D4D"/>
                </a:solidFill>
                <a:latin typeface="Trebuchet MS"/>
                <a:ea typeface="Trebuchet MS"/>
                <a:cs typeface="Trebuchet MS"/>
                <a:sym typeface="Trebuchet MS"/>
              </a:rPr>
            </a:br>
            <a:r>
              <a:rPr lang="en-US" sz="4400">
                <a:solidFill>
                  <a:srgbClr val="001D4D"/>
                </a:solidFill>
                <a:latin typeface="Trebuchet MS"/>
                <a:ea typeface="Trebuchet MS"/>
                <a:cs typeface="Trebuchet MS"/>
                <a:sym typeface="Trebuchet MS"/>
              </a:rPr>
              <a:t>Spring 2025</a:t>
            </a:r>
            <a:endParaRPr/>
          </a:p>
          <a:p>
            <a:pPr indent="0" lvl="0" marL="0" marR="0" rtl="0" algn="ctr">
              <a:spcBef>
                <a:spcPts val="0"/>
              </a:spcBef>
              <a:spcAft>
                <a:spcPts val="0"/>
              </a:spcAft>
              <a:buNone/>
            </a:pPr>
            <a:r>
              <a:t/>
            </a:r>
            <a:endParaRPr b="0" i="0" sz="44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12"/>
          <p:cNvSpPr txBox="1"/>
          <p:nvPr>
            <p:ph type="title"/>
          </p:nvPr>
        </p:nvSpPr>
        <p:spPr>
          <a:xfrm>
            <a:off x="732588" y="69275"/>
            <a:ext cx="81360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Main algorithm </a:t>
            </a:r>
            <a:endParaRPr/>
          </a:p>
        </p:txBody>
      </p:sp>
      <p:sp>
        <p:nvSpPr>
          <p:cNvPr id="221" name="Google Shape;221;p12"/>
          <p:cNvSpPr txBox="1"/>
          <p:nvPr>
            <p:ph idx="1" type="body"/>
          </p:nvPr>
        </p:nvSpPr>
        <p:spPr>
          <a:xfrm>
            <a:off x="732600" y="1113875"/>
            <a:ext cx="7678800" cy="3411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Pseudo code: </a:t>
            </a:r>
            <a:endParaRPr/>
          </a:p>
          <a:p>
            <a:pPr indent="0" lvl="0" marL="0" rtl="0" algn="l">
              <a:spcBef>
                <a:spcPts val="0"/>
              </a:spcBef>
              <a:spcAft>
                <a:spcPts val="0"/>
              </a:spcAft>
              <a:buNone/>
            </a:pPr>
            <a:r>
              <a:rPr lang="en-US"/>
              <a:t>    function EvolveSpectrum():</a:t>
            </a:r>
            <a:endParaRPr/>
          </a:p>
          <a:p>
            <a:pPr indent="0" lvl="0" marL="0" rtl="0" algn="l">
              <a:spcBef>
                <a:spcPts val="0"/>
              </a:spcBef>
              <a:spcAft>
                <a:spcPts val="0"/>
              </a:spcAft>
              <a:buNone/>
            </a:pPr>
            <a:r>
              <a:rPr lang="en-US"/>
              <a:t>    for each wave frequency (kx, kz):</a:t>
            </a:r>
            <a:endParaRPr/>
          </a:p>
          <a:p>
            <a:pPr indent="0" lvl="0" marL="0" rtl="0" algn="l">
              <a:spcBef>
                <a:spcPts val="0"/>
              </a:spcBef>
              <a:spcAft>
                <a:spcPts val="0"/>
              </a:spcAft>
              <a:buNone/>
            </a:pPr>
            <a:r>
              <a:rPr lang="en-US"/>
              <a:t>        H(k, t) = H0(k) * exp(i * ω(k) * t)</a:t>
            </a:r>
            <a:endParaRPr/>
          </a:p>
          <a:p>
            <a:pPr indent="0" lvl="0" marL="0" rtl="0" algn="l">
              <a:spcBef>
                <a:spcPts val="0"/>
              </a:spcBef>
              <a:spcAft>
                <a:spcPts val="0"/>
              </a:spcAft>
              <a:buNone/>
            </a:pPr>
            <a:r>
              <a:rPr lang="en-US"/>
              <a:t>        store evolved H(k, t) into frequency domain texture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function IFFT(horizontalFFT, verticalFFT):</a:t>
            </a:r>
            <a:endParaRPr/>
          </a:p>
          <a:p>
            <a:pPr indent="0" lvl="0" marL="0" rtl="0" algn="l">
              <a:spcBef>
                <a:spcPts val="0"/>
              </a:spcBef>
              <a:spcAft>
                <a:spcPts val="0"/>
              </a:spcAft>
              <a:buNone/>
            </a:pPr>
            <a:r>
              <a:rPr lang="en-US"/>
              <a:t>    	perform FFT along horizontal axis (kx)</a:t>
            </a:r>
            <a:endParaRPr/>
          </a:p>
          <a:p>
            <a:pPr indent="0" lvl="0" marL="0" rtl="0" algn="l">
              <a:spcBef>
                <a:spcPts val="0"/>
              </a:spcBef>
              <a:spcAft>
                <a:spcPts val="0"/>
              </a:spcAft>
              <a:buNone/>
            </a:pPr>
            <a:r>
              <a:rPr lang="en-US"/>
              <a:t>    	perform FFT along vertical axis (kz)</a:t>
            </a:r>
            <a:endParaRPr/>
          </a:p>
          <a:p>
            <a:pPr indent="0" lvl="0" marL="0" rtl="0" algn="l">
              <a:spcBef>
                <a:spcPts val="0"/>
              </a:spcBef>
              <a:spcAft>
                <a:spcPts val="0"/>
              </a:spcAft>
              <a:buNone/>
            </a:pPr>
            <a:r>
              <a:rPr lang="en-US"/>
              <a:t>    	output spatial domain height/displacement textures</a:t>
            </a:r>
            <a:endParaRPr/>
          </a:p>
          <a:p>
            <a:pPr indent="0" lvl="0" marL="0" rtl="0" algn="l">
              <a:spcBef>
                <a:spcPts val="0"/>
              </a:spcBef>
              <a:spcAft>
                <a:spcPts val="0"/>
              </a:spcAft>
              <a:buNone/>
            </a:pPr>
            <a:r>
              <a:t/>
            </a:r>
            <a:endParaRPr/>
          </a:p>
          <a:p>
            <a:pPr indent="0" lvl="0" marL="457200" rtl="0" algn="l">
              <a:spcBef>
                <a:spcPts val="0"/>
              </a:spcBef>
              <a:spcAft>
                <a:spcPts val="0"/>
              </a:spcAft>
              <a:buNone/>
            </a:pPr>
            <a:r>
              <a:rPr lang="en-US"/>
              <a:t>function AssembleTextures(normalizeFFT):</a:t>
            </a:r>
            <a:endParaRPr/>
          </a:p>
          <a:p>
            <a:pPr indent="0" lvl="0" marL="0" rtl="0" algn="l">
              <a:spcBef>
                <a:spcPts val="0"/>
              </a:spcBef>
              <a:spcAft>
                <a:spcPts val="0"/>
              </a:spcAft>
              <a:buNone/>
            </a:pPr>
            <a:r>
              <a:rPr lang="en-US"/>
              <a:t>    		apply normalization and pack displacement and  normal maps into textures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1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p:txBody>
      </p:sp>
      <p:pic>
        <p:nvPicPr>
          <p:cNvPr id="228" name="Google Shape;228;p13"/>
          <p:cNvPicPr preferRelativeResize="0"/>
          <p:nvPr/>
        </p:nvPicPr>
        <p:blipFill>
          <a:blip r:embed="rId3">
            <a:alphaModFix/>
          </a:blip>
          <a:stretch>
            <a:fillRect/>
          </a:stretch>
        </p:blipFill>
        <p:spPr>
          <a:xfrm>
            <a:off x="983025" y="1425575"/>
            <a:ext cx="3267124" cy="2586650"/>
          </a:xfrm>
          <a:prstGeom prst="rect">
            <a:avLst/>
          </a:prstGeom>
          <a:noFill/>
          <a:ln>
            <a:noFill/>
          </a:ln>
        </p:spPr>
      </p:pic>
      <p:pic>
        <p:nvPicPr>
          <p:cNvPr id="229" name="Google Shape;229;p13"/>
          <p:cNvPicPr preferRelativeResize="0"/>
          <p:nvPr/>
        </p:nvPicPr>
        <p:blipFill>
          <a:blip r:embed="rId4">
            <a:alphaModFix/>
          </a:blip>
          <a:stretch>
            <a:fillRect/>
          </a:stretch>
        </p:blipFill>
        <p:spPr>
          <a:xfrm>
            <a:off x="5095825" y="1438313"/>
            <a:ext cx="3267124" cy="2561152"/>
          </a:xfrm>
          <a:prstGeom prst="rect">
            <a:avLst/>
          </a:prstGeom>
          <a:noFill/>
          <a:ln>
            <a:noFill/>
          </a:ln>
        </p:spPr>
      </p:pic>
      <p:pic>
        <p:nvPicPr>
          <p:cNvPr id="230" name="Google Shape;230;p13"/>
          <p:cNvPicPr preferRelativeResize="0"/>
          <p:nvPr/>
        </p:nvPicPr>
        <p:blipFill>
          <a:blip r:embed="rId5">
            <a:alphaModFix/>
          </a:blip>
          <a:stretch>
            <a:fillRect/>
          </a:stretch>
        </p:blipFill>
        <p:spPr>
          <a:xfrm>
            <a:off x="983025" y="4042146"/>
            <a:ext cx="3267124" cy="2557054"/>
          </a:xfrm>
          <a:prstGeom prst="rect">
            <a:avLst/>
          </a:prstGeom>
          <a:noFill/>
          <a:ln>
            <a:noFill/>
          </a:ln>
        </p:spPr>
      </p:pic>
      <p:pic>
        <p:nvPicPr>
          <p:cNvPr id="231" name="Google Shape;231;p13"/>
          <p:cNvPicPr preferRelativeResize="0"/>
          <p:nvPr/>
        </p:nvPicPr>
        <p:blipFill>
          <a:blip r:embed="rId6">
            <a:alphaModFix/>
          </a:blip>
          <a:stretch>
            <a:fillRect/>
          </a:stretch>
        </p:blipFill>
        <p:spPr>
          <a:xfrm>
            <a:off x="5095825" y="4034797"/>
            <a:ext cx="3267125" cy="257172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1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Summary</a:t>
            </a:r>
            <a:endParaRPr/>
          </a:p>
        </p:txBody>
      </p:sp>
      <p:sp>
        <p:nvSpPr>
          <p:cNvPr id="238" name="Google Shape;238;p14"/>
          <p:cNvSpPr txBox="1"/>
          <p:nvPr>
            <p:ph idx="1" type="body"/>
          </p:nvPr>
        </p:nvSpPr>
        <p:spPr>
          <a:xfrm>
            <a:off x="779463" y="1880750"/>
            <a:ext cx="7583400" cy="4208400"/>
          </a:xfrm>
          <a:prstGeom prst="rect">
            <a:avLst/>
          </a:prstGeom>
          <a:noFill/>
          <a:ln>
            <a:noFill/>
          </a:ln>
        </p:spPr>
        <p:txBody>
          <a:bodyPr anchorCtr="0" anchor="t" bIns="45700" lIns="91425" spcFirstLastPara="1" rIns="91425" wrap="square" tIns="45700">
            <a:noAutofit/>
          </a:bodyPr>
          <a:lstStyle/>
          <a:p>
            <a:pPr indent="-295275" lvl="0" marL="282575" rtl="0" algn="l">
              <a:spcBef>
                <a:spcPts val="0"/>
              </a:spcBef>
              <a:spcAft>
                <a:spcPts val="0"/>
              </a:spcAft>
              <a:buSzPts val="2000"/>
              <a:buChar char="●"/>
            </a:pPr>
            <a:r>
              <a:rPr lang="en-US" sz="2000"/>
              <a:t>Developed and integrated the Fourier Transform‑based ocean simulation.</a:t>
            </a:r>
            <a:endParaRPr sz="2000"/>
          </a:p>
          <a:p>
            <a:pPr indent="-295275" lvl="0" marL="282575" rtl="0" algn="l">
              <a:spcBef>
                <a:spcPts val="0"/>
              </a:spcBef>
              <a:spcAft>
                <a:spcPts val="0"/>
              </a:spcAft>
              <a:buSzPts val="2000"/>
              <a:buChar char="●"/>
            </a:pPr>
            <a:r>
              <a:rPr lang="en-US" sz="2000"/>
              <a:t>Optimized simulation to be able to run on a laptop for demonstration</a:t>
            </a:r>
            <a:endParaRPr sz="2000"/>
          </a:p>
          <a:p>
            <a:pPr indent="-295275" lvl="0" marL="282575" rtl="0" algn="l">
              <a:spcBef>
                <a:spcPts val="0"/>
              </a:spcBef>
              <a:spcAft>
                <a:spcPts val="0"/>
              </a:spcAft>
              <a:buSzPts val="2000"/>
              <a:buChar char="●"/>
            </a:pPr>
            <a:r>
              <a:rPr lang="en-US" sz="2000"/>
              <a:t>Designed and implemented the day/night cycle for smooth lighting transitions.</a:t>
            </a:r>
            <a:endParaRPr sz="2000"/>
          </a:p>
          <a:p>
            <a:pPr indent="-295275" lvl="0" marL="282575" rtl="0" algn="l">
              <a:spcBef>
                <a:spcPts val="0"/>
              </a:spcBef>
              <a:spcAft>
                <a:spcPts val="0"/>
              </a:spcAft>
              <a:buSzPts val="2000"/>
              <a:buChar char="●"/>
            </a:pPr>
            <a:r>
              <a:rPr lang="en-US" sz="2000"/>
              <a:t>Helped integrate dynamic atmospheric weather effects that blend seamlessly with the ocean.</a:t>
            </a:r>
            <a:endParaRPr sz="2000"/>
          </a:p>
          <a:p>
            <a:pPr indent="-295275" lvl="0" marL="282575" rtl="0" algn="l">
              <a:spcBef>
                <a:spcPts val="0"/>
              </a:spcBef>
              <a:spcAft>
                <a:spcPts val="0"/>
              </a:spcAft>
              <a:buSzPts val="2000"/>
              <a:buChar char="●"/>
            </a:pPr>
            <a:r>
              <a:rPr lang="en-US" sz="2000"/>
              <a:t>Designed and implemented imgui </a:t>
            </a:r>
            <a:r>
              <a:rPr lang="en-US" sz="2000"/>
              <a:t>feature</a:t>
            </a:r>
            <a:r>
              <a:rPr lang="en-US" sz="2000"/>
              <a:t> so user can adjust parameters and see changes being made in real time.</a:t>
            </a:r>
            <a:endParaRPr sz="2000"/>
          </a:p>
          <a:p>
            <a:pPr indent="-295275" lvl="0" marL="282575" rtl="0" algn="l">
              <a:spcBef>
                <a:spcPts val="0"/>
              </a:spcBef>
              <a:spcAft>
                <a:spcPts val="0"/>
              </a:spcAft>
              <a:buSzPts val="2000"/>
              <a:buChar char="●"/>
            </a:pPr>
            <a:r>
              <a:rPr lang="en-US" sz="2000"/>
              <a:t>Contributed to overall system architecture to ensure real‑time performance.</a:t>
            </a:r>
            <a:endParaRPr sz="2000"/>
          </a:p>
          <a:p>
            <a:pPr indent="0" lvl="0" marL="0" rtl="0" algn="l">
              <a:spcBef>
                <a:spcPts val="2000"/>
              </a:spcBef>
              <a:spcAft>
                <a:spcPts val="0"/>
              </a:spcAft>
              <a:buNone/>
            </a:pPr>
            <a:r>
              <a:t/>
            </a:r>
            <a:endParaRPr sz="20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g35237c5e20b_0_14"/>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References</a:t>
            </a:r>
            <a:endParaRPr/>
          </a:p>
        </p:txBody>
      </p:sp>
      <p:sp>
        <p:nvSpPr>
          <p:cNvPr id="245" name="Google Shape;245;g35237c5e20b_0_14"/>
          <p:cNvSpPr txBox="1"/>
          <p:nvPr>
            <p:ph idx="1" type="body"/>
          </p:nvPr>
        </p:nvSpPr>
        <p:spPr>
          <a:xfrm>
            <a:off x="779475" y="1313500"/>
            <a:ext cx="7583400" cy="43206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Clr>
                <a:schemeClr val="dk1"/>
              </a:buClr>
              <a:buSzPts val="1100"/>
              <a:buFont typeface="Arial"/>
              <a:buNone/>
            </a:pPr>
            <a:r>
              <a:rPr lang="en-US" sz="1200">
                <a:solidFill>
                  <a:srgbClr val="001D4D"/>
                </a:solidFill>
                <a:latin typeface="Arial"/>
                <a:ea typeface="Arial"/>
                <a:cs typeface="Arial"/>
                <a:sym typeface="Arial"/>
              </a:rPr>
              <a:t>de Vries, J. (n.d.). Cubemaps. LearnOpenGL.</a:t>
            </a:r>
            <a:endParaRPr sz="1200">
              <a:solidFill>
                <a:srgbClr val="001D4D"/>
              </a:solidFill>
              <a:latin typeface="Arial"/>
              <a:ea typeface="Arial"/>
              <a:cs typeface="Arial"/>
              <a:sym typeface="Arial"/>
            </a:endParaRPr>
          </a:p>
          <a:p>
            <a:pPr indent="457200" lvl="0" marL="0" rtl="0" algn="l">
              <a:spcBef>
                <a:spcPts val="2000"/>
              </a:spcBef>
              <a:spcAft>
                <a:spcPts val="0"/>
              </a:spcAft>
              <a:buNone/>
            </a:pPr>
            <a:r>
              <a:rPr lang="en-US" sz="1200" u="sng">
                <a:solidFill>
                  <a:srgbClr val="001D4D"/>
                </a:solidFill>
                <a:latin typeface="Arial"/>
                <a:ea typeface="Arial"/>
                <a:cs typeface="Arial"/>
                <a:sym typeface="Arial"/>
                <a:hlinkClick r:id="rId3">
                  <a:extLst>
                    <a:ext uri="{A12FA001-AC4F-418D-AE19-62706E023703}">
                      <ahyp:hlinkClr val="tx"/>
                    </a:ext>
                  </a:extLst>
                </a:hlinkClick>
              </a:rPr>
              <a:t>https://learnopengl.com/Advanced-OpenGL/Cubemaps</a:t>
            </a:r>
            <a:endParaRPr sz="1200">
              <a:solidFill>
                <a:srgbClr val="001D4D"/>
              </a:solidFill>
              <a:latin typeface="Arial"/>
              <a:ea typeface="Arial"/>
              <a:cs typeface="Arial"/>
              <a:sym typeface="Arial"/>
            </a:endParaRPr>
          </a:p>
          <a:p>
            <a:pPr indent="0" lvl="0" marL="0" rtl="0" algn="l">
              <a:spcBef>
                <a:spcPts val="2000"/>
              </a:spcBef>
              <a:spcAft>
                <a:spcPts val="0"/>
              </a:spcAft>
              <a:buClr>
                <a:schemeClr val="dk1"/>
              </a:buClr>
              <a:buSzPts val="1100"/>
              <a:buFont typeface="Arial"/>
              <a:buNone/>
            </a:pPr>
            <a:r>
              <a:rPr lang="en-US" sz="1200">
                <a:solidFill>
                  <a:srgbClr val="001D4D"/>
                </a:solidFill>
                <a:latin typeface="Arial"/>
                <a:ea typeface="Arial"/>
                <a:cs typeface="Arial"/>
                <a:sym typeface="Arial"/>
              </a:rPr>
              <a:t>Tessendorf, J. (2004). Simulating ocean water. Unpublished</a:t>
            </a:r>
            <a:endParaRPr sz="1200">
              <a:solidFill>
                <a:srgbClr val="001D4D"/>
              </a:solidFill>
              <a:latin typeface="Arial"/>
              <a:ea typeface="Arial"/>
              <a:cs typeface="Arial"/>
              <a:sym typeface="Arial"/>
            </a:endParaRPr>
          </a:p>
          <a:p>
            <a:pPr indent="457200" lvl="0" marL="0" rtl="0" algn="l">
              <a:spcBef>
                <a:spcPts val="2000"/>
              </a:spcBef>
              <a:spcAft>
                <a:spcPts val="0"/>
              </a:spcAft>
              <a:buClr>
                <a:schemeClr val="dk1"/>
              </a:buClr>
              <a:buSzPts val="1100"/>
              <a:buFont typeface="Arial"/>
              <a:buNone/>
            </a:pPr>
            <a:r>
              <a:rPr lang="en-US" sz="1200">
                <a:solidFill>
                  <a:srgbClr val="001D4D"/>
                </a:solidFill>
                <a:latin typeface="Arial"/>
                <a:ea typeface="Arial"/>
                <a:cs typeface="Arial"/>
                <a:sym typeface="Arial"/>
              </a:rPr>
              <a:t>course notes. Clemson University.</a:t>
            </a:r>
            <a:endParaRPr sz="1200">
              <a:solidFill>
                <a:srgbClr val="001D4D"/>
              </a:solidFill>
              <a:latin typeface="Arial"/>
              <a:ea typeface="Arial"/>
              <a:cs typeface="Arial"/>
              <a:sym typeface="Arial"/>
            </a:endParaRPr>
          </a:p>
          <a:p>
            <a:pPr indent="457200" lvl="0" marL="0" rtl="0" algn="l">
              <a:spcBef>
                <a:spcPts val="2000"/>
              </a:spcBef>
              <a:spcAft>
                <a:spcPts val="0"/>
              </a:spcAft>
              <a:buClr>
                <a:schemeClr val="dk1"/>
              </a:buClr>
              <a:buSzPts val="1100"/>
              <a:buFont typeface="Arial"/>
              <a:buNone/>
            </a:pPr>
            <a:r>
              <a:rPr lang="en-US" sz="1200" u="sng">
                <a:solidFill>
                  <a:srgbClr val="001D4D"/>
                </a:solidFill>
                <a:latin typeface="Arial"/>
                <a:ea typeface="Arial"/>
                <a:cs typeface="Arial"/>
                <a:sym typeface="Arial"/>
                <a:hlinkClick r:id="rId4">
                  <a:extLst>
                    <a:ext uri="{A12FA001-AC4F-418D-AE19-62706E023703}">
                      <ahyp:hlinkClr val="tx"/>
                    </a:ext>
                  </a:extLst>
                </a:hlinkClick>
              </a:rPr>
              <a:t>https://people.computing.clemson.edu/~jtessen/reports/papers</a:t>
            </a:r>
            <a:endParaRPr sz="1200">
              <a:solidFill>
                <a:srgbClr val="001D4D"/>
              </a:solidFill>
              <a:latin typeface="Arial"/>
              <a:ea typeface="Arial"/>
              <a:cs typeface="Arial"/>
              <a:sym typeface="Arial"/>
            </a:endParaRPr>
          </a:p>
          <a:p>
            <a:pPr indent="457200" lvl="0" marL="0" rtl="0" algn="l">
              <a:spcBef>
                <a:spcPts val="2000"/>
              </a:spcBef>
              <a:spcAft>
                <a:spcPts val="0"/>
              </a:spcAft>
              <a:buClr>
                <a:schemeClr val="dk1"/>
              </a:buClr>
              <a:buSzPts val="1100"/>
              <a:buFont typeface="Arial"/>
              <a:buNone/>
            </a:pPr>
            <a:r>
              <a:rPr lang="en-US" sz="1200">
                <a:solidFill>
                  <a:srgbClr val="001D4D"/>
                </a:solidFill>
                <a:latin typeface="Arial"/>
                <a:ea typeface="Arial"/>
                <a:cs typeface="Arial"/>
                <a:sym typeface="Arial"/>
              </a:rPr>
              <a:t>_files/coursenotes2004.pdf</a:t>
            </a:r>
            <a:endParaRPr sz="1200">
              <a:solidFill>
                <a:srgbClr val="001D4D"/>
              </a:solidFill>
              <a:latin typeface="Arial"/>
              <a:ea typeface="Arial"/>
              <a:cs typeface="Arial"/>
              <a:sym typeface="Arial"/>
            </a:endParaRPr>
          </a:p>
          <a:p>
            <a:pPr indent="0" lvl="0" marL="0" rtl="0" algn="l">
              <a:spcBef>
                <a:spcPts val="2000"/>
              </a:spcBef>
              <a:spcAft>
                <a:spcPts val="0"/>
              </a:spcAft>
              <a:buClr>
                <a:schemeClr val="dk1"/>
              </a:buClr>
              <a:buSzPts val="1100"/>
              <a:buFont typeface="Arial"/>
              <a:buNone/>
            </a:pPr>
            <a:r>
              <a:rPr lang="en-US" sz="1200">
                <a:solidFill>
                  <a:srgbClr val="001D4D"/>
                </a:solidFill>
                <a:latin typeface="Arial"/>
                <a:ea typeface="Arial"/>
                <a:cs typeface="Arial"/>
                <a:sym typeface="Arial"/>
              </a:rPr>
              <a:t>YouTube. (n.d.).</a:t>
            </a:r>
            <a:endParaRPr sz="1200">
              <a:solidFill>
                <a:srgbClr val="001D4D"/>
              </a:solidFill>
              <a:latin typeface="Arial"/>
              <a:ea typeface="Arial"/>
              <a:cs typeface="Arial"/>
              <a:sym typeface="Arial"/>
            </a:endParaRPr>
          </a:p>
          <a:p>
            <a:pPr indent="457200" lvl="0" marL="0" rtl="0" algn="l">
              <a:spcBef>
                <a:spcPts val="2000"/>
              </a:spcBef>
              <a:spcAft>
                <a:spcPts val="0"/>
              </a:spcAft>
              <a:buNone/>
            </a:pPr>
            <a:r>
              <a:rPr lang="en-US" sz="1200" u="sng">
                <a:solidFill>
                  <a:srgbClr val="001D4D"/>
                </a:solidFill>
                <a:latin typeface="Arial"/>
                <a:ea typeface="Arial"/>
                <a:cs typeface="Arial"/>
                <a:sym typeface="Arial"/>
                <a:hlinkClick r:id="rId5">
                  <a:extLst>
                    <a:ext uri="{A12FA001-AC4F-418D-AE19-62706E023703}">
                      <ahyp:hlinkClr val="tx"/>
                    </a:ext>
                  </a:extLst>
                </a:hlinkClick>
              </a:rPr>
              <a:t>https://youtu.be/kGEqaX4Y4bQ?si=9WFpl9jQCBWr6tKO</a:t>
            </a:r>
            <a:endParaRPr sz="1200">
              <a:latin typeface="Arial"/>
              <a:ea typeface="Arial"/>
              <a:cs typeface="Arial"/>
              <a:sym typeface="Arial"/>
            </a:endParaRPr>
          </a:p>
          <a:p>
            <a:pPr indent="0" lvl="0" marL="0" rtl="0" algn="l">
              <a:lnSpc>
                <a:spcPct val="115000"/>
              </a:lnSpc>
              <a:spcBef>
                <a:spcPts val="1200"/>
              </a:spcBef>
              <a:spcAft>
                <a:spcPts val="0"/>
              </a:spcAft>
              <a:buNone/>
            </a:pPr>
            <a:r>
              <a:rPr lang="en-US" sz="1200">
                <a:solidFill>
                  <a:schemeClr val="dk1"/>
                </a:solidFill>
                <a:latin typeface="Arial"/>
                <a:ea typeface="Arial"/>
                <a:cs typeface="Arial"/>
                <a:sym typeface="Arial"/>
              </a:rPr>
              <a:t>Ocornut. (n.d.). </a:t>
            </a:r>
            <a:r>
              <a:rPr i="1" lang="en-US" sz="1200">
                <a:solidFill>
                  <a:schemeClr val="dk1"/>
                </a:solidFill>
                <a:latin typeface="Arial"/>
                <a:ea typeface="Arial"/>
                <a:cs typeface="Arial"/>
                <a:sym typeface="Arial"/>
              </a:rPr>
              <a:t>OCORNUT/IMGUI: DEAR IMGUI: Bloat-free graphical user interface for C++ with minimal </a:t>
            </a:r>
            <a:endParaRPr i="1" sz="1200">
              <a:solidFill>
                <a:schemeClr val="dk1"/>
              </a:solidFill>
              <a:latin typeface="Arial"/>
              <a:ea typeface="Arial"/>
              <a:cs typeface="Arial"/>
              <a:sym typeface="Arial"/>
            </a:endParaRPr>
          </a:p>
          <a:p>
            <a:pPr indent="457200" lvl="0" marL="0" rtl="0" algn="l">
              <a:lnSpc>
                <a:spcPct val="115000"/>
              </a:lnSpc>
              <a:spcBef>
                <a:spcPts val="1200"/>
              </a:spcBef>
              <a:spcAft>
                <a:spcPts val="0"/>
              </a:spcAft>
              <a:buNone/>
            </a:pPr>
            <a:r>
              <a:rPr i="1" lang="en-US" sz="1200">
                <a:solidFill>
                  <a:schemeClr val="dk1"/>
                </a:solidFill>
                <a:latin typeface="Arial"/>
                <a:ea typeface="Arial"/>
                <a:cs typeface="Arial"/>
                <a:sym typeface="Arial"/>
              </a:rPr>
              <a:t>dependencies</a:t>
            </a:r>
            <a:r>
              <a:rPr lang="en-US" sz="1200">
                <a:solidFill>
                  <a:schemeClr val="dk1"/>
                </a:solidFill>
                <a:latin typeface="Arial"/>
                <a:ea typeface="Arial"/>
                <a:cs typeface="Arial"/>
                <a:sym typeface="Arial"/>
              </a:rPr>
              <a:t>. GitHub. https://github.com/ocornut/imgui </a:t>
            </a:r>
            <a:endParaRPr sz="1200">
              <a:solidFill>
                <a:schemeClr val="dk1"/>
              </a:solidFill>
              <a:latin typeface="Arial"/>
              <a:ea typeface="Arial"/>
              <a:cs typeface="Arial"/>
              <a:sym typeface="Arial"/>
            </a:endParaRPr>
          </a:p>
          <a:p>
            <a:pPr indent="0" lvl="0" marL="0" rtl="0" algn="l">
              <a:lnSpc>
                <a:spcPct val="115000"/>
              </a:lnSpc>
              <a:spcBef>
                <a:spcPts val="1200"/>
              </a:spcBef>
              <a:spcAft>
                <a:spcPts val="0"/>
              </a:spcAft>
              <a:buNone/>
            </a:pPr>
            <a:r>
              <a:rPr lang="en-US" sz="1200">
                <a:solidFill>
                  <a:schemeClr val="dk1"/>
                </a:solidFill>
                <a:latin typeface="Arial"/>
                <a:ea typeface="Arial"/>
                <a:cs typeface="Arial"/>
                <a:sym typeface="Arial"/>
              </a:rPr>
              <a:t>YouTube. (n.d.). YouTube. </a:t>
            </a:r>
            <a:endParaRPr sz="1200">
              <a:solidFill>
                <a:schemeClr val="dk1"/>
              </a:solidFill>
              <a:latin typeface="Arial"/>
              <a:ea typeface="Arial"/>
              <a:cs typeface="Arial"/>
              <a:sym typeface="Arial"/>
            </a:endParaRPr>
          </a:p>
          <a:p>
            <a:pPr indent="457200" lvl="0" marL="0" rtl="0" algn="l">
              <a:lnSpc>
                <a:spcPct val="115000"/>
              </a:lnSpc>
              <a:spcBef>
                <a:spcPts val="1200"/>
              </a:spcBef>
              <a:spcAft>
                <a:spcPts val="0"/>
              </a:spcAft>
              <a:buNone/>
            </a:pPr>
            <a:r>
              <a:rPr lang="en-US" sz="1200">
                <a:solidFill>
                  <a:schemeClr val="dk1"/>
                </a:solidFill>
                <a:latin typeface="Arial"/>
                <a:ea typeface="Arial"/>
                <a:cs typeface="Arial"/>
                <a:sym typeface="Arial"/>
              </a:rPr>
              <a:t>https://www.youtube.com/watch?v=oL_YUK-I8o4&amp;list=PLTykcSMzD4j8O48ZtfciC9ShZnEvvyNvI </a:t>
            </a:r>
            <a:endParaRPr sz="1200">
              <a:solidFill>
                <a:schemeClr val="dk1"/>
              </a:solidFill>
              <a:latin typeface="Arial"/>
              <a:ea typeface="Arial"/>
              <a:cs typeface="Arial"/>
              <a:sym typeface="Arial"/>
            </a:endParaRPr>
          </a:p>
          <a:p>
            <a:pPr indent="0" lvl="0" marL="0" rtl="0" algn="l">
              <a:lnSpc>
                <a:spcPct val="115000"/>
              </a:lnSpc>
              <a:spcBef>
                <a:spcPts val="1200"/>
              </a:spcBef>
              <a:spcAft>
                <a:spcPts val="0"/>
              </a:spcAft>
              <a:buNone/>
            </a:pPr>
            <a:r>
              <a:t/>
            </a:r>
            <a:endParaRPr sz="1000">
              <a:latin typeface="Arial"/>
              <a:ea typeface="Arial"/>
              <a:cs typeface="Arial"/>
              <a:sym typeface="Arial"/>
            </a:endParaRPr>
          </a:p>
          <a:p>
            <a:pPr indent="457200" lvl="0" marL="0" rtl="0" algn="l">
              <a:spcBef>
                <a:spcPts val="2000"/>
              </a:spcBef>
              <a:spcAft>
                <a:spcPts val="0"/>
              </a:spcAft>
              <a:buClr>
                <a:schemeClr val="dk1"/>
              </a:buClr>
              <a:buSzPts val="1100"/>
              <a:buFont typeface="Arial"/>
              <a:buNone/>
            </a:pPr>
            <a:r>
              <a:t/>
            </a:r>
            <a:endParaRPr sz="1700"/>
          </a:p>
          <a:p>
            <a:pPr indent="0" lvl="0" marL="0" rtl="0" algn="l">
              <a:spcBef>
                <a:spcPts val="2000"/>
              </a:spcBef>
              <a:spcAft>
                <a:spcPts val="0"/>
              </a:spcAft>
              <a:buNone/>
            </a:pPr>
            <a:r>
              <a:t/>
            </a:r>
            <a:endParaRPr sz="17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g35244a32d0e_0_0"/>
          <p:cNvSpPr txBox="1"/>
          <p:nvPr>
            <p:ph type="title"/>
          </p:nvPr>
        </p:nvSpPr>
        <p:spPr>
          <a:xfrm>
            <a:off x="961938" y="275465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Thank You!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158" name="Google Shape;158;p2"/>
          <p:cNvSpPr txBox="1"/>
          <p:nvPr>
            <p:ph idx="1" type="body"/>
          </p:nvPr>
        </p:nvSpPr>
        <p:spPr>
          <a:xfrm>
            <a:off x="779463" y="1524000"/>
            <a:ext cx="7583487" cy="4208463"/>
          </a:xfrm>
          <a:prstGeom prst="rect">
            <a:avLst/>
          </a:prstGeom>
          <a:noFill/>
          <a:ln>
            <a:noFill/>
          </a:ln>
        </p:spPr>
        <p:txBody>
          <a:bodyPr anchorCtr="0" anchor="t" bIns="45700" lIns="91425" spcFirstLastPara="1" rIns="91425" wrap="square" tIns="45700">
            <a:noAutofit/>
          </a:bodyPr>
          <a:lstStyle/>
          <a:p>
            <a:pPr indent="-269875" lvl="0" marL="282575" rtl="0" algn="l">
              <a:lnSpc>
                <a:spcPct val="115000"/>
              </a:lnSpc>
              <a:spcBef>
                <a:spcPts val="1200"/>
              </a:spcBef>
              <a:spcAft>
                <a:spcPts val="0"/>
              </a:spcAft>
              <a:buClr>
                <a:schemeClr val="dk1"/>
              </a:buClr>
              <a:buSzPts val="1600"/>
              <a:buFont typeface="Arial"/>
              <a:buChar char="●"/>
            </a:pPr>
            <a:r>
              <a:rPr b="1" lang="en-US" sz="1600">
                <a:solidFill>
                  <a:schemeClr val="dk1"/>
                </a:solidFill>
                <a:latin typeface="Arial"/>
                <a:ea typeface="Arial"/>
                <a:cs typeface="Arial"/>
                <a:sym typeface="Arial"/>
              </a:rPr>
              <a:t>Realism &amp; Performance Trade-off in Ocean Simulation:</a:t>
            </a:r>
            <a:endParaRPr b="1" sz="1600">
              <a:solidFill>
                <a:schemeClr val="dk1"/>
              </a:solidFill>
              <a:latin typeface="Arial"/>
              <a:ea typeface="Arial"/>
              <a:cs typeface="Arial"/>
              <a:sym typeface="Arial"/>
            </a:endParaRPr>
          </a:p>
          <a:p>
            <a:pPr indent="-282575" lvl="1" marL="577850" rtl="0" algn="l">
              <a:lnSpc>
                <a:spcPct val="115000"/>
              </a:lnSpc>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Traditional methods such as Gerstner Waves struggle to capture realistic ocean states at high fidelity.</a:t>
            </a:r>
            <a:endParaRPr sz="1600">
              <a:solidFill>
                <a:schemeClr val="dk1"/>
              </a:solidFill>
              <a:latin typeface="Arial"/>
              <a:ea typeface="Arial"/>
              <a:cs typeface="Arial"/>
              <a:sym typeface="Arial"/>
            </a:endParaRPr>
          </a:p>
          <a:p>
            <a:pPr indent="-282575" lvl="1" marL="577850" rtl="0" algn="l">
              <a:lnSpc>
                <a:spcPct val="115000"/>
              </a:lnSpc>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These methods are often computationally expensive, leading to frame rate instability in real-time applications.</a:t>
            </a:r>
            <a:endParaRPr sz="1600">
              <a:solidFill>
                <a:schemeClr val="dk1"/>
              </a:solidFill>
              <a:latin typeface="Arial"/>
              <a:ea typeface="Arial"/>
              <a:cs typeface="Arial"/>
              <a:sym typeface="Arial"/>
            </a:endParaRPr>
          </a:p>
          <a:p>
            <a:pPr indent="-269875" lvl="0" marL="282575" rtl="0" algn="l">
              <a:lnSpc>
                <a:spcPct val="115000"/>
              </a:lnSpc>
              <a:spcBef>
                <a:spcPts val="0"/>
              </a:spcBef>
              <a:spcAft>
                <a:spcPts val="0"/>
              </a:spcAft>
              <a:buClr>
                <a:schemeClr val="dk1"/>
              </a:buClr>
              <a:buSzPts val="1600"/>
              <a:buFont typeface="Arial"/>
              <a:buChar char="●"/>
            </a:pPr>
            <a:r>
              <a:rPr b="1" lang="en-US" sz="1600">
                <a:solidFill>
                  <a:schemeClr val="dk1"/>
                </a:solidFill>
                <a:latin typeface="Arial"/>
                <a:ea typeface="Arial"/>
                <a:cs typeface="Arial"/>
                <a:sym typeface="Arial"/>
              </a:rPr>
              <a:t>Fourier Transform Approach for Ocean Simulation:</a:t>
            </a:r>
            <a:endParaRPr b="1" sz="1600">
              <a:solidFill>
                <a:schemeClr val="dk1"/>
              </a:solidFill>
              <a:latin typeface="Arial"/>
              <a:ea typeface="Arial"/>
              <a:cs typeface="Arial"/>
              <a:sym typeface="Arial"/>
            </a:endParaRPr>
          </a:p>
          <a:p>
            <a:pPr indent="-282575" lvl="1" marL="577850" rtl="0" algn="l">
              <a:lnSpc>
                <a:spcPct val="115000"/>
              </a:lnSpc>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We apply Fourier Transform techniques to efficiently compute wave dynamics.</a:t>
            </a:r>
            <a:endParaRPr sz="1600">
              <a:solidFill>
                <a:schemeClr val="dk1"/>
              </a:solidFill>
              <a:latin typeface="Arial"/>
              <a:ea typeface="Arial"/>
              <a:cs typeface="Arial"/>
              <a:sym typeface="Arial"/>
            </a:endParaRPr>
          </a:p>
          <a:p>
            <a:pPr indent="-282575" lvl="1" marL="577850" rtl="0" algn="l">
              <a:lnSpc>
                <a:spcPct val="115000"/>
              </a:lnSpc>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This approach enables us to simulate complex, realistic ocean states while maintaining a stable frame rate.</a:t>
            </a:r>
            <a:endParaRPr sz="1600">
              <a:solidFill>
                <a:schemeClr val="dk1"/>
              </a:solidFill>
              <a:latin typeface="Arial"/>
              <a:ea typeface="Arial"/>
              <a:cs typeface="Arial"/>
              <a:sym typeface="Arial"/>
            </a:endParaRPr>
          </a:p>
          <a:p>
            <a:pPr indent="-269875" lvl="0" marL="282575" rtl="0" algn="l">
              <a:lnSpc>
                <a:spcPct val="115000"/>
              </a:lnSpc>
              <a:spcBef>
                <a:spcPts val="0"/>
              </a:spcBef>
              <a:spcAft>
                <a:spcPts val="0"/>
              </a:spcAft>
              <a:buClr>
                <a:schemeClr val="dk1"/>
              </a:buClr>
              <a:buSzPts val="1600"/>
              <a:buFont typeface="Arial"/>
              <a:buChar char="●"/>
            </a:pPr>
            <a:r>
              <a:rPr b="1" lang="en-US" sz="1600">
                <a:solidFill>
                  <a:schemeClr val="dk1"/>
                </a:solidFill>
                <a:latin typeface="Arial"/>
                <a:ea typeface="Arial"/>
                <a:cs typeface="Arial"/>
                <a:sym typeface="Arial"/>
              </a:rPr>
              <a:t>Atmospheric Weather Effects and Day/Night Cycle:</a:t>
            </a:r>
            <a:endParaRPr b="1" sz="1600">
              <a:solidFill>
                <a:schemeClr val="dk1"/>
              </a:solidFill>
              <a:latin typeface="Arial"/>
              <a:ea typeface="Arial"/>
              <a:cs typeface="Arial"/>
              <a:sym typeface="Arial"/>
            </a:endParaRPr>
          </a:p>
          <a:p>
            <a:pPr indent="-282575" lvl="1" marL="577850" rtl="0" algn="l">
              <a:lnSpc>
                <a:spcPct val="115000"/>
              </a:lnSpc>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Realistic transitions between day and night, along with dynamic weather (volumetric clouds, rain, and thunder), are challenging to integrate.</a:t>
            </a:r>
            <a:endParaRPr sz="1600">
              <a:solidFill>
                <a:schemeClr val="dk1"/>
              </a:solidFill>
              <a:latin typeface="Arial"/>
              <a:ea typeface="Arial"/>
              <a:cs typeface="Arial"/>
              <a:sym typeface="Arial"/>
            </a:endParaRPr>
          </a:p>
          <a:p>
            <a:pPr indent="-282575" lvl="1" marL="577850" rtl="0" algn="l">
              <a:lnSpc>
                <a:spcPct val="115000"/>
              </a:lnSpc>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Our system seamlessly merges these environmental effects with the ocean simulation, enhancing immersion without sacrificing performance.</a:t>
            </a:r>
            <a:endParaRPr sz="1600">
              <a:solidFill>
                <a:schemeClr val="dk1"/>
              </a:solidFill>
              <a:latin typeface="Arial"/>
              <a:ea typeface="Arial"/>
              <a:cs typeface="Arial"/>
              <a:sym typeface="Arial"/>
            </a:endParaRPr>
          </a:p>
          <a:p>
            <a:pPr indent="0" lvl="0" marL="0" rtl="0" algn="l">
              <a:spcBef>
                <a:spcPts val="1200"/>
              </a:spcBef>
              <a:spcAft>
                <a:spcPts val="0"/>
              </a:spcAft>
              <a:buNone/>
            </a:pPr>
            <a:r>
              <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Project Management</a:t>
            </a:r>
            <a:endParaRPr/>
          </a:p>
        </p:txBody>
      </p:sp>
      <p:pic>
        <p:nvPicPr>
          <p:cNvPr id="165" name="Google Shape;165;p3"/>
          <p:cNvPicPr preferRelativeResize="0"/>
          <p:nvPr/>
        </p:nvPicPr>
        <p:blipFill>
          <a:blip r:embed="rId3">
            <a:alphaModFix/>
          </a:blip>
          <a:stretch>
            <a:fillRect/>
          </a:stretch>
        </p:blipFill>
        <p:spPr>
          <a:xfrm>
            <a:off x="350363" y="1707250"/>
            <a:ext cx="8441702" cy="1841275"/>
          </a:xfrm>
          <a:prstGeom prst="rect">
            <a:avLst/>
          </a:prstGeom>
          <a:noFill/>
          <a:ln>
            <a:noFill/>
          </a:ln>
        </p:spPr>
      </p:pic>
      <p:sp>
        <p:nvSpPr>
          <p:cNvPr id="166" name="Google Shape;166;p3"/>
          <p:cNvSpPr txBox="1"/>
          <p:nvPr/>
        </p:nvSpPr>
        <p:spPr>
          <a:xfrm>
            <a:off x="728100" y="3705425"/>
            <a:ext cx="7510500" cy="2207400"/>
          </a:xfrm>
          <a:prstGeom prst="rect">
            <a:avLst/>
          </a:prstGeom>
          <a:noFill/>
          <a:ln>
            <a:noFill/>
          </a:ln>
        </p:spPr>
        <p:txBody>
          <a:bodyPr anchorCtr="0" anchor="t" bIns="91425" lIns="91425" spcFirstLastPara="1" rIns="91425" wrap="square" tIns="91425">
            <a:noAutofit/>
          </a:bodyPr>
          <a:lstStyle/>
          <a:p>
            <a:pPr indent="-336550" lvl="0" marL="457200" rtl="0" algn="l">
              <a:spcBef>
                <a:spcPts val="0"/>
              </a:spcBef>
              <a:spcAft>
                <a:spcPts val="0"/>
              </a:spcAft>
              <a:buClr>
                <a:srgbClr val="001D4D"/>
              </a:buClr>
              <a:buSzPts val="1700"/>
              <a:buFont typeface="Trebuchet MS"/>
              <a:buChar char="●"/>
            </a:pPr>
            <a:r>
              <a:rPr lang="en-US" sz="1700">
                <a:solidFill>
                  <a:srgbClr val="001D4D"/>
                </a:solidFill>
                <a:latin typeface="Trebuchet MS"/>
                <a:ea typeface="Trebuchet MS"/>
                <a:cs typeface="Trebuchet MS"/>
                <a:sym typeface="Trebuchet MS"/>
              </a:rPr>
              <a:t>Planning and Setup</a:t>
            </a:r>
            <a:endParaRPr sz="1700">
              <a:solidFill>
                <a:srgbClr val="001D4D"/>
              </a:solidFill>
              <a:latin typeface="Trebuchet MS"/>
              <a:ea typeface="Trebuchet MS"/>
              <a:cs typeface="Trebuchet MS"/>
              <a:sym typeface="Trebuchet MS"/>
            </a:endParaRPr>
          </a:p>
          <a:p>
            <a:pPr indent="-336550" lvl="1" marL="914400" rtl="0" algn="l">
              <a:spcBef>
                <a:spcPts val="0"/>
              </a:spcBef>
              <a:spcAft>
                <a:spcPts val="0"/>
              </a:spcAft>
              <a:buClr>
                <a:srgbClr val="001D4D"/>
              </a:buClr>
              <a:buSzPts val="1700"/>
              <a:buFont typeface="Trebuchet MS"/>
              <a:buChar char="○"/>
            </a:pPr>
            <a:r>
              <a:rPr lang="en-US" sz="1700">
                <a:solidFill>
                  <a:srgbClr val="001D4D"/>
                </a:solidFill>
                <a:latin typeface="Trebuchet MS"/>
                <a:ea typeface="Trebuchet MS"/>
                <a:cs typeface="Trebuchet MS"/>
                <a:sym typeface="Trebuchet MS"/>
              </a:rPr>
              <a:t>Repository and environment set up, requirements gathering</a:t>
            </a:r>
            <a:endParaRPr sz="1700">
              <a:solidFill>
                <a:srgbClr val="001D4D"/>
              </a:solidFill>
              <a:latin typeface="Trebuchet MS"/>
              <a:ea typeface="Trebuchet MS"/>
              <a:cs typeface="Trebuchet MS"/>
              <a:sym typeface="Trebuchet MS"/>
            </a:endParaRPr>
          </a:p>
          <a:p>
            <a:pPr indent="-336550" lvl="0" marL="457200" rtl="0" algn="l">
              <a:spcBef>
                <a:spcPts val="0"/>
              </a:spcBef>
              <a:spcAft>
                <a:spcPts val="0"/>
              </a:spcAft>
              <a:buClr>
                <a:srgbClr val="001D4D"/>
              </a:buClr>
              <a:buSzPts val="1700"/>
              <a:buFont typeface="Trebuchet MS"/>
              <a:buChar char="●"/>
            </a:pPr>
            <a:r>
              <a:rPr lang="en-US" sz="1700">
                <a:solidFill>
                  <a:srgbClr val="001D4D"/>
                </a:solidFill>
                <a:latin typeface="Trebuchet MS"/>
                <a:ea typeface="Trebuchet MS"/>
                <a:cs typeface="Trebuchet MS"/>
                <a:sym typeface="Trebuchet MS"/>
              </a:rPr>
              <a:t>System Design and Architecture</a:t>
            </a:r>
            <a:endParaRPr sz="1700">
              <a:solidFill>
                <a:srgbClr val="001D4D"/>
              </a:solidFill>
              <a:latin typeface="Trebuchet MS"/>
              <a:ea typeface="Trebuchet MS"/>
              <a:cs typeface="Trebuchet MS"/>
              <a:sym typeface="Trebuchet MS"/>
            </a:endParaRPr>
          </a:p>
          <a:p>
            <a:pPr indent="-336550" lvl="1" marL="914400" rtl="0" algn="l">
              <a:spcBef>
                <a:spcPts val="0"/>
              </a:spcBef>
              <a:spcAft>
                <a:spcPts val="0"/>
              </a:spcAft>
              <a:buClr>
                <a:srgbClr val="001D4D"/>
              </a:buClr>
              <a:buSzPts val="1700"/>
              <a:buFont typeface="Trebuchet MS"/>
              <a:buChar char="○"/>
            </a:pPr>
            <a:r>
              <a:rPr lang="en-US" sz="1700">
                <a:solidFill>
                  <a:srgbClr val="001D4D"/>
                </a:solidFill>
                <a:latin typeface="Trebuchet MS"/>
                <a:ea typeface="Trebuchet MS"/>
                <a:cs typeface="Trebuchet MS"/>
                <a:sym typeface="Trebuchet MS"/>
              </a:rPr>
              <a:t>design major components, UML and sequence diagrams</a:t>
            </a:r>
            <a:endParaRPr sz="1700">
              <a:solidFill>
                <a:srgbClr val="001D4D"/>
              </a:solidFill>
              <a:latin typeface="Trebuchet MS"/>
              <a:ea typeface="Trebuchet MS"/>
              <a:cs typeface="Trebuchet MS"/>
              <a:sym typeface="Trebuchet MS"/>
            </a:endParaRPr>
          </a:p>
          <a:p>
            <a:pPr indent="-336550" lvl="0" marL="457200" rtl="0" algn="l">
              <a:spcBef>
                <a:spcPts val="0"/>
              </a:spcBef>
              <a:spcAft>
                <a:spcPts val="0"/>
              </a:spcAft>
              <a:buClr>
                <a:srgbClr val="001D4D"/>
              </a:buClr>
              <a:buSzPts val="1700"/>
              <a:buFont typeface="Trebuchet MS"/>
              <a:buChar char="●"/>
            </a:pPr>
            <a:r>
              <a:rPr lang="en-US" sz="1700">
                <a:solidFill>
                  <a:srgbClr val="001D4D"/>
                </a:solidFill>
                <a:latin typeface="Trebuchet MS"/>
                <a:ea typeface="Trebuchet MS"/>
                <a:cs typeface="Trebuchet MS"/>
                <a:sym typeface="Trebuchet MS"/>
              </a:rPr>
              <a:t>Module Development</a:t>
            </a:r>
            <a:endParaRPr sz="1700">
              <a:solidFill>
                <a:srgbClr val="001D4D"/>
              </a:solidFill>
              <a:latin typeface="Trebuchet MS"/>
              <a:ea typeface="Trebuchet MS"/>
              <a:cs typeface="Trebuchet MS"/>
              <a:sym typeface="Trebuchet MS"/>
            </a:endParaRPr>
          </a:p>
          <a:p>
            <a:pPr indent="-336550" lvl="1" marL="914400" rtl="0" algn="l">
              <a:spcBef>
                <a:spcPts val="0"/>
              </a:spcBef>
              <a:spcAft>
                <a:spcPts val="0"/>
              </a:spcAft>
              <a:buClr>
                <a:srgbClr val="001D4D"/>
              </a:buClr>
              <a:buSzPts val="1700"/>
              <a:buFont typeface="Trebuchet MS"/>
              <a:buChar char="○"/>
            </a:pPr>
            <a:r>
              <a:rPr lang="en-US" sz="1700">
                <a:solidFill>
                  <a:srgbClr val="001D4D"/>
                </a:solidFill>
                <a:latin typeface="Trebuchet MS"/>
                <a:ea typeface="Trebuchet MS"/>
                <a:cs typeface="Trebuchet MS"/>
                <a:sym typeface="Trebuchet MS"/>
              </a:rPr>
              <a:t>Integration of camera/input, ocean simulation, day/night cycle, atmospheric weather, and UI development</a:t>
            </a:r>
            <a:endParaRPr sz="1700">
              <a:solidFill>
                <a:srgbClr val="001D4D"/>
              </a:solidFill>
              <a:latin typeface="Trebuchet MS"/>
              <a:ea typeface="Trebuchet MS"/>
              <a:cs typeface="Trebuchet MS"/>
              <a:sym typeface="Trebuchet MS"/>
            </a:endParaRPr>
          </a:p>
          <a:p>
            <a:pPr indent="-336550" lvl="0" marL="457200" rtl="0" algn="l">
              <a:spcBef>
                <a:spcPts val="0"/>
              </a:spcBef>
              <a:spcAft>
                <a:spcPts val="0"/>
              </a:spcAft>
              <a:buClr>
                <a:srgbClr val="001D4D"/>
              </a:buClr>
              <a:buSzPts val="1700"/>
              <a:buFont typeface="Trebuchet MS"/>
              <a:buChar char="●"/>
            </a:pPr>
            <a:r>
              <a:rPr lang="en-US" sz="1700">
                <a:solidFill>
                  <a:srgbClr val="001D4D"/>
                </a:solidFill>
                <a:latin typeface="Trebuchet MS"/>
                <a:ea typeface="Trebuchet MS"/>
                <a:cs typeface="Trebuchet MS"/>
                <a:sym typeface="Trebuchet MS"/>
              </a:rPr>
              <a:t>Integration</a:t>
            </a:r>
            <a:r>
              <a:rPr lang="en-US" sz="1700">
                <a:solidFill>
                  <a:srgbClr val="001D4D"/>
                </a:solidFill>
                <a:latin typeface="Trebuchet MS"/>
                <a:ea typeface="Trebuchet MS"/>
                <a:cs typeface="Trebuchet MS"/>
                <a:sym typeface="Trebuchet MS"/>
              </a:rPr>
              <a:t> and Testing</a:t>
            </a:r>
            <a:endParaRPr sz="1700">
              <a:solidFill>
                <a:srgbClr val="001D4D"/>
              </a:solidFill>
              <a:latin typeface="Trebuchet MS"/>
              <a:ea typeface="Trebuchet MS"/>
              <a:cs typeface="Trebuchet MS"/>
              <a:sym typeface="Trebuchet M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 </a:t>
            </a:r>
            <a:endParaRPr/>
          </a:p>
        </p:txBody>
      </p:sp>
      <p:sp>
        <p:nvSpPr>
          <p:cNvPr id="173" name="Google Shape;173;p4"/>
          <p:cNvSpPr txBox="1"/>
          <p:nvPr>
            <p:ph idx="1" type="body"/>
          </p:nvPr>
        </p:nvSpPr>
        <p:spPr>
          <a:xfrm>
            <a:off x="779463" y="1612025"/>
            <a:ext cx="7583400" cy="4208400"/>
          </a:xfrm>
          <a:prstGeom prst="rect">
            <a:avLst/>
          </a:prstGeom>
          <a:noFill/>
          <a:ln>
            <a:noFill/>
          </a:ln>
        </p:spPr>
        <p:txBody>
          <a:bodyPr anchorCtr="0" anchor="t" bIns="45700" lIns="91425" spcFirstLastPara="1" rIns="91425" wrap="square" tIns="45700">
            <a:noAutofit/>
          </a:bodyPr>
          <a:lstStyle/>
          <a:p>
            <a:pPr indent="-250825" lvl="0" marL="282575" rtl="0" algn="l">
              <a:spcBef>
                <a:spcPts val="0"/>
              </a:spcBef>
              <a:spcAft>
                <a:spcPts val="0"/>
              </a:spcAft>
              <a:buClr>
                <a:srgbClr val="001D4D"/>
              </a:buClr>
              <a:buSzPts val="1700"/>
              <a:buChar char="●"/>
            </a:pPr>
            <a:r>
              <a:rPr lang="en-US" sz="1700"/>
              <a:t>User Story 1: As a developer, I want to create dynamic weather events such as clouds and rain, so the environment feels more engaging and alive. </a:t>
            </a:r>
            <a:endParaRPr sz="1700"/>
          </a:p>
          <a:p>
            <a:pPr indent="-250825" lvl="0" marL="282575" rtl="0" algn="l">
              <a:spcBef>
                <a:spcPts val="0"/>
              </a:spcBef>
              <a:spcAft>
                <a:spcPts val="0"/>
              </a:spcAft>
              <a:buClr>
                <a:srgbClr val="001D4D"/>
              </a:buClr>
              <a:buSzPts val="1700"/>
              <a:buChar char="●"/>
            </a:pPr>
            <a:r>
              <a:rPr lang="en-US" sz="1700"/>
              <a:t>User Story 2: As a developer, I want to optimize and revise day and night cycles in order to cast realistic dynamic lighting.</a:t>
            </a:r>
            <a:endParaRPr sz="1700"/>
          </a:p>
          <a:p>
            <a:pPr indent="-250825" lvl="0" marL="282575" rtl="0" algn="l">
              <a:spcBef>
                <a:spcPts val="0"/>
              </a:spcBef>
              <a:spcAft>
                <a:spcPts val="0"/>
              </a:spcAft>
              <a:buClr>
                <a:srgbClr val="001D4D"/>
              </a:buClr>
              <a:buSzPts val="1700"/>
              <a:buChar char="●"/>
            </a:pPr>
            <a:r>
              <a:rPr lang="en-US" sz="1700"/>
              <a:t>User Story 3: As a developer, I want to setup up an interface so users can interact real-time with the simulation. </a:t>
            </a:r>
            <a:endParaRPr sz="1700"/>
          </a:p>
          <a:p>
            <a:pPr indent="-250825" lvl="0" marL="282575" rtl="0" algn="l">
              <a:spcBef>
                <a:spcPts val="0"/>
              </a:spcBef>
              <a:spcAft>
                <a:spcPts val="0"/>
              </a:spcAft>
              <a:buClr>
                <a:srgbClr val="001D4D"/>
              </a:buClr>
              <a:buSzPts val="1700"/>
              <a:buChar char="●"/>
            </a:pPr>
            <a:r>
              <a:rPr lang="en-US" sz="1700"/>
              <a:t>User Story 4: As a developer, I want to implement Fourier Transform waves in order to create complex and dynamic ocean behavior.</a:t>
            </a:r>
            <a:endParaRPr sz="1700"/>
          </a:p>
          <a:p>
            <a:pPr indent="-250825" lvl="0" marL="282575" rtl="0" algn="l">
              <a:spcBef>
                <a:spcPts val="0"/>
              </a:spcBef>
              <a:spcAft>
                <a:spcPts val="0"/>
              </a:spcAft>
              <a:buClr>
                <a:srgbClr val="001D4D"/>
              </a:buClr>
              <a:buSzPts val="1700"/>
              <a:buChar char="●"/>
            </a:pPr>
            <a:r>
              <a:rPr lang="en-US" sz="1700"/>
              <a:t>User Story 5: As a developer, I want to have a prototype ocean movement with Fourier Transform Waves and physically based rendering. </a:t>
            </a:r>
            <a:endParaRPr sz="1700"/>
          </a:p>
          <a:p>
            <a:pPr indent="-238125" lvl="0" marL="282575" rtl="0" algn="l">
              <a:spcBef>
                <a:spcPts val="2000"/>
              </a:spcBef>
              <a:spcAft>
                <a:spcPts val="0"/>
              </a:spcAft>
              <a:buClr>
                <a:srgbClr val="001D4D"/>
              </a:buClr>
              <a:buSzPts val="1500"/>
              <a:buChar char="●"/>
            </a:pPr>
            <a:r>
              <a:rPr lang="en-US" sz="1500"/>
              <a:t>User Story 5 involves implementing a realistic ocean simulation using Fast Fourier Transform for mathematically accurate wave generation and movement patterns. The implementation incorporates Physically Based Rendering techniques to achieve realistic water appearance through proper light interaction modeling, including reflections, refractions, and subsurface scattering.</a:t>
            </a:r>
            <a:endParaRPr sz="15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 Case</a:t>
            </a:r>
            <a:endParaRPr/>
          </a:p>
        </p:txBody>
      </p:sp>
      <p:sp>
        <p:nvSpPr>
          <p:cNvPr id="180" name="Google Shape;180;p5"/>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Show the Use Case Diagram for the whole project.</a:t>
            </a:r>
            <a:endParaRPr/>
          </a:p>
          <a:p>
            <a:pPr indent="-282575" lvl="0" marL="282575" rtl="0" algn="l">
              <a:spcBef>
                <a:spcPts val="2000"/>
              </a:spcBef>
              <a:spcAft>
                <a:spcPts val="0"/>
              </a:spcAft>
              <a:buClr>
                <a:srgbClr val="001D4D"/>
              </a:buClr>
              <a:buSzPts val="2200"/>
              <a:buChar char="⚫"/>
            </a:pPr>
            <a:r>
              <a:rPr lang="en-US"/>
              <a:t>Highlight your use cases. </a:t>
            </a:r>
            <a:endParaRPr/>
          </a:p>
          <a:p>
            <a:pPr indent="-282575" lvl="0" marL="282575" rtl="0" algn="l">
              <a:spcBef>
                <a:spcPts val="2000"/>
              </a:spcBef>
              <a:spcAft>
                <a:spcPts val="0"/>
              </a:spcAft>
              <a:buClr>
                <a:srgbClr val="001D4D"/>
              </a:buClr>
              <a:buSzPts val="2200"/>
              <a:buChar char="⚫"/>
            </a:pPr>
            <a:r>
              <a:rPr lang="en-US"/>
              <a:t>Show all the details of the most significant use case.</a:t>
            </a:r>
            <a:endParaRPr/>
          </a:p>
        </p:txBody>
      </p:sp>
      <p:pic>
        <p:nvPicPr>
          <p:cNvPr id="181" name="Google Shape;181;p5"/>
          <p:cNvPicPr preferRelativeResize="0"/>
          <p:nvPr/>
        </p:nvPicPr>
        <p:blipFill>
          <a:blip r:embed="rId3">
            <a:alphaModFix/>
          </a:blip>
          <a:stretch>
            <a:fillRect/>
          </a:stretch>
        </p:blipFill>
        <p:spPr>
          <a:xfrm>
            <a:off x="-800" y="0"/>
            <a:ext cx="9144003" cy="60372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pic>
        <p:nvPicPr>
          <p:cNvPr id="187" name="Google Shape;187;g35237c5e20b_0_1"/>
          <p:cNvPicPr preferRelativeResize="0"/>
          <p:nvPr/>
        </p:nvPicPr>
        <p:blipFill>
          <a:blip r:embed="rId3">
            <a:alphaModFix/>
          </a:blip>
          <a:stretch>
            <a:fillRect/>
          </a:stretch>
        </p:blipFill>
        <p:spPr>
          <a:xfrm>
            <a:off x="2127125" y="0"/>
            <a:ext cx="7016875" cy="6808200"/>
          </a:xfrm>
          <a:prstGeom prst="rect">
            <a:avLst/>
          </a:prstGeom>
          <a:noFill/>
          <a:ln>
            <a:noFill/>
          </a:ln>
        </p:spPr>
      </p:pic>
      <p:sp>
        <p:nvSpPr>
          <p:cNvPr id="188" name="Google Shape;188;g35237c5e20b_0_1"/>
          <p:cNvSpPr txBox="1"/>
          <p:nvPr/>
        </p:nvSpPr>
        <p:spPr>
          <a:xfrm>
            <a:off x="277450" y="1116925"/>
            <a:ext cx="1970700" cy="541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US" sz="3200">
                <a:solidFill>
                  <a:srgbClr val="001D4D"/>
                </a:solidFill>
                <a:latin typeface="Trebuchet MS"/>
                <a:ea typeface="Trebuchet MS"/>
                <a:cs typeface="Trebuchet MS"/>
                <a:sym typeface="Trebuchet MS"/>
              </a:rPr>
              <a:t>Sequence Diagram:FFT Ocean Render</a:t>
            </a:r>
            <a:endParaRPr sz="1600">
              <a:solidFill>
                <a:srgbClr val="001D4D"/>
              </a:solidFill>
              <a:latin typeface="Trebuchet MS"/>
              <a:ea typeface="Trebuchet MS"/>
              <a:cs typeface="Trebuchet MS"/>
              <a:sym typeface="Trebuchet M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sp>
        <p:nvSpPr>
          <p:cNvPr id="195" name="Google Shape;195;p7"/>
          <p:cNvSpPr txBox="1"/>
          <p:nvPr>
            <p:ph idx="1" type="body"/>
          </p:nvPr>
        </p:nvSpPr>
        <p:spPr>
          <a:xfrm>
            <a:off x="916275" y="1761850"/>
            <a:ext cx="7583400" cy="1995300"/>
          </a:xfrm>
          <a:prstGeom prst="rect">
            <a:avLst/>
          </a:prstGeom>
          <a:noFill/>
          <a:ln>
            <a:noFill/>
          </a:ln>
        </p:spPr>
        <p:txBody>
          <a:bodyPr anchorCtr="0" anchor="t" bIns="45700" lIns="91425" spcFirstLastPara="1" rIns="91425" wrap="square" tIns="45700">
            <a:noAutofit/>
          </a:bodyPr>
          <a:lstStyle/>
          <a:p>
            <a:pPr indent="-342900" lvl="0" marL="457200" rtl="0" algn="l">
              <a:spcBef>
                <a:spcPts val="0"/>
              </a:spcBef>
              <a:spcAft>
                <a:spcPts val="0"/>
              </a:spcAft>
              <a:buSzPts val="1800"/>
              <a:buChar char="●"/>
            </a:pPr>
            <a:r>
              <a:rPr lang="en-US"/>
              <a:t>Nvidia or AMD GPU is </a:t>
            </a:r>
            <a:r>
              <a:rPr lang="en-US"/>
              <a:t>necessary</a:t>
            </a:r>
            <a:r>
              <a:rPr lang="en-US"/>
              <a:t> to run</a:t>
            </a:r>
            <a:endParaRPr/>
          </a:p>
          <a:p>
            <a:pPr indent="-342900" lvl="0" marL="457200" rtl="0" algn="l">
              <a:spcBef>
                <a:spcPts val="0"/>
              </a:spcBef>
              <a:spcAft>
                <a:spcPts val="0"/>
              </a:spcAft>
              <a:buSzPts val="1800"/>
              <a:buChar char="●"/>
            </a:pPr>
            <a:r>
              <a:rPr lang="en-US"/>
              <a:t>Better CPU is </a:t>
            </a:r>
            <a:r>
              <a:rPr lang="en-US"/>
              <a:t>recommended a.k.a Intel</a:t>
            </a:r>
            <a:endParaRPr/>
          </a:p>
          <a:p>
            <a:pPr indent="-342900" lvl="0" marL="457200" rtl="0" algn="l">
              <a:spcBef>
                <a:spcPts val="0"/>
              </a:spcBef>
              <a:spcAft>
                <a:spcPts val="0"/>
              </a:spcAft>
              <a:buSzPts val="1800"/>
              <a:buChar char="●"/>
            </a:pPr>
            <a:r>
              <a:rPr lang="en-US"/>
              <a:t>Highlight the parts contributed to them</a:t>
            </a:r>
            <a:endParaRPr/>
          </a:p>
        </p:txBody>
      </p:sp>
      <p:pic>
        <p:nvPicPr>
          <p:cNvPr id="196" name="Google Shape;196;p7"/>
          <p:cNvPicPr preferRelativeResize="0"/>
          <p:nvPr/>
        </p:nvPicPr>
        <p:blipFill>
          <a:blip r:embed="rId3">
            <a:alphaModFix/>
          </a:blip>
          <a:stretch>
            <a:fillRect/>
          </a:stretch>
        </p:blipFill>
        <p:spPr>
          <a:xfrm>
            <a:off x="529480" y="3892675"/>
            <a:ext cx="1112970" cy="1044575"/>
          </a:xfrm>
          <a:prstGeom prst="rect">
            <a:avLst/>
          </a:prstGeom>
          <a:noFill/>
          <a:ln>
            <a:noFill/>
          </a:ln>
        </p:spPr>
      </p:pic>
      <p:pic>
        <p:nvPicPr>
          <p:cNvPr id="197" name="Google Shape;197;p7"/>
          <p:cNvPicPr preferRelativeResize="0"/>
          <p:nvPr/>
        </p:nvPicPr>
        <p:blipFill>
          <a:blip r:embed="rId4">
            <a:alphaModFix/>
          </a:blip>
          <a:stretch>
            <a:fillRect/>
          </a:stretch>
        </p:blipFill>
        <p:spPr>
          <a:xfrm>
            <a:off x="529475" y="5509850"/>
            <a:ext cx="1216375" cy="803400"/>
          </a:xfrm>
          <a:prstGeom prst="rect">
            <a:avLst/>
          </a:prstGeom>
          <a:noFill/>
          <a:ln>
            <a:noFill/>
          </a:ln>
        </p:spPr>
      </p:pic>
      <p:pic>
        <p:nvPicPr>
          <p:cNvPr id="198" name="Google Shape;198;p7"/>
          <p:cNvPicPr preferRelativeResize="0"/>
          <p:nvPr/>
        </p:nvPicPr>
        <p:blipFill>
          <a:blip r:embed="rId5">
            <a:alphaModFix/>
          </a:blip>
          <a:stretch>
            <a:fillRect/>
          </a:stretch>
        </p:blipFill>
        <p:spPr>
          <a:xfrm>
            <a:off x="6447700" y="3892675"/>
            <a:ext cx="2190350" cy="953200"/>
          </a:xfrm>
          <a:prstGeom prst="rect">
            <a:avLst/>
          </a:prstGeom>
          <a:noFill/>
          <a:ln>
            <a:noFill/>
          </a:ln>
        </p:spPr>
      </p:pic>
      <p:pic>
        <p:nvPicPr>
          <p:cNvPr id="199" name="Google Shape;199;p7"/>
          <p:cNvPicPr preferRelativeResize="0"/>
          <p:nvPr/>
        </p:nvPicPr>
        <p:blipFill>
          <a:blip r:embed="rId6">
            <a:alphaModFix/>
          </a:blip>
          <a:stretch>
            <a:fillRect/>
          </a:stretch>
        </p:blipFill>
        <p:spPr>
          <a:xfrm>
            <a:off x="3276800" y="3757123"/>
            <a:ext cx="1536550" cy="1528827"/>
          </a:xfrm>
          <a:prstGeom prst="rect">
            <a:avLst/>
          </a:prstGeom>
          <a:noFill/>
          <a:ln>
            <a:noFill/>
          </a:ln>
        </p:spPr>
      </p:pic>
      <p:pic>
        <p:nvPicPr>
          <p:cNvPr id="200" name="Google Shape;200;p7"/>
          <p:cNvPicPr preferRelativeResize="0"/>
          <p:nvPr/>
        </p:nvPicPr>
        <p:blipFill>
          <a:blip r:embed="rId7">
            <a:alphaModFix/>
          </a:blip>
          <a:stretch>
            <a:fillRect/>
          </a:stretch>
        </p:blipFill>
        <p:spPr>
          <a:xfrm>
            <a:off x="3425223" y="5509850"/>
            <a:ext cx="1239715" cy="10445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8"/>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pic>
        <p:nvPicPr>
          <p:cNvPr id="207" name="Google Shape;207;p8"/>
          <p:cNvPicPr preferRelativeResize="0"/>
          <p:nvPr/>
        </p:nvPicPr>
        <p:blipFill>
          <a:blip r:embed="rId3">
            <a:alphaModFix/>
          </a:blip>
          <a:stretch>
            <a:fillRect/>
          </a:stretch>
        </p:blipFill>
        <p:spPr>
          <a:xfrm>
            <a:off x="779475" y="1533825"/>
            <a:ext cx="7583475" cy="43910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0"/>
          <p:cNvSpPr txBox="1"/>
          <p:nvPr>
            <p:ph type="title"/>
          </p:nvPr>
        </p:nvSpPr>
        <p:spPr>
          <a:xfrm>
            <a:off x="482400" y="180975"/>
            <a:ext cx="8179200" cy="1168500"/>
          </a:xfrm>
          <a:prstGeom prst="rect">
            <a:avLst/>
          </a:prstGeom>
          <a:noFill/>
          <a:ln>
            <a:noFill/>
          </a:ln>
          <a:effectLst>
            <a:outerShdw blurRad="57150" rotWithShape="0" algn="bl" dir="5400000" dist="19050">
              <a:srgbClr val="000000">
                <a:alpha val="50000"/>
              </a:srgbClr>
            </a:outerShdw>
          </a:effectLst>
        </p:spPr>
        <p:txBody>
          <a:bodyPr anchorCtr="0" anchor="b"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US"/>
              <a:t>Ocean Class Diagram</a:t>
            </a:r>
            <a:endParaRPr/>
          </a:p>
        </p:txBody>
      </p:sp>
      <p:pic>
        <p:nvPicPr>
          <p:cNvPr id="214" name="Google Shape;214;p10"/>
          <p:cNvPicPr preferRelativeResize="0"/>
          <p:nvPr/>
        </p:nvPicPr>
        <p:blipFill>
          <a:blip r:embed="rId3">
            <a:alphaModFix/>
          </a:blip>
          <a:stretch>
            <a:fillRect/>
          </a:stretch>
        </p:blipFill>
        <p:spPr>
          <a:xfrm>
            <a:off x="1476375" y="1311350"/>
            <a:ext cx="6029226" cy="45815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2013-04-25T14:14:17Z</dcterms:created>
  <dc:creator>Ivana Rodriguez</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0x0101005CCB4381D0D49049A3E375464706030D</vt:lpwstr>
  </property>
</Properties>
</file>