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5" roundtripDataSignature="AMtx7mjlRtLWjW49mGYV/5uVNbeAlN95O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7"/>
    <p:restoredTop sz="94694"/>
  </p:normalViewPr>
  <p:slideViewPr>
    <p:cSldViewPr snapToGrid="0">
      <p:cViewPr varScale="1">
        <p:scale>
          <a:sx n="114" d="100"/>
          <a:sy n="114" d="100"/>
        </p:scale>
        <p:origin x="712" y="3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customschemas.google.com/relationships/presentationmetadata" Target="metadata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1" name="Google Shape;22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g2d634356073_3_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7" name="Google Shape;317;g2d634356073_3_2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8" name="Google Shape;318;g2d634356073_3_2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10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7" name="Google Shape;227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g2d632a7ba0f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300" b="1">
                <a:latin typeface="Arial"/>
                <a:ea typeface="Arial"/>
                <a:cs typeface="Arial"/>
                <a:sym typeface="Arial"/>
              </a:rPr>
              <a:t>Notes for Reference:</a:t>
            </a:r>
            <a:endParaRPr sz="1300" b="1">
              <a:latin typeface="Arial"/>
              <a:ea typeface="Arial"/>
              <a:cs typeface="Arial"/>
              <a:sym typeface="Arial"/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AutoNum type="arabicPeriod"/>
            </a:pPr>
            <a:r>
              <a:rPr lang="en-US" sz="1100" b="1">
                <a:latin typeface="Arial"/>
                <a:ea typeface="Arial"/>
                <a:cs typeface="Arial"/>
                <a:sym typeface="Arial"/>
              </a:rPr>
              <a:t>Threats to Biscayne Bay</a:t>
            </a:r>
            <a:r>
              <a:rPr lang="en-US" sz="1100">
                <a:latin typeface="Arial"/>
                <a:ea typeface="Arial"/>
                <a:cs typeface="Arial"/>
                <a:sym typeface="Arial"/>
              </a:rPr>
              <a:t>: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91440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-US" sz="1100">
                <a:latin typeface="Arial"/>
                <a:ea typeface="Arial"/>
                <a:cs typeface="Arial"/>
                <a:sym typeface="Arial"/>
              </a:rPr>
              <a:t>Pollution sources: Urban runoff, sewage discharge, and marine litter.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91440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-US" sz="1100">
                <a:latin typeface="Arial"/>
                <a:ea typeface="Arial"/>
                <a:cs typeface="Arial"/>
                <a:sym typeface="Arial"/>
              </a:rPr>
              <a:t>Rising water temperatures: Affect marine life, including coral reefs and fish species.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91440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-US" sz="1100">
                <a:latin typeface="Arial"/>
                <a:ea typeface="Arial"/>
                <a:cs typeface="Arial"/>
                <a:sym typeface="Arial"/>
              </a:rPr>
              <a:t>Human activity: Coastal development and boating disrupt habitats.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AutoNum type="arabicPeriod"/>
            </a:pPr>
            <a:r>
              <a:rPr lang="en-US" sz="1100" b="1">
                <a:latin typeface="Arial"/>
                <a:ea typeface="Arial"/>
                <a:cs typeface="Arial"/>
                <a:sym typeface="Arial"/>
              </a:rPr>
              <a:t>Traditional Monitoring Limitations</a:t>
            </a:r>
            <a:r>
              <a:rPr lang="en-US" sz="1100">
                <a:latin typeface="Arial"/>
                <a:ea typeface="Arial"/>
                <a:cs typeface="Arial"/>
                <a:sym typeface="Arial"/>
              </a:rPr>
              <a:t>: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91440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-US" sz="1100">
                <a:latin typeface="Arial"/>
                <a:ea typeface="Arial"/>
                <a:cs typeface="Arial"/>
                <a:sym typeface="Arial"/>
              </a:rPr>
              <a:t>Manual sampling involves significant labor and costs.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91440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-US" sz="1100">
                <a:latin typeface="Arial"/>
                <a:ea typeface="Arial"/>
                <a:cs typeface="Arial"/>
                <a:sym typeface="Arial"/>
              </a:rPr>
              <a:t>Limited spatial and temporal resolution makes it unsuitable for dynamic environments.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91440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-US" sz="1100">
                <a:latin typeface="Arial"/>
                <a:ea typeface="Arial"/>
                <a:cs typeface="Arial"/>
                <a:sym typeface="Arial"/>
              </a:rPr>
              <a:t>Fixed stations provide valuable data but are static and cannot capture broader ecosystem changes.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AutoNum type="arabicPeriod"/>
            </a:pPr>
            <a:r>
              <a:rPr lang="en-US" sz="1100" b="1">
                <a:latin typeface="Arial"/>
                <a:ea typeface="Arial"/>
                <a:cs typeface="Arial"/>
                <a:sym typeface="Arial"/>
              </a:rPr>
              <a:t>Autonomous Surface Vehicle (ASV) Features</a:t>
            </a:r>
            <a:r>
              <a:rPr lang="en-US" sz="1100">
                <a:latin typeface="Arial"/>
                <a:ea typeface="Arial"/>
                <a:cs typeface="Arial"/>
                <a:sym typeface="Arial"/>
              </a:rPr>
              <a:t>: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91440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-US" sz="1100">
                <a:latin typeface="Arial"/>
                <a:ea typeface="Arial"/>
                <a:cs typeface="Arial"/>
                <a:sym typeface="Arial"/>
              </a:rPr>
              <a:t>Operates without human intervention, reducing manpower costs.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91440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-US" sz="1100">
                <a:latin typeface="Arial"/>
                <a:ea typeface="Arial"/>
                <a:cs typeface="Arial"/>
                <a:sym typeface="Arial"/>
              </a:rPr>
              <a:t>Modular design allows easy integration of sensors and system upgrades.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91440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-US" sz="1100">
                <a:latin typeface="Arial"/>
                <a:ea typeface="Arial"/>
                <a:cs typeface="Arial"/>
                <a:sym typeface="Arial"/>
              </a:rPr>
              <a:t>Real-time data transmission enables immediate access to water quality metrics.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91440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-US" sz="1100">
                <a:latin typeface="Arial"/>
                <a:ea typeface="Arial"/>
                <a:cs typeface="Arial"/>
                <a:sym typeface="Arial"/>
              </a:rPr>
              <a:t>Scalable system can cover large areas and adapt to different monitoring needs.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AutoNum type="arabicPeriod"/>
            </a:pPr>
            <a:r>
              <a:rPr lang="en-US" sz="1100" b="1">
                <a:latin typeface="Arial"/>
                <a:ea typeface="Arial"/>
                <a:cs typeface="Arial"/>
                <a:sym typeface="Arial"/>
              </a:rPr>
              <a:t>Applications of ASV</a:t>
            </a:r>
            <a:r>
              <a:rPr lang="en-US" sz="1100">
                <a:latin typeface="Arial"/>
                <a:ea typeface="Arial"/>
                <a:cs typeface="Arial"/>
                <a:sym typeface="Arial"/>
              </a:rPr>
              <a:t>: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91440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-US" sz="1100">
                <a:latin typeface="Arial"/>
                <a:ea typeface="Arial"/>
                <a:cs typeface="Arial"/>
                <a:sym typeface="Arial"/>
              </a:rPr>
              <a:t>Monitor pollution hotspots.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91440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-US" sz="1100">
                <a:latin typeface="Arial"/>
                <a:ea typeface="Arial"/>
                <a:cs typeface="Arial"/>
                <a:sym typeface="Arial"/>
              </a:rPr>
              <a:t>Study temperature trends in marine ecosystems.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91440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-US" sz="1100">
                <a:latin typeface="Arial"/>
                <a:ea typeface="Arial"/>
                <a:cs typeface="Arial"/>
                <a:sym typeface="Arial"/>
              </a:rPr>
              <a:t>Enhance environmental decision-making and resource management.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sz="18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3" name="Google Shape;243;g2d632a7ba0f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1" name="Google Shape;251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None/>
            </a:pPr>
            <a:r>
              <a:rPr lang="en-US" sz="1300" b="1">
                <a:latin typeface="Arial"/>
                <a:ea typeface="Arial"/>
                <a:cs typeface="Arial"/>
                <a:sym typeface="Arial"/>
              </a:rPr>
              <a:t>Notes for Reference:</a:t>
            </a:r>
            <a:endParaRPr sz="1300" b="1">
              <a:latin typeface="Arial"/>
              <a:ea typeface="Arial"/>
              <a:cs typeface="Arial"/>
              <a:sym typeface="Arial"/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AutoNum type="arabicPeriod"/>
            </a:pPr>
            <a:r>
              <a:rPr lang="en-US" sz="1100" b="1">
                <a:latin typeface="Arial"/>
                <a:ea typeface="Arial"/>
                <a:cs typeface="Arial"/>
                <a:sym typeface="Arial"/>
              </a:rPr>
              <a:t>Hull Design</a:t>
            </a:r>
            <a:r>
              <a:rPr lang="en-US" sz="1100">
                <a:latin typeface="Arial"/>
                <a:ea typeface="Arial"/>
                <a:cs typeface="Arial"/>
                <a:sym typeface="Arial"/>
              </a:rPr>
              <a:t>: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91440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-US" sz="1100">
                <a:latin typeface="Arial"/>
                <a:ea typeface="Arial"/>
                <a:cs typeface="Arial"/>
                <a:sym typeface="Arial"/>
              </a:rPr>
              <a:t>Made from durable, lightweight materials to ensure ease of mobility and resilience in marine environments.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91440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-US" sz="1100">
                <a:latin typeface="Arial"/>
                <a:ea typeface="Arial"/>
                <a:cs typeface="Arial"/>
                <a:sym typeface="Arial"/>
              </a:rPr>
              <a:t>Optimized for stability and minimal drag in water.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AutoNum type="arabicPeriod"/>
            </a:pPr>
            <a:r>
              <a:rPr lang="en-US" sz="1100" b="1">
                <a:latin typeface="Arial"/>
                <a:ea typeface="Arial"/>
                <a:cs typeface="Arial"/>
                <a:sym typeface="Arial"/>
              </a:rPr>
              <a:t>Sensor Suite</a:t>
            </a:r>
            <a:r>
              <a:rPr lang="en-US" sz="1100">
                <a:latin typeface="Arial"/>
                <a:ea typeface="Arial"/>
                <a:cs typeface="Arial"/>
                <a:sym typeface="Arial"/>
              </a:rPr>
              <a:t>: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91440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-US" sz="1100" b="1">
                <a:latin typeface="Arial"/>
                <a:ea typeface="Arial"/>
                <a:cs typeface="Arial"/>
                <a:sym typeface="Arial"/>
              </a:rPr>
              <a:t>Temperature</a:t>
            </a:r>
            <a:r>
              <a:rPr lang="en-US" sz="1100">
                <a:latin typeface="Arial"/>
                <a:ea typeface="Arial"/>
                <a:cs typeface="Arial"/>
                <a:sym typeface="Arial"/>
              </a:rPr>
              <a:t>: Monitors thermal conditions affecting aquatic life.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91440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-US" sz="1100" b="1">
                <a:latin typeface="Arial"/>
                <a:ea typeface="Arial"/>
                <a:cs typeface="Arial"/>
                <a:sym typeface="Arial"/>
              </a:rPr>
              <a:t>pH</a:t>
            </a:r>
            <a:r>
              <a:rPr lang="en-US" sz="1100">
                <a:latin typeface="Arial"/>
                <a:ea typeface="Arial"/>
                <a:cs typeface="Arial"/>
                <a:sym typeface="Arial"/>
              </a:rPr>
              <a:t>: Measures acidity or alkalinity, critical for assessing water health.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91440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-US" sz="1100" b="1">
                <a:latin typeface="Arial"/>
                <a:ea typeface="Arial"/>
                <a:cs typeface="Arial"/>
                <a:sym typeface="Arial"/>
              </a:rPr>
              <a:t>Salinity</a:t>
            </a:r>
            <a:r>
              <a:rPr lang="en-US" sz="1100">
                <a:latin typeface="Arial"/>
                <a:ea typeface="Arial"/>
                <a:cs typeface="Arial"/>
                <a:sym typeface="Arial"/>
              </a:rPr>
              <a:t>: Tracks salt concentration, vital for marine ecosystems.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91440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-US" sz="1100" b="1">
                <a:latin typeface="Arial"/>
                <a:ea typeface="Arial"/>
                <a:cs typeface="Arial"/>
                <a:sym typeface="Arial"/>
              </a:rPr>
              <a:t>Dissolved Oxygen (DO)</a:t>
            </a:r>
            <a:r>
              <a:rPr lang="en-US" sz="1100">
                <a:latin typeface="Arial"/>
                <a:ea typeface="Arial"/>
                <a:cs typeface="Arial"/>
                <a:sym typeface="Arial"/>
              </a:rPr>
              <a:t>: Essential for evaluating conditions for aquatic organisms.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AutoNum type="arabicPeriod"/>
            </a:pPr>
            <a:r>
              <a:rPr lang="en-US" sz="1100" b="1">
                <a:latin typeface="Arial"/>
                <a:ea typeface="Arial"/>
                <a:cs typeface="Arial"/>
                <a:sym typeface="Arial"/>
              </a:rPr>
              <a:t>Energy System</a:t>
            </a:r>
            <a:r>
              <a:rPr lang="en-US" sz="1100">
                <a:latin typeface="Arial"/>
                <a:ea typeface="Arial"/>
                <a:cs typeface="Arial"/>
                <a:sym typeface="Arial"/>
              </a:rPr>
              <a:t>: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91440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-US" sz="1100">
                <a:latin typeface="Arial"/>
                <a:ea typeface="Arial"/>
                <a:cs typeface="Arial"/>
                <a:sym typeface="Arial"/>
              </a:rPr>
              <a:t>Solar panels reduce environmental impact and operating costs.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91440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-US" sz="1100">
                <a:latin typeface="Arial"/>
                <a:ea typeface="Arial"/>
                <a:cs typeface="Arial"/>
                <a:sym typeface="Arial"/>
              </a:rPr>
              <a:t>Rechargeable battery ensures continuous operation during low sunlight conditions.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AutoNum type="arabicPeriod"/>
            </a:pPr>
            <a:r>
              <a:rPr lang="en-US" sz="1100" b="1">
                <a:latin typeface="Arial"/>
                <a:ea typeface="Arial"/>
                <a:cs typeface="Arial"/>
                <a:sym typeface="Arial"/>
              </a:rPr>
              <a:t>Navigation System</a:t>
            </a:r>
            <a:r>
              <a:rPr lang="en-US" sz="1100">
                <a:latin typeface="Arial"/>
                <a:ea typeface="Arial"/>
                <a:cs typeface="Arial"/>
                <a:sym typeface="Arial"/>
              </a:rPr>
              <a:t>: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91440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-US" sz="1100" b="1">
                <a:latin typeface="Arial"/>
                <a:ea typeface="Arial"/>
                <a:cs typeface="Arial"/>
                <a:sym typeface="Arial"/>
              </a:rPr>
              <a:t>GPS</a:t>
            </a:r>
            <a:r>
              <a:rPr lang="en-US" sz="1100">
                <a:latin typeface="Arial"/>
                <a:ea typeface="Arial"/>
                <a:cs typeface="Arial"/>
                <a:sym typeface="Arial"/>
              </a:rPr>
              <a:t>: Provides accurate geolocation for route planning and data tagging.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91440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-US" sz="1100" b="1">
                <a:latin typeface="Arial"/>
                <a:ea typeface="Arial"/>
                <a:cs typeface="Arial"/>
                <a:sym typeface="Arial"/>
              </a:rPr>
              <a:t>IMU</a:t>
            </a:r>
            <a:r>
              <a:rPr lang="en-US" sz="1100">
                <a:latin typeface="Arial"/>
                <a:ea typeface="Arial"/>
                <a:cs typeface="Arial"/>
                <a:sym typeface="Arial"/>
              </a:rPr>
              <a:t>: Tracks orientation and movement for stable operation.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91440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-US" sz="1100" b="1">
                <a:latin typeface="Arial"/>
                <a:ea typeface="Arial"/>
                <a:cs typeface="Arial"/>
                <a:sym typeface="Arial"/>
              </a:rPr>
              <a:t>Pathfinding</a:t>
            </a:r>
            <a:r>
              <a:rPr lang="en-US" sz="1100">
                <a:latin typeface="Arial"/>
                <a:ea typeface="Arial"/>
                <a:cs typeface="Arial"/>
                <a:sym typeface="Arial"/>
              </a:rPr>
              <a:t>: Uses algorithms to adhere to predefined routes, enabling systematic data collection.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91440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-US" sz="1100" b="1">
                <a:latin typeface="Arial"/>
                <a:ea typeface="Arial"/>
                <a:cs typeface="Arial"/>
                <a:sym typeface="Arial"/>
              </a:rPr>
              <a:t>Obstacle Avoidance</a:t>
            </a:r>
            <a:r>
              <a:rPr lang="en-US" sz="1100">
                <a:latin typeface="Arial"/>
                <a:ea typeface="Arial"/>
                <a:cs typeface="Arial"/>
                <a:sym typeface="Arial"/>
              </a:rPr>
              <a:t>: Incorporates sensors or algorithms to detect and bypass obstacles, preventing damage and ensuring smooth operations.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AutoNum type="arabicPeriod"/>
            </a:pPr>
            <a:r>
              <a:rPr lang="en-US" sz="1100" b="1">
                <a:latin typeface="Arial"/>
                <a:ea typeface="Arial"/>
                <a:cs typeface="Arial"/>
                <a:sym typeface="Arial"/>
              </a:rPr>
              <a:t>Operational Advantages</a:t>
            </a:r>
            <a:r>
              <a:rPr lang="en-US" sz="1100">
                <a:latin typeface="Arial"/>
                <a:ea typeface="Arial"/>
                <a:cs typeface="Arial"/>
                <a:sym typeface="Arial"/>
              </a:rPr>
              <a:t>: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91440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-US" sz="1100">
                <a:latin typeface="Arial"/>
                <a:ea typeface="Arial"/>
                <a:cs typeface="Arial"/>
                <a:sym typeface="Arial"/>
              </a:rPr>
              <a:t>Reduced need for manual intervention.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91440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-US" sz="1100">
                <a:latin typeface="Arial"/>
                <a:ea typeface="Arial"/>
                <a:cs typeface="Arial"/>
                <a:sym typeface="Arial"/>
              </a:rPr>
              <a:t>Capable of long-term deployment in various aquatic environments.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91440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-US" sz="1100">
                <a:latin typeface="Arial"/>
                <a:ea typeface="Arial"/>
                <a:cs typeface="Arial"/>
                <a:sym typeface="Arial"/>
              </a:rPr>
              <a:t>Reliable and scalable for diverse monitoring needs.</a:t>
            </a:r>
            <a:endParaRPr sz="16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5" name="Google Shape;26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None/>
            </a:pPr>
            <a:r>
              <a:rPr lang="en-US" sz="1300" b="1">
                <a:latin typeface="Arial"/>
                <a:ea typeface="Arial"/>
                <a:cs typeface="Arial"/>
                <a:sym typeface="Arial"/>
              </a:rPr>
              <a:t>Notes for Reference:</a:t>
            </a:r>
            <a:endParaRPr sz="1300" b="1">
              <a:latin typeface="Arial"/>
              <a:ea typeface="Arial"/>
              <a:cs typeface="Arial"/>
              <a:sym typeface="Arial"/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AutoNum type="arabicPeriod"/>
            </a:pPr>
            <a:r>
              <a:rPr lang="en-US" sz="1100" b="1">
                <a:latin typeface="Arial"/>
                <a:ea typeface="Arial"/>
                <a:cs typeface="Arial"/>
                <a:sym typeface="Arial"/>
              </a:rPr>
              <a:t>Data Processing</a:t>
            </a:r>
            <a:r>
              <a:rPr lang="en-US" sz="1100">
                <a:latin typeface="Arial"/>
                <a:ea typeface="Arial"/>
                <a:cs typeface="Arial"/>
                <a:sym typeface="Arial"/>
              </a:rPr>
              <a:t>: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91440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-US" sz="1100">
                <a:latin typeface="Arial"/>
                <a:ea typeface="Arial"/>
                <a:cs typeface="Arial"/>
                <a:sym typeface="Arial"/>
              </a:rPr>
              <a:t>Microcontroller gathers readings from all sensors.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91440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-US" sz="1100">
                <a:latin typeface="Arial"/>
                <a:ea typeface="Arial"/>
                <a:cs typeface="Arial"/>
                <a:sym typeface="Arial"/>
              </a:rPr>
              <a:t>Converts raw data into a structured format for transmission.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AutoNum type="arabicPeriod"/>
            </a:pPr>
            <a:r>
              <a:rPr lang="en-US" sz="1100" b="1">
                <a:latin typeface="Arial"/>
                <a:ea typeface="Arial"/>
                <a:cs typeface="Arial"/>
                <a:sym typeface="Arial"/>
              </a:rPr>
              <a:t>Data Transmission</a:t>
            </a:r>
            <a:r>
              <a:rPr lang="en-US" sz="1100">
                <a:latin typeface="Arial"/>
                <a:ea typeface="Arial"/>
                <a:cs typeface="Arial"/>
                <a:sym typeface="Arial"/>
              </a:rPr>
              <a:t>: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91440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-US" sz="1100">
                <a:latin typeface="Arial"/>
                <a:ea typeface="Arial"/>
                <a:cs typeface="Arial"/>
                <a:sym typeface="Arial"/>
              </a:rPr>
              <a:t>Cellular communication for areas with network coverage.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91440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-US" sz="1100">
                <a:latin typeface="Arial"/>
                <a:ea typeface="Arial"/>
                <a:cs typeface="Arial"/>
                <a:sym typeface="Arial"/>
              </a:rPr>
              <a:t>Satellite module ensures connectivity in remote locations.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91440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-US" sz="1100">
                <a:latin typeface="Arial"/>
                <a:ea typeface="Arial"/>
                <a:cs typeface="Arial"/>
                <a:sym typeface="Arial"/>
              </a:rPr>
              <a:t>Data packets include timestamp, location, and sensor readings for precise analysis.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AutoNum type="arabicPeriod"/>
            </a:pPr>
            <a:r>
              <a:rPr lang="en-US" sz="1100" b="1">
                <a:latin typeface="Arial"/>
                <a:ea typeface="Arial"/>
                <a:cs typeface="Arial"/>
                <a:sym typeface="Arial"/>
              </a:rPr>
              <a:t>Cloud Platform</a:t>
            </a:r>
            <a:r>
              <a:rPr lang="en-US" sz="1100">
                <a:latin typeface="Arial"/>
                <a:ea typeface="Arial"/>
                <a:cs typeface="Arial"/>
                <a:sym typeface="Arial"/>
              </a:rPr>
              <a:t>: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91440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-US" sz="1100" b="1">
                <a:latin typeface="Arial"/>
                <a:ea typeface="Arial"/>
                <a:cs typeface="Arial"/>
                <a:sym typeface="Arial"/>
              </a:rPr>
              <a:t>Storage</a:t>
            </a:r>
            <a:r>
              <a:rPr lang="en-US" sz="1100">
                <a:latin typeface="Arial"/>
                <a:ea typeface="Arial"/>
                <a:cs typeface="Arial"/>
                <a:sym typeface="Arial"/>
              </a:rPr>
              <a:t>: Large-scale, secure data repository for long-term access.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91440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-US" sz="1100" b="1">
                <a:latin typeface="Arial"/>
                <a:ea typeface="Arial"/>
                <a:cs typeface="Arial"/>
                <a:sym typeface="Arial"/>
              </a:rPr>
              <a:t>Analysis</a:t>
            </a:r>
            <a:r>
              <a:rPr lang="en-US" sz="1100">
                <a:latin typeface="Arial"/>
                <a:ea typeface="Arial"/>
                <a:cs typeface="Arial"/>
                <a:sym typeface="Arial"/>
              </a:rPr>
              <a:t>: Leverages algorithms to detect trends, anomalies, and patterns.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91440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-US" sz="1100" b="1">
                <a:latin typeface="Arial"/>
                <a:ea typeface="Arial"/>
                <a:cs typeface="Arial"/>
                <a:sym typeface="Arial"/>
              </a:rPr>
              <a:t>Visualization</a:t>
            </a:r>
            <a:r>
              <a:rPr lang="en-US" sz="1100">
                <a:latin typeface="Arial"/>
                <a:ea typeface="Arial"/>
                <a:cs typeface="Arial"/>
                <a:sym typeface="Arial"/>
              </a:rPr>
              <a:t>: Interactive dashboards for intuitive understanding of water quality metrics.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AutoNum type="arabicPeriod"/>
            </a:pPr>
            <a:r>
              <a:rPr lang="en-US" sz="1100" b="1">
                <a:latin typeface="Arial"/>
                <a:ea typeface="Arial"/>
                <a:cs typeface="Arial"/>
                <a:sym typeface="Arial"/>
              </a:rPr>
              <a:t>User Interfaces</a:t>
            </a:r>
            <a:r>
              <a:rPr lang="en-US" sz="1100">
                <a:latin typeface="Arial"/>
                <a:ea typeface="Arial"/>
                <a:cs typeface="Arial"/>
                <a:sym typeface="Arial"/>
              </a:rPr>
              <a:t>: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91440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-US" sz="1100" b="1">
                <a:latin typeface="Arial"/>
                <a:ea typeface="Arial"/>
                <a:cs typeface="Arial"/>
                <a:sym typeface="Arial"/>
              </a:rPr>
              <a:t>Web Application</a:t>
            </a:r>
            <a:r>
              <a:rPr lang="en-US" sz="1100">
                <a:latin typeface="Arial"/>
                <a:ea typeface="Arial"/>
                <a:cs typeface="Arial"/>
                <a:sym typeface="Arial"/>
              </a:rPr>
              <a:t>: Accessible on desktops, optimized for in-depth data analysis.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91440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-US" sz="1100" b="1">
                <a:latin typeface="Arial"/>
                <a:ea typeface="Arial"/>
                <a:cs typeface="Arial"/>
                <a:sym typeface="Arial"/>
              </a:rPr>
              <a:t>Mobile Application</a:t>
            </a:r>
            <a:r>
              <a:rPr lang="en-US" sz="1100">
                <a:latin typeface="Arial"/>
                <a:ea typeface="Arial"/>
                <a:cs typeface="Arial"/>
                <a:sym typeface="Arial"/>
              </a:rPr>
              <a:t>: Real-time updates on ASV status and water quality for on-the-go monitoring.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91440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-US" sz="1100" b="1">
                <a:latin typeface="Arial"/>
                <a:ea typeface="Arial"/>
                <a:cs typeface="Arial"/>
                <a:sym typeface="Arial"/>
              </a:rPr>
              <a:t>Control Features</a:t>
            </a:r>
            <a:r>
              <a:rPr lang="en-US" sz="1100">
                <a:latin typeface="Arial"/>
                <a:ea typeface="Arial"/>
                <a:cs typeface="Arial"/>
                <a:sym typeface="Arial"/>
              </a:rPr>
              <a:t>: Manual navigation adjustments and route planning in case of emergencies or dynamic conditions.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AutoNum type="arabicPeriod"/>
            </a:pPr>
            <a:r>
              <a:rPr lang="en-US" sz="1100" b="1">
                <a:latin typeface="Arial"/>
                <a:ea typeface="Arial"/>
                <a:cs typeface="Arial"/>
                <a:sym typeface="Arial"/>
              </a:rPr>
              <a:t>Operational Benefits</a:t>
            </a:r>
            <a:r>
              <a:rPr lang="en-US" sz="1100">
                <a:latin typeface="Arial"/>
                <a:ea typeface="Arial"/>
                <a:cs typeface="Arial"/>
                <a:sym typeface="Arial"/>
              </a:rPr>
              <a:t>: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91440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-US" sz="1100">
                <a:latin typeface="Arial"/>
                <a:ea typeface="Arial"/>
                <a:cs typeface="Arial"/>
                <a:sym typeface="Arial"/>
              </a:rPr>
              <a:t>Immediate access to real-time insights enhances decision-making.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91440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-US" sz="1100">
                <a:latin typeface="Arial"/>
                <a:ea typeface="Arial"/>
                <a:cs typeface="Arial"/>
                <a:sym typeface="Arial"/>
              </a:rPr>
              <a:t>Scalable for use in multiple locations with centralized data access.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91440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-US" sz="1100">
                <a:latin typeface="Arial"/>
                <a:ea typeface="Arial"/>
                <a:cs typeface="Arial"/>
                <a:sym typeface="Arial"/>
              </a:rPr>
              <a:t>Intuitive interfaces ensure user-friendly experiences for both professionals and stakeholders.</a:t>
            </a:r>
            <a:endParaRPr sz="16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7" name="Google Shape;277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300" b="1">
                <a:latin typeface="Arial"/>
                <a:ea typeface="Arial"/>
                <a:cs typeface="Arial"/>
                <a:sym typeface="Arial"/>
              </a:rPr>
              <a:t>Notes for Reference:</a:t>
            </a:r>
            <a:endParaRPr sz="1300" b="1">
              <a:latin typeface="Arial"/>
              <a:ea typeface="Arial"/>
              <a:cs typeface="Arial"/>
              <a:sym typeface="Arial"/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AutoNum type="arabicPeriod"/>
            </a:pPr>
            <a:r>
              <a:rPr lang="en-US" sz="1100" b="1">
                <a:latin typeface="Arial"/>
                <a:ea typeface="Arial"/>
                <a:cs typeface="Arial"/>
                <a:sym typeface="Arial"/>
              </a:rPr>
              <a:t>Initial Testing</a:t>
            </a:r>
            <a:r>
              <a:rPr lang="en-US" sz="1100">
                <a:latin typeface="Arial"/>
                <a:ea typeface="Arial"/>
                <a:cs typeface="Arial"/>
                <a:sym typeface="Arial"/>
              </a:rPr>
              <a:t>: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91440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-US" sz="1100" b="1">
                <a:latin typeface="Arial"/>
                <a:ea typeface="Arial"/>
                <a:cs typeface="Arial"/>
                <a:sym typeface="Arial"/>
              </a:rPr>
              <a:t>Sensor Accuracy</a:t>
            </a:r>
            <a:r>
              <a:rPr lang="en-US" sz="1100">
                <a:latin typeface="Arial"/>
                <a:ea typeface="Arial"/>
                <a:cs typeface="Arial"/>
                <a:sym typeface="Arial"/>
              </a:rPr>
              <a:t>: Cross-check sensor outputs against standard measurements to confirm reliability.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91440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-US" sz="1100" b="1">
                <a:latin typeface="Arial"/>
                <a:ea typeface="Arial"/>
                <a:cs typeface="Arial"/>
                <a:sym typeface="Arial"/>
              </a:rPr>
              <a:t>Navigation Reliability</a:t>
            </a:r>
            <a:r>
              <a:rPr lang="en-US" sz="1100">
                <a:latin typeface="Arial"/>
                <a:ea typeface="Arial"/>
                <a:cs typeface="Arial"/>
                <a:sym typeface="Arial"/>
              </a:rPr>
              <a:t>: Test GPS, IMU, and pathfinding systems for precision and smooth operation.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91440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-US" sz="1100" b="1">
                <a:latin typeface="Arial"/>
                <a:ea typeface="Arial"/>
                <a:cs typeface="Arial"/>
                <a:sym typeface="Arial"/>
              </a:rPr>
              <a:t>System Integration</a:t>
            </a:r>
            <a:r>
              <a:rPr lang="en-US" sz="1100">
                <a:latin typeface="Arial"/>
                <a:ea typeface="Arial"/>
                <a:cs typeface="Arial"/>
                <a:sym typeface="Arial"/>
              </a:rPr>
              <a:t>: Ensure all components (sensors, microcontroller, communication modules) work together seamlessly.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AutoNum type="arabicPeriod"/>
            </a:pPr>
            <a:r>
              <a:rPr lang="en-US" sz="1100" b="1">
                <a:latin typeface="Arial"/>
                <a:ea typeface="Arial"/>
                <a:cs typeface="Arial"/>
                <a:sym typeface="Arial"/>
              </a:rPr>
              <a:t>Comprehensive Testing</a:t>
            </a:r>
            <a:r>
              <a:rPr lang="en-US" sz="1100">
                <a:latin typeface="Arial"/>
                <a:ea typeface="Arial"/>
                <a:cs typeface="Arial"/>
                <a:sym typeface="Arial"/>
              </a:rPr>
              <a:t>: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91440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-US" sz="1100">
                <a:latin typeface="Arial"/>
                <a:ea typeface="Arial"/>
                <a:cs typeface="Arial"/>
                <a:sym typeface="Arial"/>
              </a:rPr>
              <a:t>Conducted in Biscayne Bay to mimic operational environments.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91440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-US" sz="1100">
                <a:latin typeface="Arial"/>
                <a:ea typeface="Arial"/>
                <a:cs typeface="Arial"/>
                <a:sym typeface="Arial"/>
              </a:rPr>
              <a:t>Test exposure to factors like water currents, salinity, temperature fluctuations, and debris.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91440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-US" sz="1100">
                <a:latin typeface="Arial"/>
                <a:ea typeface="Arial"/>
                <a:cs typeface="Arial"/>
                <a:sym typeface="Arial"/>
              </a:rPr>
              <a:t>Validate real-time data transmission via cellular and satellite modules.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AutoNum type="arabicPeriod"/>
            </a:pPr>
            <a:r>
              <a:rPr lang="en-US" sz="1100" b="1">
                <a:latin typeface="Arial"/>
                <a:ea typeface="Arial"/>
                <a:cs typeface="Arial"/>
                <a:sym typeface="Arial"/>
              </a:rPr>
              <a:t>Key Performance Metrics</a:t>
            </a:r>
            <a:r>
              <a:rPr lang="en-US" sz="1100">
                <a:latin typeface="Arial"/>
                <a:ea typeface="Arial"/>
                <a:cs typeface="Arial"/>
                <a:sym typeface="Arial"/>
              </a:rPr>
              <a:t>: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91440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-US" sz="1100" b="1">
                <a:latin typeface="Arial"/>
                <a:ea typeface="Arial"/>
                <a:cs typeface="Arial"/>
                <a:sym typeface="Arial"/>
              </a:rPr>
              <a:t>Environmental Durability</a:t>
            </a:r>
            <a:r>
              <a:rPr lang="en-US" sz="1100">
                <a:latin typeface="Arial"/>
                <a:ea typeface="Arial"/>
                <a:cs typeface="Arial"/>
                <a:sym typeface="Arial"/>
              </a:rPr>
              <a:t>: Ability to withstand rough waters, extreme weather, and prolonged exposure.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91440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-US" sz="1100" b="1">
                <a:latin typeface="Arial"/>
                <a:ea typeface="Arial"/>
                <a:cs typeface="Arial"/>
                <a:sym typeface="Arial"/>
              </a:rPr>
              <a:t>Sensor Accuracy</a:t>
            </a:r>
            <a:r>
              <a:rPr lang="en-US" sz="1100">
                <a:latin typeface="Arial"/>
                <a:ea typeface="Arial"/>
                <a:cs typeface="Arial"/>
                <a:sym typeface="Arial"/>
              </a:rPr>
              <a:t>: Consistent and precise readings compared to manual sampling.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91440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-US" sz="1100" b="1">
                <a:latin typeface="Arial"/>
                <a:ea typeface="Arial"/>
                <a:cs typeface="Arial"/>
                <a:sym typeface="Arial"/>
              </a:rPr>
              <a:t>Autonomous Operation</a:t>
            </a:r>
            <a:r>
              <a:rPr lang="en-US" sz="1100">
                <a:latin typeface="Arial"/>
                <a:ea typeface="Arial"/>
                <a:cs typeface="Arial"/>
                <a:sym typeface="Arial"/>
              </a:rPr>
              <a:t>: Smooth obstacle avoidance, efficient navigation, and battery sustainability.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AutoNum type="arabicPeriod"/>
            </a:pPr>
            <a:r>
              <a:rPr lang="en-US" sz="1100" b="1">
                <a:latin typeface="Arial"/>
                <a:ea typeface="Arial"/>
                <a:cs typeface="Arial"/>
                <a:sym typeface="Arial"/>
              </a:rPr>
              <a:t>Testing Outcomes</a:t>
            </a:r>
            <a:r>
              <a:rPr lang="en-US" sz="1100">
                <a:latin typeface="Arial"/>
                <a:ea typeface="Arial"/>
                <a:cs typeface="Arial"/>
                <a:sym typeface="Arial"/>
              </a:rPr>
              <a:t>: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91440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-US" sz="1100">
                <a:latin typeface="Arial"/>
                <a:ea typeface="Arial"/>
                <a:cs typeface="Arial"/>
                <a:sym typeface="Arial"/>
              </a:rPr>
              <a:t>Identify areas for optimization, such as sensor calibration or energy efficiency.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91440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-US" sz="1100">
                <a:latin typeface="Arial"/>
                <a:ea typeface="Arial"/>
                <a:cs typeface="Arial"/>
                <a:sym typeface="Arial"/>
              </a:rPr>
              <a:t>Build confidence in system reliability before scaling up or commercial deployment.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91440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-US" sz="1100">
                <a:latin typeface="Arial"/>
                <a:ea typeface="Arial"/>
                <a:cs typeface="Arial"/>
                <a:sym typeface="Arial"/>
              </a:rPr>
              <a:t>Demonstrate operational viability to stakeholders and funding bodies.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0" lvl="0" indent="-1016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</a:pPr>
            <a:r>
              <a:rPr lang="en-US" sz="1600">
                <a:latin typeface="Arial"/>
                <a:ea typeface="Arial"/>
                <a:cs typeface="Arial"/>
                <a:sym typeface="Arial"/>
              </a:rPr>
              <a:t>Initial tests ensure sensor accuracy, navigation reliability, and system integration.</a:t>
            </a:r>
            <a:endParaRPr sz="1600">
              <a:latin typeface="Arial"/>
              <a:ea typeface="Arial"/>
              <a:cs typeface="Arial"/>
              <a:sym typeface="Arial"/>
            </a:endParaRPr>
          </a:p>
          <a:p>
            <a:pPr marL="0" lvl="0" indent="-101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</a:pPr>
            <a:r>
              <a:rPr lang="en-US" sz="1600">
                <a:latin typeface="Arial"/>
                <a:ea typeface="Arial"/>
                <a:cs typeface="Arial"/>
                <a:sym typeface="Arial"/>
              </a:rPr>
              <a:t>Comprehensive testing in Biscayne Bay evaluates the ASV’s performance in real-world conditions, including its ability to withstand environmental challenges, maintain accuracy, and operate autonomously.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9" name="Google Shape;289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300" b="1">
                <a:latin typeface="Arial"/>
                <a:ea typeface="Arial"/>
                <a:cs typeface="Arial"/>
                <a:sym typeface="Arial"/>
              </a:rPr>
              <a:t>Notes for Reference:</a:t>
            </a:r>
            <a:endParaRPr sz="1300" b="1">
              <a:latin typeface="Arial"/>
              <a:ea typeface="Arial"/>
              <a:cs typeface="Arial"/>
              <a:sym typeface="Arial"/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AutoNum type="arabicPeriod"/>
            </a:pPr>
            <a:r>
              <a:rPr lang="en-US" sz="1100" b="1">
                <a:latin typeface="Arial"/>
                <a:ea typeface="Arial"/>
                <a:cs typeface="Arial"/>
                <a:sym typeface="Arial"/>
              </a:rPr>
              <a:t>Sensor Accuracy</a:t>
            </a:r>
            <a:r>
              <a:rPr lang="en-US" sz="1100">
                <a:latin typeface="Arial"/>
                <a:ea typeface="Arial"/>
                <a:cs typeface="Arial"/>
                <a:sym typeface="Arial"/>
              </a:rPr>
              <a:t>: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91440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-US" sz="1100">
                <a:latin typeface="Arial"/>
                <a:ea typeface="Arial"/>
                <a:cs typeface="Arial"/>
                <a:sym typeface="Arial"/>
              </a:rPr>
              <a:t>Regular calibration ensured precision.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91440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-US" sz="1100">
                <a:latin typeface="Arial"/>
                <a:ea typeface="Arial"/>
                <a:cs typeface="Arial"/>
                <a:sym typeface="Arial"/>
              </a:rPr>
              <a:t>Manual sampling used as a benchmark for data validation.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AutoNum type="arabicPeriod"/>
            </a:pPr>
            <a:r>
              <a:rPr lang="en-US" sz="1100" b="1">
                <a:latin typeface="Arial"/>
                <a:ea typeface="Arial"/>
                <a:cs typeface="Arial"/>
                <a:sym typeface="Arial"/>
              </a:rPr>
              <a:t>Navigation Performance</a:t>
            </a:r>
            <a:r>
              <a:rPr lang="en-US" sz="1100">
                <a:latin typeface="Arial"/>
                <a:ea typeface="Arial"/>
                <a:cs typeface="Arial"/>
                <a:sym typeface="Arial"/>
              </a:rPr>
              <a:t>: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91440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-US" sz="1100">
                <a:latin typeface="Arial"/>
                <a:ea typeface="Arial"/>
                <a:cs typeface="Arial"/>
                <a:sym typeface="Arial"/>
              </a:rPr>
              <a:t>Accurate GPS-enabled route adherence.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91440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-US" sz="1100">
                <a:latin typeface="Arial"/>
                <a:ea typeface="Arial"/>
                <a:cs typeface="Arial"/>
                <a:sym typeface="Arial"/>
              </a:rPr>
              <a:t>IMU facilitated stable orientation and obstacle detection.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91440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-US" sz="1100">
                <a:latin typeface="Arial"/>
                <a:ea typeface="Arial"/>
                <a:cs typeface="Arial"/>
                <a:sym typeface="Arial"/>
              </a:rPr>
              <a:t>Performance validated across varied aquatic conditions.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AutoNum type="arabicPeriod"/>
            </a:pPr>
            <a:r>
              <a:rPr lang="en-US" sz="1100" b="1">
                <a:latin typeface="Arial"/>
                <a:ea typeface="Arial"/>
                <a:cs typeface="Arial"/>
                <a:sym typeface="Arial"/>
              </a:rPr>
              <a:t>Energy Efficiency</a:t>
            </a:r>
            <a:r>
              <a:rPr lang="en-US" sz="1100">
                <a:latin typeface="Arial"/>
                <a:ea typeface="Arial"/>
                <a:cs typeface="Arial"/>
                <a:sym typeface="Arial"/>
              </a:rPr>
              <a:t>: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91440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-US" sz="1100">
                <a:latin typeface="Arial"/>
                <a:ea typeface="Arial"/>
                <a:cs typeface="Arial"/>
                <a:sym typeface="Arial"/>
              </a:rPr>
              <a:t>Solar panels optimized for maximum daylight energy capture.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91440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-US" sz="1100">
                <a:latin typeface="Arial"/>
                <a:ea typeface="Arial"/>
                <a:cs typeface="Arial"/>
                <a:sym typeface="Arial"/>
              </a:rPr>
              <a:t>Battery capacity tested for prolonged use in low-light scenarios.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AutoNum type="arabicPeriod"/>
            </a:pPr>
            <a:r>
              <a:rPr lang="en-US" sz="1100" b="1">
                <a:latin typeface="Arial"/>
                <a:ea typeface="Arial"/>
                <a:cs typeface="Arial"/>
                <a:sym typeface="Arial"/>
              </a:rPr>
              <a:t>Data Transmission</a:t>
            </a:r>
            <a:r>
              <a:rPr lang="en-US" sz="1100">
                <a:latin typeface="Arial"/>
                <a:ea typeface="Arial"/>
                <a:cs typeface="Arial"/>
                <a:sym typeface="Arial"/>
              </a:rPr>
              <a:t>: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91440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-US" sz="1100">
                <a:latin typeface="Arial"/>
                <a:ea typeface="Arial"/>
                <a:cs typeface="Arial"/>
                <a:sym typeface="Arial"/>
              </a:rPr>
              <a:t>Reliable connectivity through cellular/satellite communication.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91440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-US" sz="1100">
                <a:latin typeface="Arial"/>
                <a:ea typeface="Arial"/>
                <a:cs typeface="Arial"/>
                <a:sym typeface="Arial"/>
              </a:rPr>
              <a:t>Cloud platform ensured secure storage and interactive visualization.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AutoNum type="arabicPeriod"/>
            </a:pPr>
            <a:r>
              <a:rPr lang="en-US" sz="1100" b="1">
                <a:latin typeface="Arial"/>
                <a:ea typeface="Arial"/>
                <a:cs typeface="Arial"/>
                <a:sym typeface="Arial"/>
              </a:rPr>
              <a:t>Field Trials</a:t>
            </a:r>
            <a:r>
              <a:rPr lang="en-US" sz="1100">
                <a:latin typeface="Arial"/>
                <a:ea typeface="Arial"/>
                <a:cs typeface="Arial"/>
                <a:sym typeface="Arial"/>
              </a:rPr>
              <a:t>: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91440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-US" sz="1100">
                <a:latin typeface="Arial"/>
                <a:ea typeface="Arial"/>
                <a:cs typeface="Arial"/>
                <a:sym typeface="Arial"/>
              </a:rPr>
              <a:t>Biscayne Bay trials assessed autonomous capabilities in real-world conditions.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91440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-US" sz="1100">
                <a:latin typeface="Arial"/>
                <a:ea typeface="Arial"/>
                <a:cs typeface="Arial"/>
                <a:sym typeface="Arial"/>
              </a:rPr>
              <a:t>Demonstrated adaptability to environmental challenges like currents and debris.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AutoNum type="arabicPeriod"/>
            </a:pPr>
            <a:r>
              <a:rPr lang="en-US" sz="1100" b="1">
                <a:latin typeface="Arial"/>
                <a:ea typeface="Arial"/>
                <a:cs typeface="Arial"/>
                <a:sym typeface="Arial"/>
              </a:rPr>
              <a:t>Water Quality Insights (March–October 2024)</a:t>
            </a:r>
            <a:r>
              <a:rPr lang="en-US" sz="1100">
                <a:latin typeface="Arial"/>
                <a:ea typeface="Arial"/>
                <a:cs typeface="Arial"/>
                <a:sym typeface="Arial"/>
              </a:rPr>
              <a:t>: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91440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-US" sz="1100" b="1">
                <a:latin typeface="Arial"/>
                <a:ea typeface="Arial"/>
                <a:cs typeface="Arial"/>
                <a:sym typeface="Arial"/>
              </a:rPr>
              <a:t>Temperature Variations</a:t>
            </a:r>
            <a:r>
              <a:rPr lang="en-US" sz="1100">
                <a:latin typeface="Arial"/>
                <a:ea typeface="Arial"/>
                <a:cs typeface="Arial"/>
                <a:sym typeface="Arial"/>
              </a:rPr>
              <a:t>: Seasonal increase highlighting warmer October conditions.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91440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-US" sz="1100" b="1">
                <a:latin typeface="Arial"/>
                <a:ea typeface="Arial"/>
                <a:cs typeface="Arial"/>
                <a:sym typeface="Arial"/>
              </a:rPr>
              <a:t>Dissolved Oxygen Variability</a:t>
            </a:r>
            <a:r>
              <a:rPr lang="en-US" sz="1100">
                <a:latin typeface="Arial"/>
                <a:ea typeface="Arial"/>
                <a:cs typeface="Arial"/>
                <a:sym typeface="Arial"/>
              </a:rPr>
              <a:t>: Impacted by temperature and biological activity.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91440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-US" sz="1100" b="1">
                <a:latin typeface="Arial"/>
                <a:ea typeface="Arial"/>
                <a:cs typeface="Arial"/>
                <a:sym typeface="Arial"/>
              </a:rPr>
              <a:t>Turbidity Trends</a:t>
            </a:r>
            <a:r>
              <a:rPr lang="en-US" sz="1100">
                <a:latin typeface="Arial"/>
                <a:ea typeface="Arial"/>
                <a:cs typeface="Arial"/>
                <a:sym typeface="Arial"/>
              </a:rPr>
              <a:t>: Elevated in October, influenced by stormwater runoff and human impact.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91440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-US" sz="1100" b="1">
                <a:latin typeface="Arial"/>
                <a:ea typeface="Arial"/>
                <a:cs typeface="Arial"/>
                <a:sym typeface="Arial"/>
              </a:rPr>
              <a:t>Algal Activity</a:t>
            </a:r>
            <a:r>
              <a:rPr lang="en-US" sz="1100">
                <a:latin typeface="Arial"/>
                <a:ea typeface="Arial"/>
                <a:cs typeface="Arial"/>
                <a:sym typeface="Arial"/>
              </a:rPr>
              <a:t>: Chlorophyll spikes in October suggest eutrophication events.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91440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-US" sz="1100">
                <a:latin typeface="Arial"/>
                <a:ea typeface="Arial"/>
                <a:cs typeface="Arial"/>
                <a:sym typeface="Arial"/>
              </a:rPr>
              <a:t>Data emphasizes the importance of ASV's role in capturing dynamic environmental changes for conservation planning.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457200" lvl="0" indent="-3302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AutoNum type="arabicPeriod"/>
            </a:pPr>
            <a:r>
              <a:rPr lang="en-US" sz="1600">
                <a:latin typeface="Arial"/>
                <a:ea typeface="Arial"/>
                <a:cs typeface="Arial"/>
                <a:sym typeface="Arial"/>
              </a:rPr>
              <a:t>Sensor Accuracy: The ASV’s water quality sensors consistently provided accurate readings for all measured parameters, verified through calibration and comparison with manual sampling techniques.</a:t>
            </a:r>
            <a:endParaRPr sz="1600">
              <a:latin typeface="Arial"/>
              <a:ea typeface="Arial"/>
              <a:cs typeface="Arial"/>
              <a:sym typeface="Arial"/>
            </a:endParaRPr>
          </a:p>
          <a:p>
            <a:pPr marL="457200" lvl="0" indent="-330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AutoNum type="arabicPeriod"/>
            </a:pPr>
            <a:r>
              <a:rPr lang="en-US" sz="1600">
                <a:latin typeface="Arial"/>
                <a:ea typeface="Arial"/>
                <a:cs typeface="Arial"/>
                <a:sym typeface="Arial"/>
              </a:rPr>
              <a:t>Navigation Performance: The GPS and IMU systems enabled precise route tracking and reliable obstacle avoidance, ensuring smooth autonomous operation across varied environments.</a:t>
            </a:r>
            <a:endParaRPr sz="1600">
              <a:latin typeface="Arial"/>
              <a:ea typeface="Arial"/>
              <a:cs typeface="Arial"/>
              <a:sym typeface="Arial"/>
            </a:endParaRPr>
          </a:p>
          <a:p>
            <a:pPr marL="457200" lvl="0" indent="-330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AutoNum type="arabicPeriod"/>
            </a:pPr>
            <a:r>
              <a:rPr lang="en-US" sz="1600">
                <a:latin typeface="Arial"/>
                <a:ea typeface="Arial"/>
                <a:cs typeface="Arial"/>
                <a:sym typeface="Arial"/>
              </a:rPr>
              <a:t>Energy Efficiency: Solar panels provided continuous power during daylight hours, while the rechargeable battery ensured uninterrupted operation during low-light conditions, such as at night.</a:t>
            </a:r>
            <a:endParaRPr sz="1600">
              <a:latin typeface="Arial"/>
              <a:ea typeface="Arial"/>
              <a:cs typeface="Arial"/>
              <a:sym typeface="Arial"/>
            </a:endParaRPr>
          </a:p>
          <a:p>
            <a:pPr marL="457200" lvl="0" indent="-330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AutoNum type="arabicPeriod"/>
            </a:pPr>
            <a:r>
              <a:rPr lang="en-US" sz="1600">
                <a:latin typeface="Arial"/>
                <a:ea typeface="Arial"/>
                <a:cs typeface="Arial"/>
                <a:sym typeface="Arial"/>
              </a:rPr>
              <a:t>Data Transmission: The communication module successfully transmitted data in real-time to the cloud, where it was stored and visualized. Users were able to access this data seamlessly through the provided applications.</a:t>
            </a:r>
            <a:endParaRPr sz="1600">
              <a:latin typeface="Arial"/>
              <a:ea typeface="Arial"/>
              <a:cs typeface="Arial"/>
              <a:sym typeface="Arial"/>
            </a:endParaRPr>
          </a:p>
          <a:p>
            <a:pPr marL="457200" lvl="0" indent="-330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AutoNum type="arabicPeriod"/>
            </a:pPr>
            <a:r>
              <a:rPr lang="en-US" sz="1600">
                <a:latin typeface="Arial"/>
                <a:ea typeface="Arial"/>
                <a:cs typeface="Arial"/>
                <a:sym typeface="Arial"/>
              </a:rPr>
              <a:t>Field Trials: In Biscayne Bay, the ASV demonstrated robust performance, autonomously navigating large areas and collecting comprehensive, real-time water quality data.</a:t>
            </a:r>
            <a:endParaRPr sz="16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1" name="Google Shape;301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300" b="1">
                <a:latin typeface="Arial"/>
                <a:ea typeface="Arial"/>
                <a:cs typeface="Arial"/>
                <a:sym typeface="Arial"/>
              </a:rPr>
              <a:t>Notes for Reference:</a:t>
            </a:r>
            <a:endParaRPr sz="1300" b="1">
              <a:latin typeface="Arial"/>
              <a:ea typeface="Arial"/>
              <a:cs typeface="Arial"/>
              <a:sym typeface="Arial"/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AutoNum type="arabicPeriod"/>
            </a:pPr>
            <a:r>
              <a:rPr lang="en-US" sz="1100" b="1">
                <a:latin typeface="Arial"/>
                <a:ea typeface="Arial"/>
                <a:cs typeface="Arial"/>
                <a:sym typeface="Arial"/>
              </a:rPr>
              <a:t>Scalable Solution</a:t>
            </a:r>
            <a:r>
              <a:rPr lang="en-US" sz="1100">
                <a:latin typeface="Arial"/>
                <a:ea typeface="Arial"/>
                <a:cs typeface="Arial"/>
                <a:sym typeface="Arial"/>
              </a:rPr>
              <a:t>: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91440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-US" sz="1100">
                <a:latin typeface="Arial"/>
                <a:ea typeface="Arial"/>
                <a:cs typeface="Arial"/>
                <a:sym typeface="Arial"/>
              </a:rPr>
              <a:t>Reduces dependence on costly, labor-intensive manual sampling.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91440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-US" sz="1100">
                <a:latin typeface="Arial"/>
                <a:ea typeface="Arial"/>
                <a:cs typeface="Arial"/>
                <a:sym typeface="Arial"/>
              </a:rPr>
              <a:t>Can expand monitoring coverage for larger or remote areas efficiently.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AutoNum type="arabicPeriod"/>
            </a:pPr>
            <a:r>
              <a:rPr lang="en-US" sz="1100" b="1">
                <a:latin typeface="Arial"/>
                <a:ea typeface="Arial"/>
                <a:cs typeface="Arial"/>
                <a:sym typeface="Arial"/>
              </a:rPr>
              <a:t>Real-Time Insights</a:t>
            </a:r>
            <a:r>
              <a:rPr lang="en-US" sz="1100">
                <a:latin typeface="Arial"/>
                <a:ea typeface="Arial"/>
                <a:cs typeface="Arial"/>
                <a:sym typeface="Arial"/>
              </a:rPr>
              <a:t>: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91440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-US" sz="1100">
                <a:latin typeface="Arial"/>
                <a:ea typeface="Arial"/>
                <a:cs typeface="Arial"/>
                <a:sym typeface="Arial"/>
              </a:rPr>
              <a:t>Provides actionable data to policymakers and environmentalists.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91440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-US" sz="1100">
                <a:latin typeface="Arial"/>
                <a:ea typeface="Arial"/>
                <a:cs typeface="Arial"/>
                <a:sym typeface="Arial"/>
              </a:rPr>
              <a:t>Facilitates timely interventions to address water quality concerns.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AutoNum type="arabicPeriod"/>
            </a:pPr>
            <a:r>
              <a:rPr lang="en-US" sz="1100" b="1">
                <a:latin typeface="Arial"/>
                <a:ea typeface="Arial"/>
                <a:cs typeface="Arial"/>
                <a:sym typeface="Arial"/>
              </a:rPr>
              <a:t>Sustainability</a:t>
            </a:r>
            <a:r>
              <a:rPr lang="en-US" sz="1100">
                <a:latin typeface="Arial"/>
                <a:ea typeface="Arial"/>
                <a:cs typeface="Arial"/>
                <a:sym typeface="Arial"/>
              </a:rPr>
              <a:t>: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91440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-US" sz="1100">
                <a:latin typeface="Arial"/>
                <a:ea typeface="Arial"/>
                <a:cs typeface="Arial"/>
                <a:sym typeface="Arial"/>
              </a:rPr>
              <a:t>Modular design supports easy upgrades and long-term usability.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91440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-US" sz="1100">
                <a:latin typeface="Arial"/>
                <a:ea typeface="Arial"/>
                <a:cs typeface="Arial"/>
                <a:sym typeface="Arial"/>
              </a:rPr>
              <a:t>Autonomous operation reduces carbon footprint compared to traditional methods.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AutoNum type="arabicPeriod"/>
            </a:pPr>
            <a:r>
              <a:rPr lang="en-US" sz="1100" b="1">
                <a:latin typeface="Arial"/>
                <a:ea typeface="Arial"/>
                <a:cs typeface="Arial"/>
                <a:sym typeface="Arial"/>
              </a:rPr>
              <a:t>Proven Performance</a:t>
            </a:r>
            <a:r>
              <a:rPr lang="en-US" sz="1100">
                <a:latin typeface="Arial"/>
                <a:ea typeface="Arial"/>
                <a:cs typeface="Arial"/>
                <a:sym typeface="Arial"/>
              </a:rPr>
              <a:t>: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91440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-US" sz="1100">
                <a:latin typeface="Arial"/>
                <a:ea typeface="Arial"/>
                <a:cs typeface="Arial"/>
                <a:sym typeface="Arial"/>
              </a:rPr>
              <a:t>Demonstrated adaptability in Biscayne Bay’s variable conditions.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91440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-US" sz="1100">
                <a:latin typeface="Arial"/>
                <a:ea typeface="Arial"/>
                <a:cs typeface="Arial"/>
                <a:sym typeface="Arial"/>
              </a:rPr>
              <a:t>Ready for deployment in other aquatic ecosystems worldwide.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AutoNum type="arabicPeriod"/>
            </a:pPr>
            <a:r>
              <a:rPr lang="en-US" sz="1100" b="1">
                <a:latin typeface="Arial"/>
                <a:ea typeface="Arial"/>
                <a:cs typeface="Arial"/>
                <a:sym typeface="Arial"/>
              </a:rPr>
              <a:t>Seasonal Water Quality Findings</a:t>
            </a:r>
            <a:r>
              <a:rPr lang="en-US" sz="1100">
                <a:latin typeface="Arial"/>
                <a:ea typeface="Arial"/>
                <a:cs typeface="Arial"/>
                <a:sym typeface="Arial"/>
              </a:rPr>
              <a:t>: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91440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-US" sz="1100" b="1">
                <a:latin typeface="Arial"/>
                <a:ea typeface="Arial"/>
                <a:cs typeface="Arial"/>
                <a:sym typeface="Arial"/>
              </a:rPr>
              <a:t>October Variations</a:t>
            </a:r>
            <a:r>
              <a:rPr lang="en-US" sz="1100">
                <a:latin typeface="Arial"/>
                <a:ea typeface="Arial"/>
                <a:cs typeface="Arial"/>
                <a:sym typeface="Arial"/>
              </a:rPr>
              <a:t>: Indicators of stress (higher temperatures, turbidity, algal growth).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91440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-US" sz="1100" b="1">
                <a:latin typeface="Arial"/>
                <a:ea typeface="Arial"/>
                <a:cs typeface="Arial"/>
                <a:sym typeface="Arial"/>
              </a:rPr>
              <a:t>Chlorophyll and Eutrophication Risk</a:t>
            </a:r>
            <a:r>
              <a:rPr lang="en-US" sz="1100">
                <a:latin typeface="Arial"/>
                <a:ea typeface="Arial"/>
                <a:cs typeface="Arial"/>
                <a:sym typeface="Arial"/>
              </a:rPr>
              <a:t>: Requires close monitoring to prevent long-term damage.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91440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-US" sz="1100" b="1">
                <a:latin typeface="Arial"/>
                <a:ea typeface="Arial"/>
                <a:cs typeface="Arial"/>
                <a:sym typeface="Arial"/>
              </a:rPr>
              <a:t>Dynamic Dissolved Oxygen Levels</a:t>
            </a:r>
            <a:r>
              <a:rPr lang="en-US" sz="1100">
                <a:latin typeface="Arial"/>
                <a:ea typeface="Arial"/>
                <a:cs typeface="Arial"/>
                <a:sym typeface="Arial"/>
              </a:rPr>
              <a:t>: Reflect shifting environmental conditions and biological processes.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AutoNum type="arabicPeriod"/>
            </a:pPr>
            <a:r>
              <a:rPr lang="en-US" sz="1100" b="1">
                <a:latin typeface="Arial"/>
                <a:ea typeface="Arial"/>
                <a:cs typeface="Arial"/>
                <a:sym typeface="Arial"/>
              </a:rPr>
              <a:t>Implications for Water Management</a:t>
            </a:r>
            <a:r>
              <a:rPr lang="en-US" sz="1100">
                <a:latin typeface="Arial"/>
                <a:ea typeface="Arial"/>
                <a:cs typeface="Arial"/>
                <a:sym typeface="Arial"/>
              </a:rPr>
              <a:t>: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91440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-US" sz="1100">
                <a:latin typeface="Arial"/>
                <a:ea typeface="Arial"/>
                <a:cs typeface="Arial"/>
                <a:sym typeface="Arial"/>
              </a:rPr>
              <a:t>Proactive approaches needed to counteract climatic and human-induced impacts.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91440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-US" sz="1100">
                <a:latin typeface="Arial"/>
                <a:ea typeface="Arial"/>
                <a:cs typeface="Arial"/>
                <a:sym typeface="Arial"/>
              </a:rPr>
              <a:t>ASV systems are critical for continuous monitoring and sustainable water resource management.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/>
          </a:p>
          <a:p>
            <a:pPr marL="0" lvl="0" indent="-1143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en-US" sz="1800">
                <a:latin typeface="Arial"/>
                <a:ea typeface="Arial"/>
                <a:cs typeface="Arial"/>
                <a:sym typeface="Arial"/>
              </a:rPr>
              <a:t>Scalable Solution: The ASV system offers a scalable, efficient, and cost-effective alternative to traditional water quality monitoring methods, capable of covering larger areas with less effort.</a:t>
            </a:r>
            <a:endParaRPr sz="1800">
              <a:latin typeface="Arial"/>
              <a:ea typeface="Arial"/>
              <a:cs typeface="Arial"/>
              <a:sym typeface="Arial"/>
            </a:endParaRPr>
          </a:p>
          <a:p>
            <a:pPr marL="0" lvl="0" indent="-1143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en-US" sz="1800">
                <a:latin typeface="Arial"/>
                <a:ea typeface="Arial"/>
                <a:cs typeface="Arial"/>
                <a:sym typeface="Arial"/>
              </a:rPr>
              <a:t>Real-Time Insights: By providing real-time data through a user-friendly interface, the system supports quicker and more informed decision-making for environmental preservation.</a:t>
            </a:r>
            <a:endParaRPr sz="1800">
              <a:latin typeface="Arial"/>
              <a:ea typeface="Arial"/>
              <a:cs typeface="Arial"/>
              <a:sym typeface="Arial"/>
            </a:endParaRPr>
          </a:p>
          <a:p>
            <a:pPr marL="0" lvl="0" indent="-1143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en-US" sz="1800">
                <a:latin typeface="Arial"/>
                <a:ea typeface="Arial"/>
                <a:cs typeface="Arial"/>
                <a:sym typeface="Arial"/>
              </a:rPr>
              <a:t>Sustainability: The modular design and autonomous operation make the ASV both environmentally friendly and practical for extended use.</a:t>
            </a:r>
            <a:endParaRPr sz="1800">
              <a:latin typeface="Arial"/>
              <a:ea typeface="Arial"/>
              <a:cs typeface="Arial"/>
              <a:sym typeface="Arial"/>
            </a:endParaRPr>
          </a:p>
          <a:p>
            <a:pPr marL="0" lvl="0" indent="-1143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en-US" sz="1800">
                <a:latin typeface="Arial"/>
                <a:ea typeface="Arial"/>
                <a:cs typeface="Arial"/>
                <a:sym typeface="Arial"/>
              </a:rPr>
              <a:t>Proven Performance: Successful testing and field deployment in Biscayne Bay confirm the ASV’s reliability and potential for large-scale applications, contributing to better management and protection of aquatic ecosystems.</a:t>
            </a:r>
            <a:endParaRPr/>
          </a:p>
        </p:txBody>
      </p:sp>
      <p:sp>
        <p:nvSpPr>
          <p:cNvPr id="309" name="Google Shape;309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17"/>
          <p:cNvSpPr txBox="1"/>
          <p:nvPr/>
        </p:nvSpPr>
        <p:spPr>
          <a:xfrm>
            <a:off x="4064295" y="418470"/>
            <a:ext cx="4072935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b="0" i="0" u="none" strike="noStrike" cap="non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15" name="Google Shape;15;p17"/>
          <p:cNvSpPr txBox="1">
            <a:spLocks noGrp="1"/>
          </p:cNvSpPr>
          <p:nvPr>
            <p:ph type="title"/>
          </p:nvPr>
        </p:nvSpPr>
        <p:spPr>
          <a:xfrm>
            <a:off x="1603727" y="3721808"/>
            <a:ext cx="8984543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ixed Background 1">
  <p:cSld name="Mixed Background 1"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2" name="Google Shape;92;p26" descr="A close up of a sign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45290" y="5713629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93" name="Google Shape;93;p26"/>
          <p:cNvSpPr txBox="1">
            <a:spLocks noGrp="1"/>
          </p:cNvSpPr>
          <p:nvPr>
            <p:ph type="body" idx="1"/>
          </p:nvPr>
        </p:nvSpPr>
        <p:spPr>
          <a:xfrm>
            <a:off x="545290" y="1852474"/>
            <a:ext cx="3802775" cy="3280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4" name="Google Shape;94;p26"/>
          <p:cNvSpPr txBox="1">
            <a:spLocks noGrp="1"/>
          </p:cNvSpPr>
          <p:nvPr>
            <p:ph type="title"/>
          </p:nvPr>
        </p:nvSpPr>
        <p:spPr>
          <a:xfrm>
            <a:off x="545290" y="1039190"/>
            <a:ext cx="3802775" cy="563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Arial"/>
              <a:buNone/>
              <a:defRPr sz="2800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95" name="Google Shape;95;p26" descr="A blue sky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977568" y="0"/>
            <a:ext cx="721443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Google Shape;96;p26"/>
          <p:cNvSpPr txBox="1">
            <a:spLocks noGrp="1"/>
          </p:cNvSpPr>
          <p:nvPr>
            <p:ph type="body" idx="2"/>
          </p:nvPr>
        </p:nvSpPr>
        <p:spPr>
          <a:xfrm>
            <a:off x="6490347" y="1852474"/>
            <a:ext cx="4277180" cy="3280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grpSp>
        <p:nvGrpSpPr>
          <p:cNvPr id="97" name="Google Shape;97;p26"/>
          <p:cNvGrpSpPr/>
          <p:nvPr/>
        </p:nvGrpSpPr>
        <p:grpSpPr>
          <a:xfrm rot="10800000" flipH="1">
            <a:off x="5539549" y="5593682"/>
            <a:ext cx="522582" cy="530386"/>
            <a:chOff x="5537620" y="745237"/>
            <a:chExt cx="522582" cy="530387"/>
          </a:xfrm>
        </p:grpSpPr>
        <p:sp>
          <p:nvSpPr>
            <p:cNvPr id="98" name="Google Shape;98;p26"/>
            <p:cNvSpPr/>
            <p:nvPr/>
          </p:nvSpPr>
          <p:spPr>
            <a:xfrm rot="-5400000" flipH="1">
              <a:off x="5742613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9" name="Google Shape;99;p26"/>
            <p:cNvSpPr/>
            <p:nvPr/>
          </p:nvSpPr>
          <p:spPr>
            <a:xfrm flipH="1">
              <a:off x="5537621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0" name="Google Shape;100;p26"/>
          <p:cNvGrpSpPr/>
          <p:nvPr/>
        </p:nvGrpSpPr>
        <p:grpSpPr>
          <a:xfrm>
            <a:off x="5539549" y="745237"/>
            <a:ext cx="522582" cy="529650"/>
            <a:chOff x="5537620" y="745237"/>
            <a:chExt cx="522582" cy="529650"/>
          </a:xfrm>
        </p:grpSpPr>
        <p:sp>
          <p:nvSpPr>
            <p:cNvPr id="101" name="Google Shape;101;p26"/>
            <p:cNvSpPr/>
            <p:nvPr/>
          </p:nvSpPr>
          <p:spPr>
            <a:xfrm rot="-5400000" flipH="1">
              <a:off x="5742613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" name="Google Shape;102;p26"/>
            <p:cNvSpPr/>
            <p:nvPr/>
          </p:nvSpPr>
          <p:spPr>
            <a:xfrm flipH="1">
              <a:off x="5537621" y="854263"/>
              <a:ext cx="112597" cy="420624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3" name="Google Shape;103;p26"/>
          <p:cNvGrpSpPr/>
          <p:nvPr/>
        </p:nvGrpSpPr>
        <p:grpSpPr>
          <a:xfrm>
            <a:off x="11086608" y="745237"/>
            <a:ext cx="522582" cy="530387"/>
            <a:chOff x="11140977" y="745237"/>
            <a:chExt cx="522582" cy="530387"/>
          </a:xfrm>
        </p:grpSpPr>
        <p:sp>
          <p:nvSpPr>
            <p:cNvPr id="104" name="Google Shape;104;p26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" name="Google Shape;105;p26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6" name="Google Shape;106;p26"/>
          <p:cNvGrpSpPr/>
          <p:nvPr/>
        </p:nvGrpSpPr>
        <p:grpSpPr>
          <a:xfrm rot="10800000" flipH="1">
            <a:off x="11086608" y="5593682"/>
            <a:ext cx="522582" cy="530386"/>
            <a:chOff x="11140977" y="745237"/>
            <a:chExt cx="522582" cy="530387"/>
          </a:xfrm>
        </p:grpSpPr>
        <p:sp>
          <p:nvSpPr>
            <p:cNvPr id="107" name="Google Shape;107;p26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" name="Google Shape;108;p26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09" name="Google Shape;109;p26"/>
          <p:cNvSpPr txBox="1"/>
          <p:nvPr/>
        </p:nvSpPr>
        <p:spPr>
          <a:xfrm>
            <a:off x="6382561" y="222722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110" name="Google Shape;110;p26"/>
          <p:cNvSpPr txBox="1"/>
          <p:nvPr/>
        </p:nvSpPr>
        <p:spPr>
          <a:xfrm>
            <a:off x="5364986" y="6473301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ixed Background 2">
  <p:cSld name="Mixed Background 2"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3" name="Google Shape;113;p27" descr="A blue sky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4977568" y="0"/>
            <a:ext cx="7214432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4" name="Google Shape;114;p27" descr="A close up of a sign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45290" y="5713629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27"/>
          <p:cNvSpPr txBox="1">
            <a:spLocks noGrp="1"/>
          </p:cNvSpPr>
          <p:nvPr>
            <p:ph type="body" idx="1"/>
          </p:nvPr>
        </p:nvSpPr>
        <p:spPr>
          <a:xfrm>
            <a:off x="545290" y="1852474"/>
            <a:ext cx="3802775" cy="3280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6" name="Google Shape;116;p27"/>
          <p:cNvSpPr txBox="1">
            <a:spLocks noGrp="1"/>
          </p:cNvSpPr>
          <p:nvPr>
            <p:ph type="title"/>
          </p:nvPr>
        </p:nvSpPr>
        <p:spPr>
          <a:xfrm>
            <a:off x="545290" y="1039190"/>
            <a:ext cx="3802775" cy="563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Arial"/>
              <a:buNone/>
              <a:defRPr sz="2800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117" name="Google Shape;117;p27"/>
          <p:cNvGrpSpPr/>
          <p:nvPr/>
        </p:nvGrpSpPr>
        <p:grpSpPr>
          <a:xfrm rot="10800000">
            <a:off x="11087460" y="5596087"/>
            <a:ext cx="522582" cy="530386"/>
            <a:chOff x="2645664" y="2011680"/>
            <a:chExt cx="735606" cy="746592"/>
          </a:xfrm>
        </p:grpSpPr>
        <p:sp>
          <p:nvSpPr>
            <p:cNvPr id="118" name="Google Shape;118;p27"/>
            <p:cNvSpPr/>
            <p:nvPr/>
          </p:nvSpPr>
          <p:spPr>
            <a:xfrm rot="-5400000" flipH="1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9" name="Google Shape;119;p27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0" name="Google Shape;120;p27"/>
          <p:cNvGrpSpPr/>
          <p:nvPr/>
        </p:nvGrpSpPr>
        <p:grpSpPr>
          <a:xfrm rot="10800000" flipH="1">
            <a:off x="5539549" y="5593683"/>
            <a:ext cx="522582" cy="530386"/>
            <a:chOff x="2645664" y="2011680"/>
            <a:chExt cx="735606" cy="746592"/>
          </a:xfrm>
        </p:grpSpPr>
        <p:sp>
          <p:nvSpPr>
            <p:cNvPr id="121" name="Google Shape;121;p27"/>
            <p:cNvSpPr/>
            <p:nvPr/>
          </p:nvSpPr>
          <p:spPr>
            <a:xfrm rot="-5400000" flipH="1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2" name="Google Shape;122;p27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3" name="Google Shape;123;p27"/>
          <p:cNvGrpSpPr/>
          <p:nvPr/>
        </p:nvGrpSpPr>
        <p:grpSpPr>
          <a:xfrm>
            <a:off x="5540614" y="745361"/>
            <a:ext cx="522582" cy="530386"/>
            <a:chOff x="2645664" y="2011680"/>
            <a:chExt cx="735606" cy="746592"/>
          </a:xfrm>
        </p:grpSpPr>
        <p:sp>
          <p:nvSpPr>
            <p:cNvPr id="124" name="Google Shape;124;p27"/>
            <p:cNvSpPr/>
            <p:nvPr/>
          </p:nvSpPr>
          <p:spPr>
            <a:xfrm rot="-5400000" flipH="1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5" name="Google Shape;125;p27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6" name="Google Shape;126;p27"/>
          <p:cNvGrpSpPr/>
          <p:nvPr/>
        </p:nvGrpSpPr>
        <p:grpSpPr>
          <a:xfrm flipH="1">
            <a:off x="11087460" y="742129"/>
            <a:ext cx="522582" cy="530386"/>
            <a:chOff x="2645664" y="2011680"/>
            <a:chExt cx="735606" cy="746592"/>
          </a:xfrm>
        </p:grpSpPr>
        <p:sp>
          <p:nvSpPr>
            <p:cNvPr id="127" name="Google Shape;127;p27"/>
            <p:cNvSpPr/>
            <p:nvPr/>
          </p:nvSpPr>
          <p:spPr>
            <a:xfrm rot="-5400000" flipH="1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8" name="Google Shape;128;p27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29" name="Google Shape;129;p27"/>
          <p:cNvSpPr txBox="1">
            <a:spLocks noGrp="1"/>
          </p:cNvSpPr>
          <p:nvPr>
            <p:ph type="body" idx="2"/>
          </p:nvPr>
        </p:nvSpPr>
        <p:spPr>
          <a:xfrm>
            <a:off x="6490347" y="1852474"/>
            <a:ext cx="4277180" cy="3280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0" name="Google Shape;130;p27"/>
          <p:cNvSpPr txBox="1"/>
          <p:nvPr/>
        </p:nvSpPr>
        <p:spPr>
          <a:xfrm>
            <a:off x="6382561" y="222722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131" name="Google Shape;131;p27"/>
          <p:cNvSpPr txBox="1"/>
          <p:nvPr/>
        </p:nvSpPr>
        <p:spPr>
          <a:xfrm>
            <a:off x="5364986" y="6473301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ly Background">
  <p:cSld name="Only Background"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28"/>
          <p:cNvSpPr txBox="1"/>
          <p:nvPr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  <p:sp>
        <p:nvSpPr>
          <p:cNvPr id="134" name="Google Shape;134;p28"/>
          <p:cNvSpPr txBox="1"/>
          <p:nvPr/>
        </p:nvSpPr>
        <p:spPr>
          <a:xfrm>
            <a:off x="245940" y="6475545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-column slide">
  <p:cSld name="Two-column slide"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29"/>
          <p:cNvSpPr txBox="1">
            <a:spLocks noGrp="1"/>
          </p:cNvSpPr>
          <p:nvPr>
            <p:ph type="body" idx="1"/>
          </p:nvPr>
        </p:nvSpPr>
        <p:spPr>
          <a:xfrm>
            <a:off x="1590222" y="1951592"/>
            <a:ext cx="4222749" cy="4338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137" name="Google Shape;137;p29" descr="A close up of a sign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728510" y="219326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138" name="Google Shape;138;p29"/>
          <p:cNvSpPr txBox="1">
            <a:spLocks noGrp="1"/>
          </p:cNvSpPr>
          <p:nvPr>
            <p:ph type="title"/>
          </p:nvPr>
        </p:nvSpPr>
        <p:spPr>
          <a:xfrm>
            <a:off x="1590222" y="470310"/>
            <a:ext cx="8984543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9" name="Google Shape;139;p29"/>
          <p:cNvSpPr txBox="1">
            <a:spLocks noGrp="1"/>
          </p:cNvSpPr>
          <p:nvPr>
            <p:ph type="body" idx="2"/>
          </p:nvPr>
        </p:nvSpPr>
        <p:spPr>
          <a:xfrm>
            <a:off x="6352016" y="1951592"/>
            <a:ext cx="4222749" cy="4338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0" name="Google Shape;140;p29"/>
          <p:cNvSpPr txBox="1"/>
          <p:nvPr/>
        </p:nvSpPr>
        <p:spPr>
          <a:xfrm>
            <a:off x="245940" y="6475545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141" name="Google Shape;141;p29"/>
          <p:cNvSpPr txBox="1"/>
          <p:nvPr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hoto Slide 2">
  <p:cSld name="Photo Slide 2"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30"/>
          <p:cNvSpPr>
            <a:spLocks noGrp="1"/>
          </p:cNvSpPr>
          <p:nvPr>
            <p:ph type="pic" idx="2"/>
          </p:nvPr>
        </p:nvSpPr>
        <p:spPr>
          <a:xfrm>
            <a:off x="3843957" y="696340"/>
            <a:ext cx="7622001" cy="5015143"/>
          </a:xfrm>
          <a:prstGeom prst="corner">
            <a:avLst>
              <a:gd name="adj1" fmla="val 78408"/>
              <a:gd name="adj2" fmla="val 117748"/>
            </a:avLst>
          </a:prstGeom>
          <a:noFill/>
          <a:ln>
            <a:noFill/>
          </a:ln>
        </p:spPr>
      </p:sp>
      <p:pic>
        <p:nvPicPr>
          <p:cNvPr id="144" name="Google Shape;144;p30" descr="A close up of a sign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129936" y="686124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145" name="Google Shape;145;p30"/>
          <p:cNvSpPr txBox="1">
            <a:spLocks noGrp="1"/>
          </p:cNvSpPr>
          <p:nvPr>
            <p:ph type="body" idx="1"/>
          </p:nvPr>
        </p:nvSpPr>
        <p:spPr>
          <a:xfrm>
            <a:off x="726042" y="1371538"/>
            <a:ext cx="2583215" cy="34443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46" name="Google Shape;146;p30"/>
          <p:cNvSpPr txBox="1">
            <a:spLocks noGrp="1"/>
          </p:cNvSpPr>
          <p:nvPr>
            <p:ph type="title"/>
          </p:nvPr>
        </p:nvSpPr>
        <p:spPr>
          <a:xfrm>
            <a:off x="726040" y="544528"/>
            <a:ext cx="2583217" cy="563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147" name="Google Shape;147;p30"/>
          <p:cNvGrpSpPr/>
          <p:nvPr/>
        </p:nvGrpSpPr>
        <p:grpSpPr>
          <a:xfrm>
            <a:off x="3843957" y="582803"/>
            <a:ext cx="7628351" cy="1197932"/>
            <a:chOff x="3840781" y="580943"/>
            <a:chExt cx="7628351" cy="1197932"/>
          </a:xfrm>
        </p:grpSpPr>
        <p:sp>
          <p:nvSpPr>
            <p:cNvPr id="148" name="Google Shape;148;p30"/>
            <p:cNvSpPr/>
            <p:nvPr/>
          </p:nvSpPr>
          <p:spPr>
            <a:xfrm flipH="1">
              <a:off x="3840781" y="580944"/>
              <a:ext cx="5970185" cy="113536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7000">
                  <a:srgbClr val="00FFFF"/>
                </a:gs>
                <a:gs pos="79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9" name="Google Shape;149;p30"/>
            <p:cNvSpPr/>
            <p:nvPr/>
          </p:nvSpPr>
          <p:spPr>
            <a:xfrm>
              <a:off x="9757159" y="1669147"/>
              <a:ext cx="1711973" cy="109728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9000">
                  <a:srgbClr val="00FFFF"/>
                </a:gs>
                <a:gs pos="6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0" name="Google Shape;150;p30"/>
            <p:cNvSpPr/>
            <p:nvPr/>
          </p:nvSpPr>
          <p:spPr>
            <a:xfrm rot="5400000" flipH="1">
              <a:off x="9201318" y="1125045"/>
              <a:ext cx="1197932" cy="109728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51" name="Google Shape;151;p30"/>
          <p:cNvSpPr txBox="1"/>
          <p:nvPr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  <p:sp>
        <p:nvSpPr>
          <p:cNvPr id="152" name="Google Shape;152;p30"/>
          <p:cNvSpPr txBox="1"/>
          <p:nvPr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hoto Slide 3">
  <p:cSld name="Photo Slide 3"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" name="Google Shape;154;p31" descr="A picture containing flying, plane, bird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" y="0"/>
            <a:ext cx="12197443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Google Shape;155;p31"/>
          <p:cNvSpPr>
            <a:spLocks noGrp="1"/>
          </p:cNvSpPr>
          <p:nvPr>
            <p:ph type="pic" idx="2"/>
          </p:nvPr>
        </p:nvSpPr>
        <p:spPr>
          <a:xfrm>
            <a:off x="3887648" y="546137"/>
            <a:ext cx="7578309" cy="5618863"/>
          </a:xfrm>
          <a:prstGeom prst="corner">
            <a:avLst>
              <a:gd name="adj1" fmla="val 80709"/>
              <a:gd name="adj2" fmla="val 104483"/>
            </a:avLst>
          </a:prstGeom>
          <a:noFill/>
          <a:ln>
            <a:noFill/>
          </a:ln>
        </p:spPr>
      </p:sp>
      <p:pic>
        <p:nvPicPr>
          <p:cNvPr id="156" name="Google Shape;156;p31" descr="A close up of a sign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129936" y="686124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157" name="Google Shape;157;p31"/>
          <p:cNvSpPr txBox="1">
            <a:spLocks noGrp="1"/>
          </p:cNvSpPr>
          <p:nvPr>
            <p:ph type="body" idx="1"/>
          </p:nvPr>
        </p:nvSpPr>
        <p:spPr>
          <a:xfrm>
            <a:off x="726042" y="1371538"/>
            <a:ext cx="2583215" cy="34443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600"/>
              <a:buFont typeface="Arial"/>
              <a:buNone/>
              <a:defRPr sz="1600">
                <a:solidFill>
                  <a:srgbClr val="3F3F3F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grpSp>
        <p:nvGrpSpPr>
          <p:cNvPr id="158" name="Google Shape;158;p31"/>
          <p:cNvGrpSpPr/>
          <p:nvPr/>
        </p:nvGrpSpPr>
        <p:grpSpPr>
          <a:xfrm>
            <a:off x="3887648" y="438917"/>
            <a:ext cx="7578438" cy="1195570"/>
            <a:chOff x="3884346" y="453875"/>
            <a:chExt cx="7578438" cy="1195570"/>
          </a:xfrm>
        </p:grpSpPr>
        <p:sp>
          <p:nvSpPr>
            <p:cNvPr id="159" name="Google Shape;159;p31"/>
            <p:cNvSpPr/>
            <p:nvPr/>
          </p:nvSpPr>
          <p:spPr>
            <a:xfrm flipH="1">
              <a:off x="3884346" y="453875"/>
              <a:ext cx="5975988" cy="108513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7000">
                  <a:srgbClr val="00FFFF"/>
                </a:gs>
                <a:gs pos="79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0" name="Google Shape;160;p31"/>
            <p:cNvSpPr/>
            <p:nvPr/>
          </p:nvSpPr>
          <p:spPr>
            <a:xfrm rot="5400000" flipH="1">
              <a:off x="9264368" y="944309"/>
              <a:ext cx="1080817" cy="111114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1" name="Google Shape;161;p31"/>
            <p:cNvSpPr/>
            <p:nvPr/>
          </p:nvSpPr>
          <p:spPr>
            <a:xfrm>
              <a:off x="9750298" y="1538958"/>
              <a:ext cx="1712486" cy="110487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9000">
                  <a:srgbClr val="00FFFF"/>
                </a:gs>
                <a:gs pos="6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62" name="Google Shape;162;p31"/>
          <p:cNvSpPr txBox="1">
            <a:spLocks noGrp="1"/>
          </p:cNvSpPr>
          <p:nvPr>
            <p:ph type="title"/>
          </p:nvPr>
        </p:nvSpPr>
        <p:spPr>
          <a:xfrm>
            <a:off x="726040" y="544528"/>
            <a:ext cx="2583217" cy="563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400"/>
              <a:buFont typeface="Arial"/>
              <a:buNone/>
              <a:defRPr sz="2400">
                <a:solidFill>
                  <a:srgbClr val="3F3F3F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3" name="Google Shape;163;p31"/>
          <p:cNvSpPr txBox="1"/>
          <p:nvPr/>
        </p:nvSpPr>
        <p:spPr>
          <a:xfrm>
            <a:off x="245940" y="6483240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164" name="Google Shape;164;p31"/>
          <p:cNvSpPr txBox="1"/>
          <p:nvPr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hoto Slide 4">
  <p:cSld name="Photo Slide 4"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3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7" name="Google Shape;167;p32"/>
          <p:cNvSpPr>
            <a:spLocks noGrp="1"/>
          </p:cNvSpPr>
          <p:nvPr>
            <p:ph type="pic" idx="2"/>
          </p:nvPr>
        </p:nvSpPr>
        <p:spPr>
          <a:xfrm>
            <a:off x="3893905" y="537158"/>
            <a:ext cx="7570949" cy="5799726"/>
          </a:xfrm>
          <a:prstGeom prst="corner">
            <a:avLst>
              <a:gd name="adj1" fmla="val 83572"/>
              <a:gd name="adj2" fmla="val 113968"/>
            </a:avLst>
          </a:prstGeom>
          <a:noFill/>
          <a:ln>
            <a:noFill/>
          </a:ln>
        </p:spPr>
      </p:sp>
      <p:pic>
        <p:nvPicPr>
          <p:cNvPr id="168" name="Google Shape;168;p32" descr="A close up of a sign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07654" y="6123851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169" name="Google Shape;169;p32"/>
          <p:cNvSpPr txBox="1">
            <a:spLocks noGrp="1"/>
          </p:cNvSpPr>
          <p:nvPr>
            <p:ph type="title"/>
          </p:nvPr>
        </p:nvSpPr>
        <p:spPr>
          <a:xfrm>
            <a:off x="726040" y="544528"/>
            <a:ext cx="2583217" cy="563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Arial"/>
              <a:buNone/>
              <a:defRPr sz="2400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0" name="Google Shape;170;p32"/>
          <p:cNvSpPr txBox="1">
            <a:spLocks noGrp="1"/>
          </p:cNvSpPr>
          <p:nvPr>
            <p:ph type="body" idx="1"/>
          </p:nvPr>
        </p:nvSpPr>
        <p:spPr>
          <a:xfrm>
            <a:off x="726042" y="1371538"/>
            <a:ext cx="2583215" cy="34443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600"/>
              <a:buNone/>
              <a:defRPr sz="1600">
                <a:solidFill>
                  <a:srgbClr val="3F3F3F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grpSp>
        <p:nvGrpSpPr>
          <p:cNvPr id="171" name="Google Shape;171;p32"/>
          <p:cNvGrpSpPr/>
          <p:nvPr/>
        </p:nvGrpSpPr>
        <p:grpSpPr>
          <a:xfrm>
            <a:off x="3893905" y="434340"/>
            <a:ext cx="7570949" cy="1059565"/>
            <a:chOff x="3893905" y="434339"/>
            <a:chExt cx="7570949" cy="1059565"/>
          </a:xfrm>
        </p:grpSpPr>
        <p:sp>
          <p:nvSpPr>
            <p:cNvPr id="172" name="Google Shape;172;p32"/>
            <p:cNvSpPr/>
            <p:nvPr/>
          </p:nvSpPr>
          <p:spPr>
            <a:xfrm flipH="1">
              <a:off x="3893905" y="434339"/>
              <a:ext cx="6713955" cy="109728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3" name="Google Shape;173;p32"/>
            <p:cNvSpPr/>
            <p:nvPr/>
          </p:nvSpPr>
          <p:spPr>
            <a:xfrm rot="5400000" flipH="1">
              <a:off x="10127459" y="906370"/>
              <a:ext cx="848793" cy="110368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7000">
                  <a:srgbClr val="D92D8A"/>
                </a:gs>
                <a:gs pos="55000">
                  <a:srgbClr val="F8C93E"/>
                </a:gs>
                <a:gs pos="97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4" name="Google Shape;174;p32"/>
            <p:cNvSpPr/>
            <p:nvPr/>
          </p:nvSpPr>
          <p:spPr>
            <a:xfrm>
              <a:off x="10497148" y="1381850"/>
              <a:ext cx="967706" cy="112054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10000">
                  <a:srgbClr val="D92D8A"/>
                </a:gs>
                <a:gs pos="61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75" name="Google Shape;175;p32"/>
          <p:cNvSpPr txBox="1"/>
          <p:nvPr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hoto Slide 5">
  <p:cSld name="Photo Slide 5"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3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8" name="Google Shape;178;p33" descr="A close up of a sign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07654" y="6123851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179" name="Google Shape;179;p33"/>
          <p:cNvSpPr txBox="1">
            <a:spLocks noGrp="1"/>
          </p:cNvSpPr>
          <p:nvPr>
            <p:ph type="title"/>
          </p:nvPr>
        </p:nvSpPr>
        <p:spPr>
          <a:xfrm>
            <a:off x="726040" y="544528"/>
            <a:ext cx="3358280" cy="563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C0066"/>
              </a:buClr>
              <a:buSzPts val="2400"/>
              <a:buFont typeface="Arial"/>
              <a:buNone/>
              <a:defRPr sz="2400">
                <a:solidFill>
                  <a:srgbClr val="CC0066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0" name="Google Shape;180;p33"/>
          <p:cNvSpPr txBox="1">
            <a:spLocks noGrp="1"/>
          </p:cNvSpPr>
          <p:nvPr>
            <p:ph type="body" idx="1"/>
          </p:nvPr>
        </p:nvSpPr>
        <p:spPr>
          <a:xfrm>
            <a:off x="726042" y="1371538"/>
            <a:ext cx="2583215" cy="34443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600"/>
              <a:buNone/>
              <a:defRPr sz="1600">
                <a:solidFill>
                  <a:srgbClr val="3F3F3F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pic>
        <p:nvPicPr>
          <p:cNvPr id="181" name="Google Shape;181;p33"/>
          <p:cNvPicPr preferRelativeResize="0">
            <a:picLocks noGrp="1"/>
          </p:cNvPicPr>
          <p:nvPr>
            <p:ph type="pic" idx="2"/>
          </p:nvPr>
        </p:nvPicPr>
        <p:blipFill/>
        <p:spPr>
          <a:xfrm flipH="1">
            <a:off x="3632199" y="743802"/>
            <a:ext cx="7976031" cy="5370396"/>
          </a:xfrm>
          <a:prstGeom prst="corner">
            <a:avLst>
              <a:gd name="adj1" fmla="val 57567"/>
              <a:gd name="adj2" fmla="val 95877"/>
            </a:avLst>
          </a:prstGeom>
          <a:blipFill rotWithShape="0">
            <a:blip r:embed="rId3">
              <a:alphaModFix/>
            </a:blip>
            <a:stretch>
              <a:fillRect/>
            </a:stretch>
          </a:blipFill>
          <a:ln>
            <a:noFill/>
          </a:ln>
        </p:spPr>
      </p:pic>
      <p:grpSp>
        <p:nvGrpSpPr>
          <p:cNvPr id="182" name="Google Shape;182;p33"/>
          <p:cNvGrpSpPr/>
          <p:nvPr/>
        </p:nvGrpSpPr>
        <p:grpSpPr>
          <a:xfrm>
            <a:off x="3632200" y="637953"/>
            <a:ext cx="7976031" cy="2393648"/>
            <a:chOff x="3683000" y="638356"/>
            <a:chExt cx="7976031" cy="2393648"/>
          </a:xfrm>
        </p:grpSpPr>
        <p:sp>
          <p:nvSpPr>
            <p:cNvPr id="183" name="Google Shape;183;p33"/>
            <p:cNvSpPr/>
            <p:nvPr/>
          </p:nvSpPr>
          <p:spPr>
            <a:xfrm>
              <a:off x="6417481" y="638356"/>
              <a:ext cx="5241550" cy="110074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4" name="Google Shape;184;p33"/>
            <p:cNvSpPr/>
            <p:nvPr/>
          </p:nvSpPr>
          <p:spPr>
            <a:xfrm rot="-5400000">
              <a:off x="5327064" y="1829604"/>
              <a:ext cx="2292822" cy="111977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7000">
                  <a:srgbClr val="D92D8A"/>
                </a:gs>
                <a:gs pos="55000">
                  <a:srgbClr val="F8C93E"/>
                </a:gs>
                <a:gs pos="97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5" name="Google Shape;185;p33"/>
            <p:cNvSpPr/>
            <p:nvPr/>
          </p:nvSpPr>
          <p:spPr>
            <a:xfrm flipH="1">
              <a:off x="3683000" y="2924436"/>
              <a:ext cx="2754068" cy="106058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86" name="Google Shape;186;p33"/>
          <p:cNvSpPr txBox="1"/>
          <p:nvPr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enter Text Cyan Lines">
  <p:cSld name="Center Text Cyan Lines"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8" name="Google Shape;188;p34" descr="A picture containing screenshot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9" name="Google Shape;189;p34"/>
          <p:cNvSpPr txBox="1">
            <a:spLocks noGrp="1"/>
          </p:cNvSpPr>
          <p:nvPr>
            <p:ph type="body" idx="1"/>
          </p:nvPr>
        </p:nvSpPr>
        <p:spPr>
          <a:xfrm>
            <a:off x="2229190" y="2737943"/>
            <a:ext cx="8147304" cy="29670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0" name="Google Shape;190;p34"/>
          <p:cNvSpPr txBox="1">
            <a:spLocks noGrp="1"/>
          </p:cNvSpPr>
          <p:nvPr>
            <p:ph type="title"/>
          </p:nvPr>
        </p:nvSpPr>
        <p:spPr>
          <a:xfrm>
            <a:off x="3960364" y="1809715"/>
            <a:ext cx="4358819" cy="7474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200"/>
              <a:buFont typeface="Arial"/>
              <a:buNone/>
              <a:defRPr sz="3200">
                <a:solidFill>
                  <a:srgbClr val="3F3F3F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1" name="Google Shape;191;p34"/>
          <p:cNvSpPr txBox="1"/>
          <p:nvPr/>
        </p:nvSpPr>
        <p:spPr>
          <a:xfrm>
            <a:off x="245940" y="6439788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xt Slide">
  <p:cSld name="Text Slide"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3" name="Google Shape;193;p35" descr="A close up of a sign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" y="0"/>
            <a:ext cx="12197443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94" name="Google Shape;194;p35"/>
          <p:cNvSpPr txBox="1">
            <a:spLocks noGrp="1"/>
          </p:cNvSpPr>
          <p:nvPr>
            <p:ph type="body" idx="1"/>
          </p:nvPr>
        </p:nvSpPr>
        <p:spPr>
          <a:xfrm>
            <a:off x="2229190" y="2737943"/>
            <a:ext cx="8147304" cy="29670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5" name="Google Shape;195;p35"/>
          <p:cNvSpPr txBox="1">
            <a:spLocks noGrp="1"/>
          </p:cNvSpPr>
          <p:nvPr>
            <p:ph type="title"/>
          </p:nvPr>
        </p:nvSpPr>
        <p:spPr>
          <a:xfrm>
            <a:off x="3960364" y="1809715"/>
            <a:ext cx="4358819" cy="7474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  <a:defRPr sz="32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6" name="Google Shape;196;p35"/>
          <p:cNvSpPr txBox="1"/>
          <p:nvPr/>
        </p:nvSpPr>
        <p:spPr>
          <a:xfrm>
            <a:off x="7260219" y="6473301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  <p:sp>
        <p:nvSpPr>
          <p:cNvPr id="197" name="Google Shape;197;p35"/>
          <p:cNvSpPr txBox="1"/>
          <p:nvPr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Title and Content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18"/>
          <p:cNvSpPr txBox="1">
            <a:spLocks noGrp="1"/>
          </p:cNvSpPr>
          <p:nvPr>
            <p:ph type="body" idx="1"/>
          </p:nvPr>
        </p:nvSpPr>
        <p:spPr>
          <a:xfrm>
            <a:off x="1590222" y="1939925"/>
            <a:ext cx="8984543" cy="4338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None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18"/>
          <p:cNvSpPr txBox="1">
            <a:spLocks noGrp="1"/>
          </p:cNvSpPr>
          <p:nvPr>
            <p:ph type="title"/>
          </p:nvPr>
        </p:nvSpPr>
        <p:spPr>
          <a:xfrm>
            <a:off x="1590222" y="470310"/>
            <a:ext cx="8984543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19" name="Google Shape;19;p18" descr="A close up of a sign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728510" y="219326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Google Shape;20;p18"/>
          <p:cNvSpPr txBox="1"/>
          <p:nvPr/>
        </p:nvSpPr>
        <p:spPr>
          <a:xfrm>
            <a:off x="7260219" y="6473301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 b="0" i="0" u="none" strike="noStrike" cap="non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  <p:sp>
        <p:nvSpPr>
          <p:cNvPr id="21" name="Google Shape;21;p18"/>
          <p:cNvSpPr txBox="1"/>
          <p:nvPr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 b="0" i="0" u="none" strike="noStrike" cap="non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ixed Background 3">
  <p:cSld name="Mixed Background 3"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3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00" name="Google Shape;200;p36"/>
          <p:cNvGrpSpPr/>
          <p:nvPr/>
        </p:nvGrpSpPr>
        <p:grpSpPr>
          <a:xfrm>
            <a:off x="5539549" y="745237"/>
            <a:ext cx="522582" cy="530387"/>
            <a:chOff x="5537620" y="745237"/>
            <a:chExt cx="522582" cy="530387"/>
          </a:xfrm>
        </p:grpSpPr>
        <p:sp>
          <p:nvSpPr>
            <p:cNvPr id="201" name="Google Shape;201;p36"/>
            <p:cNvSpPr/>
            <p:nvPr/>
          </p:nvSpPr>
          <p:spPr>
            <a:xfrm rot="-5400000" flipH="1">
              <a:off x="5742613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2" name="Google Shape;202;p36"/>
            <p:cNvSpPr/>
            <p:nvPr/>
          </p:nvSpPr>
          <p:spPr>
            <a:xfrm flipH="1">
              <a:off x="5537621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03" name="Google Shape;203;p36"/>
          <p:cNvGrpSpPr/>
          <p:nvPr/>
        </p:nvGrpSpPr>
        <p:grpSpPr>
          <a:xfrm rot="10800000" flipH="1">
            <a:off x="5539549" y="5593682"/>
            <a:ext cx="522582" cy="530386"/>
            <a:chOff x="5537620" y="745237"/>
            <a:chExt cx="522582" cy="530387"/>
          </a:xfrm>
        </p:grpSpPr>
        <p:sp>
          <p:nvSpPr>
            <p:cNvPr id="204" name="Google Shape;204;p36"/>
            <p:cNvSpPr/>
            <p:nvPr/>
          </p:nvSpPr>
          <p:spPr>
            <a:xfrm rot="-5400000" flipH="1">
              <a:off x="5742613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5" name="Google Shape;205;p36"/>
            <p:cNvSpPr/>
            <p:nvPr/>
          </p:nvSpPr>
          <p:spPr>
            <a:xfrm flipH="1">
              <a:off x="5537621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06" name="Google Shape;206;p36"/>
          <p:cNvGrpSpPr/>
          <p:nvPr/>
        </p:nvGrpSpPr>
        <p:grpSpPr>
          <a:xfrm>
            <a:off x="11086608" y="745237"/>
            <a:ext cx="522582" cy="530387"/>
            <a:chOff x="11140977" y="745237"/>
            <a:chExt cx="522582" cy="530387"/>
          </a:xfrm>
        </p:grpSpPr>
        <p:sp>
          <p:nvSpPr>
            <p:cNvPr id="207" name="Google Shape;207;p36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8" name="Google Shape;208;p36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09" name="Google Shape;209;p36"/>
          <p:cNvGrpSpPr/>
          <p:nvPr/>
        </p:nvGrpSpPr>
        <p:grpSpPr>
          <a:xfrm rot="10800000" flipH="1">
            <a:off x="11086608" y="5593682"/>
            <a:ext cx="522582" cy="530386"/>
            <a:chOff x="11140977" y="745237"/>
            <a:chExt cx="522582" cy="530387"/>
          </a:xfrm>
        </p:grpSpPr>
        <p:sp>
          <p:nvSpPr>
            <p:cNvPr id="210" name="Google Shape;210;p36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1" name="Google Shape;211;p36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12" name="Google Shape;212;p36"/>
          <p:cNvSpPr txBox="1">
            <a:spLocks noGrp="1"/>
          </p:cNvSpPr>
          <p:nvPr>
            <p:ph type="body" idx="1"/>
          </p:nvPr>
        </p:nvSpPr>
        <p:spPr>
          <a:xfrm>
            <a:off x="6490347" y="1852474"/>
            <a:ext cx="4277180" cy="3280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213" name="Google Shape;213;p36" descr="A blue sky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1"/>
            <a:ext cx="5065873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4" name="Google Shape;214;p36" descr="A close up of a sign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45290" y="5713629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215" name="Google Shape;215;p36"/>
          <p:cNvSpPr txBox="1">
            <a:spLocks noGrp="1"/>
          </p:cNvSpPr>
          <p:nvPr>
            <p:ph type="body" idx="2"/>
          </p:nvPr>
        </p:nvSpPr>
        <p:spPr>
          <a:xfrm>
            <a:off x="545290" y="1852474"/>
            <a:ext cx="3802775" cy="3280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16" name="Google Shape;216;p36"/>
          <p:cNvSpPr txBox="1">
            <a:spLocks noGrp="1"/>
          </p:cNvSpPr>
          <p:nvPr>
            <p:ph type="title"/>
          </p:nvPr>
        </p:nvSpPr>
        <p:spPr>
          <a:xfrm>
            <a:off x="545290" y="1039190"/>
            <a:ext cx="3802775" cy="563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sz="2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7" name="Google Shape;217;p36"/>
          <p:cNvSpPr txBox="1"/>
          <p:nvPr/>
        </p:nvSpPr>
        <p:spPr>
          <a:xfrm>
            <a:off x="6382561" y="222722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218" name="Google Shape;218;p36"/>
          <p:cNvSpPr txBox="1"/>
          <p:nvPr/>
        </p:nvSpPr>
        <p:spPr>
          <a:xfrm>
            <a:off x="5364986" y="6473301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ll-out Slide">
  <p:cSld name="Call-out Slide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19"/>
          <p:cNvSpPr txBox="1">
            <a:spLocks noGrp="1"/>
          </p:cNvSpPr>
          <p:nvPr>
            <p:ph type="body" idx="1"/>
          </p:nvPr>
        </p:nvSpPr>
        <p:spPr>
          <a:xfrm>
            <a:off x="2994074" y="2799440"/>
            <a:ext cx="6203852" cy="1259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4" name="Google Shape;24;p19"/>
          <p:cNvSpPr txBox="1"/>
          <p:nvPr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  <p:sp>
        <p:nvSpPr>
          <p:cNvPr id="25" name="Google Shape;25;p19"/>
          <p:cNvSpPr txBox="1"/>
          <p:nvPr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hoto Slide 1">
  <p:cSld name="Photo Slide 1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20"/>
          <p:cNvPicPr preferRelativeResize="0">
            <a:picLocks noGrp="1"/>
          </p:cNvPicPr>
          <p:nvPr>
            <p:ph type="pic" idx="2"/>
          </p:nvPr>
        </p:nvPicPr>
        <p:blipFill/>
        <p:spPr>
          <a:xfrm flipH="1">
            <a:off x="3721834" y="880677"/>
            <a:ext cx="7988142" cy="5366010"/>
          </a:xfrm>
          <a:prstGeom prst="corner">
            <a:avLst>
              <a:gd name="adj1" fmla="val 57242"/>
              <a:gd name="adj2" fmla="val 95740"/>
            </a:avLst>
          </a:prstGeom>
          <a:blipFill rotWithShape="0">
            <a:blip r:embed="rId2">
              <a:alphaModFix amt="0"/>
            </a:blip>
            <a:stretch>
              <a:fillRect/>
            </a:stretch>
          </a:blipFill>
          <a:ln>
            <a:noFill/>
          </a:ln>
        </p:spPr>
      </p:pic>
      <p:sp>
        <p:nvSpPr>
          <p:cNvPr id="28" name="Google Shape;28;p20"/>
          <p:cNvSpPr txBox="1">
            <a:spLocks noGrp="1"/>
          </p:cNvSpPr>
          <p:nvPr>
            <p:ph type="body" idx="1"/>
          </p:nvPr>
        </p:nvSpPr>
        <p:spPr>
          <a:xfrm>
            <a:off x="839788" y="2951929"/>
            <a:ext cx="2469469" cy="30413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9" name="Google Shape;29;p20"/>
          <p:cNvSpPr txBox="1">
            <a:spLocks noGrp="1"/>
          </p:cNvSpPr>
          <p:nvPr>
            <p:ph type="title"/>
          </p:nvPr>
        </p:nvSpPr>
        <p:spPr>
          <a:xfrm>
            <a:off x="839788" y="748430"/>
            <a:ext cx="4720887" cy="18540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30" name="Google Shape;30;p20" descr="A close up of a sign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07654" y="6123851"/>
            <a:ext cx="1217550" cy="56388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1" name="Google Shape;31;p20"/>
          <p:cNvGrpSpPr/>
          <p:nvPr/>
        </p:nvGrpSpPr>
        <p:grpSpPr>
          <a:xfrm>
            <a:off x="3721835" y="773552"/>
            <a:ext cx="7988141" cy="2408473"/>
            <a:chOff x="3673920" y="736031"/>
            <a:chExt cx="7988141" cy="2408473"/>
          </a:xfrm>
        </p:grpSpPr>
        <p:sp>
          <p:nvSpPr>
            <p:cNvPr id="32" name="Google Shape;32;p20"/>
            <p:cNvSpPr/>
            <p:nvPr/>
          </p:nvSpPr>
          <p:spPr>
            <a:xfrm>
              <a:off x="6426113" y="736031"/>
              <a:ext cx="5235948" cy="1103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" name="Google Shape;33;p20"/>
            <p:cNvSpPr/>
            <p:nvPr/>
          </p:nvSpPr>
          <p:spPr>
            <a:xfrm rot="5400000">
              <a:off x="6048976" y="1212201"/>
              <a:ext cx="860965" cy="10669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56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" name="Google Shape;34;p20"/>
            <p:cNvSpPr/>
            <p:nvPr/>
          </p:nvSpPr>
          <p:spPr>
            <a:xfrm rot="-5400000">
              <a:off x="5741965" y="2347501"/>
              <a:ext cx="1474993" cy="106693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7000">
                  <a:srgbClr val="D92D8A"/>
                </a:gs>
                <a:gs pos="55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" name="Google Shape;35;p20"/>
            <p:cNvSpPr/>
            <p:nvPr/>
          </p:nvSpPr>
          <p:spPr>
            <a:xfrm flipH="1">
              <a:off x="3673920" y="3034776"/>
              <a:ext cx="2858884" cy="109728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6" name="Google Shape;36;p20"/>
          <p:cNvSpPr txBox="1"/>
          <p:nvPr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our Corners">
  <p:cSld name="Four Corners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2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9" name="Google Shape;39;p21"/>
          <p:cNvGrpSpPr/>
          <p:nvPr/>
        </p:nvGrpSpPr>
        <p:grpSpPr>
          <a:xfrm rot="10800000">
            <a:off x="10644674" y="5408676"/>
            <a:ext cx="735606" cy="746592"/>
            <a:chOff x="897887" y="745236"/>
            <a:chExt cx="735606" cy="746592"/>
          </a:xfrm>
        </p:grpSpPr>
        <p:sp>
          <p:nvSpPr>
            <p:cNvPr id="40" name="Google Shape;40;p21"/>
            <p:cNvSpPr/>
            <p:nvPr/>
          </p:nvSpPr>
          <p:spPr>
            <a:xfrm rot="-5400000" flipH="1">
              <a:off x="1186442" y="456681"/>
              <a:ext cx="158496" cy="735606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" name="Google Shape;41;p21"/>
            <p:cNvSpPr/>
            <p:nvPr/>
          </p:nvSpPr>
          <p:spPr>
            <a:xfrm flipH="1">
              <a:off x="897887" y="898707"/>
              <a:ext cx="158496" cy="593121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2" name="Google Shape;42;p21"/>
          <p:cNvGrpSpPr/>
          <p:nvPr/>
        </p:nvGrpSpPr>
        <p:grpSpPr>
          <a:xfrm rot="10800000" flipH="1">
            <a:off x="789474" y="5408676"/>
            <a:ext cx="735606" cy="746592"/>
            <a:chOff x="897887" y="745236"/>
            <a:chExt cx="735606" cy="746592"/>
          </a:xfrm>
        </p:grpSpPr>
        <p:sp>
          <p:nvSpPr>
            <p:cNvPr id="43" name="Google Shape;43;p21"/>
            <p:cNvSpPr/>
            <p:nvPr/>
          </p:nvSpPr>
          <p:spPr>
            <a:xfrm rot="-5400000" flipH="1">
              <a:off x="1186442" y="456681"/>
              <a:ext cx="158496" cy="735606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" name="Google Shape;44;p21"/>
            <p:cNvSpPr/>
            <p:nvPr/>
          </p:nvSpPr>
          <p:spPr>
            <a:xfrm flipH="1">
              <a:off x="897887" y="898707"/>
              <a:ext cx="158496" cy="593121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5" name="Google Shape;45;p21"/>
          <p:cNvGrpSpPr/>
          <p:nvPr/>
        </p:nvGrpSpPr>
        <p:grpSpPr>
          <a:xfrm flipH="1">
            <a:off x="10644674" y="745236"/>
            <a:ext cx="735606" cy="746592"/>
            <a:chOff x="897887" y="745236"/>
            <a:chExt cx="735606" cy="746592"/>
          </a:xfrm>
        </p:grpSpPr>
        <p:sp>
          <p:nvSpPr>
            <p:cNvPr id="46" name="Google Shape;46;p21"/>
            <p:cNvSpPr/>
            <p:nvPr/>
          </p:nvSpPr>
          <p:spPr>
            <a:xfrm rot="-5400000" flipH="1">
              <a:off x="1186442" y="456681"/>
              <a:ext cx="158496" cy="735606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" name="Google Shape;47;p21"/>
            <p:cNvSpPr/>
            <p:nvPr/>
          </p:nvSpPr>
          <p:spPr>
            <a:xfrm flipH="1">
              <a:off x="897887" y="898707"/>
              <a:ext cx="158496" cy="593121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8" name="Google Shape;48;p21"/>
          <p:cNvSpPr txBox="1">
            <a:spLocks noGrp="1"/>
          </p:cNvSpPr>
          <p:nvPr>
            <p:ph type="body" idx="1"/>
          </p:nvPr>
        </p:nvSpPr>
        <p:spPr>
          <a:xfrm>
            <a:off x="2418591" y="2310784"/>
            <a:ext cx="7510717" cy="33944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 sz="1800">
                <a:solidFill>
                  <a:srgbClr val="3F3F3F"/>
                </a:solidFill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9" name="Google Shape;49;p21"/>
          <p:cNvSpPr txBox="1">
            <a:spLocks noGrp="1"/>
          </p:cNvSpPr>
          <p:nvPr>
            <p:ph type="title"/>
          </p:nvPr>
        </p:nvSpPr>
        <p:spPr>
          <a:xfrm>
            <a:off x="2418590" y="1198471"/>
            <a:ext cx="7510718" cy="8459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  <a:defRPr sz="3600">
                <a:solidFill>
                  <a:srgbClr val="3F3F3F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50" name="Google Shape;50;p21"/>
          <p:cNvGrpSpPr/>
          <p:nvPr/>
        </p:nvGrpSpPr>
        <p:grpSpPr>
          <a:xfrm rot="-5400000" flipH="1">
            <a:off x="786644" y="682484"/>
            <a:ext cx="731520" cy="747831"/>
            <a:chOff x="897887" y="745236"/>
            <a:chExt cx="731520" cy="747831"/>
          </a:xfrm>
        </p:grpSpPr>
        <p:sp>
          <p:nvSpPr>
            <p:cNvPr id="51" name="Google Shape;51;p21"/>
            <p:cNvSpPr/>
            <p:nvPr/>
          </p:nvSpPr>
          <p:spPr>
            <a:xfrm rot="-5400000" flipH="1">
              <a:off x="1184399" y="458724"/>
              <a:ext cx="158496" cy="73152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" name="Google Shape;52;p21"/>
            <p:cNvSpPr/>
            <p:nvPr/>
          </p:nvSpPr>
          <p:spPr>
            <a:xfrm flipH="1">
              <a:off x="897887" y="898707"/>
              <a:ext cx="158496" cy="594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3" name="Google Shape;53;p21"/>
          <p:cNvSpPr txBox="1"/>
          <p:nvPr/>
        </p:nvSpPr>
        <p:spPr>
          <a:xfrm>
            <a:off x="3849624" y="222722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54" name="Google Shape;54;p21"/>
          <p:cNvSpPr txBox="1"/>
          <p:nvPr/>
        </p:nvSpPr>
        <p:spPr>
          <a:xfrm>
            <a:off x="3849623" y="640444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enter Text Magenta Lines">
  <p:cSld name="Center Text Magenta Lines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Google Shape;56;p22" descr="A screenshot of a cell phone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" y="0"/>
            <a:ext cx="12192001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22"/>
          <p:cNvSpPr txBox="1"/>
          <p:nvPr/>
        </p:nvSpPr>
        <p:spPr>
          <a:xfrm>
            <a:off x="3244174" y="1626141"/>
            <a:ext cx="5791200" cy="9310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7500"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"/>
              <a:buNone/>
            </a:pPr>
            <a:endParaRPr sz="3600" b="0" i="0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" name="Google Shape;58;p22"/>
          <p:cNvSpPr txBox="1">
            <a:spLocks noGrp="1"/>
          </p:cNvSpPr>
          <p:nvPr>
            <p:ph type="body" idx="1"/>
          </p:nvPr>
        </p:nvSpPr>
        <p:spPr>
          <a:xfrm>
            <a:off x="2229190" y="2737943"/>
            <a:ext cx="8147304" cy="29670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9" name="Google Shape;59;p22"/>
          <p:cNvSpPr txBox="1">
            <a:spLocks noGrp="1"/>
          </p:cNvSpPr>
          <p:nvPr>
            <p:ph type="title"/>
          </p:nvPr>
        </p:nvSpPr>
        <p:spPr>
          <a:xfrm>
            <a:off x="3960364" y="1809715"/>
            <a:ext cx="4358819" cy="7474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Arial"/>
              <a:buNone/>
              <a:defRPr sz="3200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22"/>
          <p:cNvSpPr txBox="1"/>
          <p:nvPr/>
        </p:nvSpPr>
        <p:spPr>
          <a:xfrm>
            <a:off x="245940" y="6439788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xt Slide 2">
  <p:cSld name="Text Slide 2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Google Shape;62;p23" descr="A picture containing holding, yellow, colorful, sign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3" name="Google Shape;63;p23"/>
          <p:cNvSpPr txBox="1">
            <a:spLocks noGrp="1"/>
          </p:cNvSpPr>
          <p:nvPr>
            <p:ph type="body" idx="1"/>
          </p:nvPr>
        </p:nvSpPr>
        <p:spPr>
          <a:xfrm>
            <a:off x="2229190" y="2737943"/>
            <a:ext cx="8147304" cy="29670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4" name="Google Shape;64;p23"/>
          <p:cNvSpPr txBox="1">
            <a:spLocks noGrp="1"/>
          </p:cNvSpPr>
          <p:nvPr>
            <p:ph type="title"/>
          </p:nvPr>
        </p:nvSpPr>
        <p:spPr>
          <a:xfrm>
            <a:off x="3960364" y="1809715"/>
            <a:ext cx="4358819" cy="7474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  <a:defRPr sz="32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5" name="Google Shape;65;p23"/>
          <p:cNvSpPr txBox="1"/>
          <p:nvPr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66" name="Google Shape;66;p23"/>
          <p:cNvSpPr txBox="1"/>
          <p:nvPr/>
        </p:nvSpPr>
        <p:spPr>
          <a:xfrm>
            <a:off x="7260219" y="6473301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eft Bar Slide 1">
  <p:cSld name="Left Bar Slide 1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2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69" name="Google Shape;69;p24"/>
          <p:cNvGrpSpPr/>
          <p:nvPr/>
        </p:nvGrpSpPr>
        <p:grpSpPr>
          <a:xfrm rot="10800000" flipH="1">
            <a:off x="11185080" y="298640"/>
            <a:ext cx="735606" cy="746592"/>
            <a:chOff x="10666920" y="5421408"/>
            <a:chExt cx="735606" cy="746592"/>
          </a:xfrm>
        </p:grpSpPr>
        <p:sp>
          <p:nvSpPr>
            <p:cNvPr id="70" name="Google Shape;70;p24"/>
            <p:cNvSpPr/>
            <p:nvPr/>
          </p:nvSpPr>
          <p:spPr>
            <a:xfrm rot="5400000" flipH="1">
              <a:off x="10955475" y="5720949"/>
              <a:ext cx="158496" cy="735606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" name="Google Shape;71;p24"/>
            <p:cNvSpPr/>
            <p:nvPr/>
          </p:nvSpPr>
          <p:spPr>
            <a:xfrm rot="10800000" flipH="1">
              <a:off x="11244030" y="5421408"/>
              <a:ext cx="158496" cy="593121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72" name="Google Shape;72;p24"/>
          <p:cNvSpPr txBox="1">
            <a:spLocks noGrp="1"/>
          </p:cNvSpPr>
          <p:nvPr>
            <p:ph type="body" idx="1"/>
          </p:nvPr>
        </p:nvSpPr>
        <p:spPr>
          <a:xfrm>
            <a:off x="3282203" y="1788668"/>
            <a:ext cx="7902877" cy="42494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3" name="Google Shape;73;p24"/>
          <p:cNvSpPr txBox="1"/>
          <p:nvPr/>
        </p:nvSpPr>
        <p:spPr>
          <a:xfrm>
            <a:off x="3282203" y="894071"/>
            <a:ext cx="6105637" cy="7216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D92D8A"/>
              </a:buClr>
              <a:buSzPts val="3200"/>
              <a:buFont typeface="Arial"/>
              <a:buNone/>
            </a:pPr>
            <a:endParaRPr sz="3200" b="0" i="0">
              <a:solidFill>
                <a:srgbClr val="D92D8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" name="Google Shape;74;p24"/>
          <p:cNvSpPr txBox="1">
            <a:spLocks noGrp="1"/>
          </p:cNvSpPr>
          <p:nvPr>
            <p:ph type="title"/>
          </p:nvPr>
        </p:nvSpPr>
        <p:spPr>
          <a:xfrm>
            <a:off x="3282203" y="819848"/>
            <a:ext cx="7902877" cy="7474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Arial"/>
              <a:buNone/>
              <a:defRPr sz="3200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75" name="Google Shape;75;p24" descr="A blue sky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1"/>
            <a:ext cx="2465798" cy="6857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76" name="Google Shape;76;p24" descr="A close up of a sign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45290" y="5713629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77" name="Google Shape;77;p24"/>
          <p:cNvSpPr txBox="1"/>
          <p:nvPr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eft Bar Slide 2">
  <p:cSld name="Left Bar Slide 2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" name="Google Shape;80;p25"/>
          <p:cNvSpPr txBox="1">
            <a:spLocks noGrp="1"/>
          </p:cNvSpPr>
          <p:nvPr>
            <p:ph type="body" idx="1"/>
          </p:nvPr>
        </p:nvSpPr>
        <p:spPr>
          <a:xfrm>
            <a:off x="3282203" y="1788667"/>
            <a:ext cx="7929604" cy="41752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25"/>
          <p:cNvSpPr txBox="1">
            <a:spLocks noGrp="1"/>
          </p:cNvSpPr>
          <p:nvPr>
            <p:ph type="title"/>
          </p:nvPr>
        </p:nvSpPr>
        <p:spPr>
          <a:xfrm>
            <a:off x="3282203" y="819848"/>
            <a:ext cx="7929604" cy="7474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Arial"/>
              <a:buNone/>
              <a:defRPr sz="3200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82" name="Google Shape;82;p25" descr="A blue sky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1"/>
            <a:ext cx="2465798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3" name="Google Shape;83;p25" descr="A close up of a sign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45290" y="5713629"/>
            <a:ext cx="1217550" cy="56388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4" name="Google Shape;84;p25"/>
          <p:cNvGrpSpPr/>
          <p:nvPr/>
        </p:nvGrpSpPr>
        <p:grpSpPr>
          <a:xfrm>
            <a:off x="2393879" y="0"/>
            <a:ext cx="9798121" cy="6889337"/>
            <a:chOff x="2421466" y="-1"/>
            <a:chExt cx="9810796" cy="6874007"/>
          </a:xfrm>
        </p:grpSpPr>
        <p:sp>
          <p:nvSpPr>
            <p:cNvPr id="85" name="Google Shape;85;p25"/>
            <p:cNvSpPr/>
            <p:nvPr/>
          </p:nvSpPr>
          <p:spPr>
            <a:xfrm rot="-5400000" flipH="1">
              <a:off x="-852862" y="3408870"/>
              <a:ext cx="6723461" cy="17480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98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" name="Google Shape;86;p25"/>
            <p:cNvSpPr/>
            <p:nvPr/>
          </p:nvSpPr>
          <p:spPr>
            <a:xfrm flipH="1">
              <a:off x="2421466" y="-1"/>
              <a:ext cx="9770533" cy="134540"/>
            </a:xfrm>
            <a:prstGeom prst="rect">
              <a:avLst/>
            </a:prstGeom>
            <a:gradFill>
              <a:gsLst>
                <a:gs pos="0">
                  <a:srgbClr val="F8C93E"/>
                </a:gs>
                <a:gs pos="55000">
                  <a:srgbClr val="F8C93E"/>
                </a:gs>
                <a:gs pos="96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" name="Google Shape;87;p25"/>
            <p:cNvSpPr/>
            <p:nvPr/>
          </p:nvSpPr>
          <p:spPr>
            <a:xfrm flipH="1">
              <a:off x="2421467" y="6739466"/>
              <a:ext cx="5266266" cy="134540"/>
            </a:xfrm>
            <a:prstGeom prst="rect">
              <a:avLst/>
            </a:prstGeom>
            <a:gradFill>
              <a:gsLst>
                <a:gs pos="0">
                  <a:srgbClr val="F8C93E"/>
                </a:gs>
                <a:gs pos="55000">
                  <a:srgbClr val="F8C93E"/>
                </a:gs>
                <a:gs pos="96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" name="Google Shape;88;p25"/>
            <p:cNvSpPr/>
            <p:nvPr/>
          </p:nvSpPr>
          <p:spPr>
            <a:xfrm rot="-5400000" flipH="1">
              <a:off x="11018794" y="1038665"/>
              <a:ext cx="2252134" cy="174802"/>
            </a:xfrm>
            <a:prstGeom prst="rect">
              <a:avLst/>
            </a:prstGeom>
            <a:gradFill>
              <a:gsLst>
                <a:gs pos="0">
                  <a:srgbClr val="F8C93E"/>
                </a:gs>
                <a:gs pos="55000">
                  <a:srgbClr val="F8C93E"/>
                </a:gs>
                <a:gs pos="96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89" name="Google Shape;89;p25"/>
          <p:cNvSpPr txBox="1"/>
          <p:nvPr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pic>
        <p:nvPicPr>
          <p:cNvPr id="12" name="Google Shape;12;p16" descr="A blue sky&#10;&#10;Description automatically generated"/>
          <p:cNvPicPr preferRelativeResize="0"/>
          <p:nvPr/>
        </p:nvPicPr>
        <p:blipFill rotWithShape="1">
          <a:blip r:embed="rId22">
            <a:alphaModFix/>
          </a:blip>
          <a:srcRect/>
          <a:stretch/>
        </p:blipFill>
        <p:spPr>
          <a:xfrm>
            <a:off x="0" y="3060"/>
            <a:ext cx="12192000" cy="6854940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g"/><Relationship Id="rId3" Type="http://schemas.openxmlformats.org/officeDocument/2006/relationships/image" Target="../media/image20.jpg"/><Relationship Id="rId7" Type="http://schemas.openxmlformats.org/officeDocument/2006/relationships/image" Target="../media/image2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.png"/><Relationship Id="rId5" Type="http://schemas.openxmlformats.org/officeDocument/2006/relationships/image" Target="../media/image22.jpg"/><Relationship Id="rId4" Type="http://schemas.openxmlformats.org/officeDocument/2006/relationships/image" Target="../media/image21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7" Type="http://schemas.openxmlformats.org/officeDocument/2006/relationships/image" Target="../media/image28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.png"/><Relationship Id="rId5" Type="http://schemas.openxmlformats.org/officeDocument/2006/relationships/image" Target="../media/image27.jpg"/><Relationship Id="rId4" Type="http://schemas.openxmlformats.org/officeDocument/2006/relationships/image" Target="../media/image26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7" Type="http://schemas.openxmlformats.org/officeDocument/2006/relationships/image" Target="../media/image3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.png"/><Relationship Id="rId5" Type="http://schemas.openxmlformats.org/officeDocument/2006/relationships/image" Target="../media/image31.jpg"/><Relationship Id="rId4" Type="http://schemas.openxmlformats.org/officeDocument/2006/relationships/image" Target="../media/image30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1"/>
          <p:cNvSpPr txBox="1">
            <a:spLocks noGrp="1"/>
          </p:cNvSpPr>
          <p:nvPr>
            <p:ph type="title"/>
          </p:nvPr>
        </p:nvSpPr>
        <p:spPr>
          <a:xfrm>
            <a:off x="864079" y="4239393"/>
            <a:ext cx="10463841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8B6FF"/>
              </a:buClr>
              <a:buSzPct val="100000"/>
              <a:buFont typeface="Arial"/>
              <a:buNone/>
            </a:pPr>
            <a:r>
              <a:rPr lang="en-US" sz="4400" b="1" i="0">
                <a:solidFill>
                  <a:schemeClr val="accent4"/>
                </a:solidFill>
                <a:latin typeface="Arial"/>
                <a:ea typeface="Arial"/>
                <a:cs typeface="Arial"/>
                <a:sym typeface="Arial"/>
              </a:rPr>
              <a:t>Water Sampling with Applied Microcontrollers</a:t>
            </a:r>
            <a:br>
              <a:rPr lang="en-US" sz="4400" b="1" i="0">
                <a:solidFill>
                  <a:srgbClr val="38B6FF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4400" b="1" i="0">
                <a:solidFill>
                  <a:srgbClr val="38B6FF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4400" b="1" i="0">
                <a:solidFill>
                  <a:srgbClr val="38B6FF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1400">
                <a:solidFill>
                  <a:srgbClr val="38B6FF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1400" b="1" i="0">
                <a:solidFill>
                  <a:srgbClr val="FDFDFC"/>
                </a:solidFill>
                <a:latin typeface="Arial"/>
                <a:ea typeface="Arial"/>
                <a:cs typeface="Arial"/>
                <a:sym typeface="Arial"/>
              </a:rPr>
              <a:t>Students:</a:t>
            </a:r>
            <a:r>
              <a:rPr lang="en-US" sz="1400" b="0" i="0">
                <a:solidFill>
                  <a:srgbClr val="FDFDFC"/>
                </a:solidFill>
                <a:latin typeface="Arial"/>
                <a:ea typeface="Arial"/>
                <a:cs typeface="Arial"/>
                <a:sym typeface="Arial"/>
              </a:rPr>
              <a:t> Jesus Elespuru, Angie Martinez, Steven Luque, Christopher Perez</a:t>
            </a:r>
            <a:br>
              <a:rPr lang="en-US" sz="1400">
                <a:solidFill>
                  <a:srgbClr val="38B6FF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1400" b="1" i="0">
                <a:solidFill>
                  <a:srgbClr val="FDFDFC"/>
                </a:solidFill>
                <a:latin typeface="Arial"/>
                <a:ea typeface="Arial"/>
                <a:cs typeface="Arial"/>
                <a:sym typeface="Arial"/>
              </a:rPr>
              <a:t>Mentor:</a:t>
            </a:r>
            <a:r>
              <a:rPr lang="en-US" sz="1400" b="0" i="1">
                <a:solidFill>
                  <a:srgbClr val="FDFDFC"/>
                </a:solidFill>
                <a:latin typeface="Arial"/>
                <a:ea typeface="Arial"/>
                <a:cs typeface="Arial"/>
                <a:sym typeface="Arial"/>
              </a:rPr>
              <a:t> Dr. Gregory Murad Reis</a:t>
            </a:r>
            <a:r>
              <a:rPr lang="en-US" sz="1400" b="0" i="0">
                <a:solidFill>
                  <a:srgbClr val="FDFDFC"/>
                </a:solidFill>
                <a:latin typeface="Arial"/>
                <a:ea typeface="Arial"/>
                <a:cs typeface="Arial"/>
                <a:sym typeface="Arial"/>
              </a:rPr>
              <a:t>, CREST</a:t>
            </a:r>
            <a:r>
              <a:rPr lang="en-US" sz="1400" b="0" i="1">
                <a:solidFill>
                  <a:srgbClr val="FDFDFC"/>
                </a:solidFill>
                <a:latin typeface="Arial"/>
                <a:ea typeface="Arial"/>
                <a:cs typeface="Arial"/>
                <a:sym typeface="Arial"/>
              </a:rPr>
              <a:t>; School of Computing and Information Science; </a:t>
            </a:r>
            <a:endParaRPr sz="1400" b="0" i="1">
              <a:solidFill>
                <a:srgbClr val="FDFDFC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8B6FF"/>
              </a:buClr>
              <a:buSzPct val="314285"/>
              <a:buFont typeface="Arial"/>
              <a:buNone/>
            </a:pPr>
            <a:r>
              <a:rPr lang="en-US" sz="1400" b="0" i="1">
                <a:solidFill>
                  <a:srgbClr val="FDFDFC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br>
              <a:rPr lang="en-US" sz="1400">
                <a:solidFill>
                  <a:srgbClr val="38B6FF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1400" b="1" i="0">
                <a:solidFill>
                  <a:srgbClr val="FDFDFC"/>
                </a:solidFill>
                <a:latin typeface="Arial"/>
                <a:ea typeface="Arial"/>
                <a:cs typeface="Arial"/>
                <a:sym typeface="Arial"/>
              </a:rPr>
              <a:t>Instructor/Faculty</a:t>
            </a:r>
            <a:r>
              <a:rPr lang="en-US" sz="1400" b="0" i="0">
                <a:solidFill>
                  <a:srgbClr val="FDFDFC"/>
                </a:solidFill>
                <a:latin typeface="Arial"/>
                <a:ea typeface="Arial"/>
                <a:cs typeface="Arial"/>
                <a:sym typeface="Arial"/>
              </a:rPr>
              <a:t>:</a:t>
            </a:r>
            <a:r>
              <a:rPr lang="en-US" sz="1400" b="0" i="1">
                <a:solidFill>
                  <a:srgbClr val="FDFDFC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400" i="1">
                <a:solidFill>
                  <a:srgbClr val="FDFDFC"/>
                </a:solidFill>
              </a:rPr>
              <a:t>Seyed-Masoud</a:t>
            </a:r>
            <a:r>
              <a:rPr lang="en-US" sz="1400" b="0" i="1">
                <a:solidFill>
                  <a:srgbClr val="FDFDFC"/>
                </a:solidFill>
                <a:latin typeface="Arial"/>
                <a:ea typeface="Arial"/>
                <a:cs typeface="Arial"/>
                <a:sym typeface="Arial"/>
              </a:rPr>
              <a:t> Sadjadi, </a:t>
            </a:r>
            <a:r>
              <a:rPr lang="en-US" sz="1400" b="0" i="0">
                <a:solidFill>
                  <a:srgbClr val="FDFDFC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br>
              <a:rPr lang="en-US" sz="1400">
                <a:solidFill>
                  <a:srgbClr val="38B6FF"/>
                </a:solidFill>
                <a:latin typeface="Arial"/>
                <a:ea typeface="Arial"/>
                <a:cs typeface="Arial"/>
                <a:sym typeface="Arial"/>
              </a:rPr>
            </a:br>
            <a:endParaRPr sz="1400"/>
          </a:p>
        </p:txBody>
      </p:sp>
      <p:pic>
        <p:nvPicPr>
          <p:cNvPr id="224" name="Google Shape;224;p1" descr="A picture containing drawing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766603" y="2240270"/>
            <a:ext cx="4658794" cy="89592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g2d634356073_3_23"/>
          <p:cNvSpPr txBox="1">
            <a:spLocks noGrp="1"/>
          </p:cNvSpPr>
          <p:nvPr>
            <p:ph type="body" idx="1"/>
          </p:nvPr>
        </p:nvSpPr>
        <p:spPr>
          <a:xfrm>
            <a:off x="2994074" y="2799440"/>
            <a:ext cx="6204000" cy="12591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-US" b="1">
                <a:solidFill>
                  <a:schemeClr val="accent4"/>
                </a:solidFill>
              </a:rPr>
              <a:t>Quick Demo</a:t>
            </a:r>
            <a:endParaRPr b="1">
              <a:solidFill>
                <a:schemeClr val="accent4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2"/>
          <p:cNvSpPr txBox="1">
            <a:spLocks noGrp="1"/>
          </p:cNvSpPr>
          <p:nvPr>
            <p:ph type="title"/>
          </p:nvPr>
        </p:nvSpPr>
        <p:spPr>
          <a:xfrm>
            <a:off x="1590222" y="470310"/>
            <a:ext cx="8984543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DFDFC"/>
              </a:buClr>
              <a:buSzPct val="100000"/>
              <a:buFont typeface="Arial"/>
              <a:buNone/>
            </a:pPr>
            <a:r>
              <a:rPr lang="en-US" b="1" i="0">
                <a:solidFill>
                  <a:srgbClr val="FDFDFC"/>
                </a:solidFill>
                <a:latin typeface="Arial"/>
                <a:ea typeface="Arial"/>
                <a:cs typeface="Arial"/>
                <a:sym typeface="Arial"/>
              </a:rPr>
              <a:t>Water Sampling with Applied Microcontrollers</a:t>
            </a:r>
            <a:br>
              <a:rPr lang="en-US" b="1" i="0">
                <a:solidFill>
                  <a:srgbClr val="FDFDFC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>
                <a:solidFill>
                  <a:srgbClr val="FDFDFC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b="1">
                <a:solidFill>
                  <a:srgbClr val="FDFDFC"/>
                </a:solidFill>
              </a:rPr>
              <a:t>Meet the </a:t>
            </a:r>
            <a:r>
              <a:rPr lang="en-US" b="1">
                <a:solidFill>
                  <a:schemeClr val="accent4"/>
                </a:solidFill>
              </a:rPr>
              <a:t>Team</a:t>
            </a:r>
            <a:br>
              <a:rPr lang="en-US">
                <a:solidFill>
                  <a:srgbClr val="38B6FF"/>
                </a:solidFill>
                <a:latin typeface="Arial"/>
                <a:ea typeface="Arial"/>
                <a:cs typeface="Arial"/>
                <a:sym typeface="Arial"/>
              </a:rPr>
            </a:br>
            <a:endParaRPr/>
          </a:p>
        </p:txBody>
      </p:sp>
      <p:pic>
        <p:nvPicPr>
          <p:cNvPr id="230" name="Google Shape;230;p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10925" y="2156226"/>
            <a:ext cx="1336649" cy="1671224"/>
          </a:xfrm>
          <a:prstGeom prst="rect">
            <a:avLst/>
          </a:prstGeom>
          <a:noFill/>
          <a:ln>
            <a:noFill/>
          </a:ln>
        </p:spPr>
      </p:pic>
      <p:sp>
        <p:nvSpPr>
          <p:cNvPr id="231" name="Google Shape;231;p2"/>
          <p:cNvSpPr txBox="1"/>
          <p:nvPr/>
        </p:nvSpPr>
        <p:spPr>
          <a:xfrm>
            <a:off x="2273425" y="2354500"/>
            <a:ext cx="4246800" cy="11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chemeClr val="accent5"/>
                </a:solidFill>
              </a:rPr>
              <a:t>Jesus Elespuru - Product Owner</a:t>
            </a:r>
            <a:endParaRPr sz="1800" b="1">
              <a:solidFill>
                <a:schemeClr val="accent5"/>
              </a:solidFill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Char char="●"/>
            </a:pPr>
            <a:r>
              <a:rPr lang="en-US">
                <a:solidFill>
                  <a:schemeClr val="accent5"/>
                </a:solidFill>
              </a:rPr>
              <a:t>Marine Robotics</a:t>
            </a:r>
            <a:endParaRPr>
              <a:solidFill>
                <a:schemeClr val="accent5"/>
              </a:solidFill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Char char="●"/>
            </a:pPr>
            <a:r>
              <a:rPr lang="en-US">
                <a:solidFill>
                  <a:schemeClr val="accent5"/>
                </a:solidFill>
              </a:rPr>
              <a:t>Backend Developer</a:t>
            </a:r>
            <a:endParaRPr>
              <a:solidFill>
                <a:schemeClr val="accent5"/>
              </a:solidFill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Char char="●"/>
            </a:pPr>
            <a:r>
              <a:rPr lang="en-US">
                <a:solidFill>
                  <a:schemeClr val="accent5"/>
                </a:solidFill>
              </a:rPr>
              <a:t>Data Collection</a:t>
            </a:r>
            <a:endParaRPr>
              <a:solidFill>
                <a:schemeClr val="accent5"/>
              </a:solidFill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accent5"/>
              </a:solidFill>
            </a:endParaRPr>
          </a:p>
        </p:txBody>
      </p:sp>
      <p:sp>
        <p:nvSpPr>
          <p:cNvPr id="232" name="Google Shape;232;p2"/>
          <p:cNvSpPr txBox="1"/>
          <p:nvPr/>
        </p:nvSpPr>
        <p:spPr>
          <a:xfrm>
            <a:off x="7616425" y="2391538"/>
            <a:ext cx="4246800" cy="115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chemeClr val="accent5"/>
                </a:solidFill>
              </a:rPr>
              <a:t>Angie Martinez - Team Lead</a:t>
            </a:r>
            <a:endParaRPr sz="1800" b="1">
              <a:solidFill>
                <a:schemeClr val="accent5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00" b="1">
              <a:solidFill>
                <a:schemeClr val="accent5"/>
              </a:solidFill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Char char="●"/>
            </a:pPr>
            <a:r>
              <a:rPr lang="en-US">
                <a:solidFill>
                  <a:schemeClr val="accent5"/>
                </a:solidFill>
              </a:rPr>
              <a:t>Web Developer</a:t>
            </a:r>
            <a:endParaRPr>
              <a:solidFill>
                <a:schemeClr val="accent5"/>
              </a:solidFill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Char char="●"/>
            </a:pPr>
            <a:r>
              <a:rPr lang="en-US">
                <a:solidFill>
                  <a:schemeClr val="accent5"/>
                </a:solidFill>
              </a:rPr>
              <a:t>Software Design</a:t>
            </a:r>
            <a:endParaRPr>
              <a:solidFill>
                <a:schemeClr val="accent5"/>
              </a:solidFill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Char char="●"/>
            </a:pPr>
            <a:r>
              <a:rPr lang="en-US">
                <a:solidFill>
                  <a:schemeClr val="accent5"/>
                </a:solidFill>
              </a:rPr>
              <a:t>Project Management</a:t>
            </a:r>
            <a:endParaRPr>
              <a:solidFill>
                <a:schemeClr val="accent5"/>
              </a:solidFill>
            </a:endParaRPr>
          </a:p>
        </p:txBody>
      </p:sp>
      <p:sp>
        <p:nvSpPr>
          <p:cNvPr id="233" name="Google Shape;233;p2"/>
          <p:cNvSpPr txBox="1"/>
          <p:nvPr/>
        </p:nvSpPr>
        <p:spPr>
          <a:xfrm>
            <a:off x="2273500" y="4337613"/>
            <a:ext cx="4246800" cy="11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chemeClr val="accent5"/>
                </a:solidFill>
              </a:rPr>
              <a:t>Steven Luque - Team Member</a:t>
            </a:r>
            <a:endParaRPr sz="1800" b="1">
              <a:solidFill>
                <a:schemeClr val="accent5"/>
              </a:solidFill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Char char="●"/>
            </a:pPr>
            <a:r>
              <a:rPr lang="en-US">
                <a:solidFill>
                  <a:schemeClr val="accent5"/>
                </a:solidFill>
              </a:rPr>
              <a:t>Hardware Design</a:t>
            </a:r>
            <a:endParaRPr>
              <a:solidFill>
                <a:schemeClr val="accent5"/>
              </a:solidFill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Char char="●"/>
            </a:pPr>
            <a:r>
              <a:rPr lang="en-US">
                <a:solidFill>
                  <a:schemeClr val="accent5"/>
                </a:solidFill>
              </a:rPr>
              <a:t>Wiring Integration</a:t>
            </a:r>
            <a:endParaRPr>
              <a:solidFill>
                <a:schemeClr val="accent5"/>
              </a:solidFill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accent5"/>
              </a:solidFill>
            </a:endParaRPr>
          </a:p>
        </p:txBody>
      </p:sp>
      <p:sp>
        <p:nvSpPr>
          <p:cNvPr id="234" name="Google Shape;234;p2"/>
          <p:cNvSpPr txBox="1"/>
          <p:nvPr/>
        </p:nvSpPr>
        <p:spPr>
          <a:xfrm>
            <a:off x="7616500" y="4363438"/>
            <a:ext cx="4246800" cy="93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chemeClr val="accent5"/>
                </a:solidFill>
              </a:rPr>
              <a:t>Christopher Perez - Team Member</a:t>
            </a:r>
            <a:endParaRPr sz="1800" b="1">
              <a:solidFill>
                <a:schemeClr val="accent5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00" b="1">
              <a:solidFill>
                <a:schemeClr val="accent5"/>
              </a:solidFill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Char char="●"/>
            </a:pPr>
            <a:r>
              <a:rPr lang="en-US">
                <a:solidFill>
                  <a:schemeClr val="accent5"/>
                </a:solidFill>
              </a:rPr>
              <a:t>Mathematics &amp; Circuit Analysis</a:t>
            </a:r>
            <a:endParaRPr>
              <a:solidFill>
                <a:schemeClr val="accent5"/>
              </a:solidFill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Char char="●"/>
            </a:pPr>
            <a:r>
              <a:rPr lang="en-US">
                <a:solidFill>
                  <a:schemeClr val="accent5"/>
                </a:solidFill>
              </a:rPr>
              <a:t>Temperature Limit Analysis</a:t>
            </a:r>
            <a:endParaRPr>
              <a:solidFill>
                <a:schemeClr val="accent5"/>
              </a:solidFill>
            </a:endParaRPr>
          </a:p>
        </p:txBody>
      </p:sp>
      <p:sp>
        <p:nvSpPr>
          <p:cNvPr id="235" name="Google Shape;235;p2"/>
          <p:cNvSpPr/>
          <p:nvPr/>
        </p:nvSpPr>
        <p:spPr>
          <a:xfrm>
            <a:off x="810850" y="4128375"/>
            <a:ext cx="1336800" cy="16713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6" name="Google Shape;236;p2"/>
          <p:cNvSpPr/>
          <p:nvPr/>
        </p:nvSpPr>
        <p:spPr>
          <a:xfrm>
            <a:off x="6153925" y="4165763"/>
            <a:ext cx="1336800" cy="16713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37" name="Google Shape;237;p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47450" y="143025"/>
            <a:ext cx="1384845" cy="1252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8" name="Google Shape;238;p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153925" y="4165775"/>
            <a:ext cx="1384850" cy="183808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9" name="Google Shape;239;p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810850" y="4113874"/>
            <a:ext cx="1336800" cy="1775113"/>
          </a:xfrm>
          <a:prstGeom prst="rect">
            <a:avLst/>
          </a:prstGeom>
          <a:noFill/>
          <a:ln>
            <a:noFill/>
          </a:ln>
        </p:spPr>
      </p:pic>
      <p:pic>
        <p:nvPicPr>
          <p:cNvPr id="240" name="Google Shape;240;p2"/>
          <p:cNvPicPr preferRelativeResize="0"/>
          <p:nvPr/>
        </p:nvPicPr>
        <p:blipFill rotWithShape="1">
          <a:blip r:embed="rId7">
            <a:alphaModFix/>
          </a:blip>
          <a:srcRect l="9878" t="13756" r="9878" b="7048"/>
          <a:stretch/>
        </p:blipFill>
        <p:spPr>
          <a:xfrm>
            <a:off x="6178025" y="2142101"/>
            <a:ext cx="1336650" cy="16994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g2d632a7ba0f_0_0"/>
          <p:cNvSpPr txBox="1">
            <a:spLocks noGrp="1"/>
          </p:cNvSpPr>
          <p:nvPr>
            <p:ph type="body" idx="1"/>
          </p:nvPr>
        </p:nvSpPr>
        <p:spPr>
          <a:xfrm>
            <a:off x="4040125" y="1955750"/>
            <a:ext cx="7938300" cy="450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20000"/>
          </a:bodyPr>
          <a:lstStyle/>
          <a:p>
            <a:pPr marL="0" lvl="0" indent="-1524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</a:pPr>
            <a:r>
              <a:rPr lang="en-US" sz="2400" b="1">
                <a:solidFill>
                  <a:schemeClr val="accent4"/>
                </a:solidFill>
              </a:rPr>
              <a:t>Biscayne Bay</a:t>
            </a:r>
            <a:r>
              <a:rPr lang="en-US" sz="2400" b="1">
                <a:solidFill>
                  <a:schemeClr val="lt1"/>
                </a:solidFill>
              </a:rPr>
              <a:t> </a:t>
            </a:r>
            <a:r>
              <a:rPr lang="en-US" sz="2400">
                <a:solidFill>
                  <a:schemeClr val="lt1"/>
                </a:solidFill>
              </a:rPr>
              <a:t>faces a</a:t>
            </a:r>
            <a:r>
              <a:rPr lang="en-US" sz="2400" b="1">
                <a:solidFill>
                  <a:schemeClr val="lt1"/>
                </a:solidFill>
              </a:rPr>
              <a:t> </a:t>
            </a:r>
            <a:r>
              <a:rPr lang="en-US" sz="2400" b="1">
                <a:solidFill>
                  <a:schemeClr val="accent4"/>
                </a:solidFill>
              </a:rPr>
              <a:t>number of threats </a:t>
            </a:r>
            <a:r>
              <a:rPr lang="en-US" sz="2400">
                <a:solidFill>
                  <a:schemeClr val="lt1"/>
                </a:solidFill>
              </a:rPr>
              <a:t>right off Miami’s coastline. </a:t>
            </a:r>
            <a:endParaRPr sz="2400">
              <a:solidFill>
                <a:schemeClr val="lt1"/>
              </a:solidFill>
            </a:endParaRPr>
          </a:p>
          <a:p>
            <a:pPr marL="685800" lvl="1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Char char="•"/>
            </a:pPr>
            <a:r>
              <a:rPr lang="en-US" sz="1800">
                <a:solidFill>
                  <a:srgbClr val="FFFFFF"/>
                </a:solidFill>
              </a:rPr>
              <a:t>Environmental factors such as pollution, rising water temperatures, and human activity are damaging our ecosystems.</a:t>
            </a:r>
            <a:endParaRPr sz="1800">
              <a:solidFill>
                <a:srgbClr val="FFFFFF"/>
              </a:solidFill>
            </a:endParaRPr>
          </a:p>
          <a:p>
            <a:pPr marL="68580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</a:endParaRPr>
          </a:p>
          <a:p>
            <a:pPr marL="0" lvl="0" indent="-1524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Char char="•"/>
            </a:pPr>
            <a:r>
              <a:rPr lang="en-US" sz="2400" b="1">
                <a:solidFill>
                  <a:schemeClr val="accent4"/>
                </a:solidFill>
              </a:rPr>
              <a:t>Manual sampling</a:t>
            </a:r>
            <a:r>
              <a:rPr lang="en-US" sz="2400" b="1">
                <a:solidFill>
                  <a:schemeClr val="lt1"/>
                </a:solidFill>
              </a:rPr>
              <a:t> </a:t>
            </a:r>
            <a:r>
              <a:rPr lang="en-US" sz="2400">
                <a:solidFill>
                  <a:schemeClr val="lt1"/>
                </a:solidFill>
              </a:rPr>
              <a:t>has been used in recent efforts but this is</a:t>
            </a:r>
            <a:r>
              <a:rPr lang="en-US" sz="2400" b="1">
                <a:solidFill>
                  <a:schemeClr val="lt1"/>
                </a:solidFill>
              </a:rPr>
              <a:t> </a:t>
            </a:r>
            <a:r>
              <a:rPr lang="en-US" sz="2400" b="1">
                <a:solidFill>
                  <a:schemeClr val="accent4"/>
                </a:solidFill>
              </a:rPr>
              <a:t>not efficient</a:t>
            </a:r>
            <a:r>
              <a:rPr lang="en-US" sz="2400" b="1">
                <a:solidFill>
                  <a:schemeClr val="lt1"/>
                </a:solidFill>
              </a:rPr>
              <a:t>.</a:t>
            </a:r>
            <a:endParaRPr sz="2400" b="1">
              <a:solidFill>
                <a:schemeClr val="lt1"/>
              </a:solidFill>
            </a:endParaRPr>
          </a:p>
          <a:p>
            <a:pPr marL="685800" lvl="1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</a:pPr>
            <a:r>
              <a:rPr lang="en-US" sz="1800">
                <a:solidFill>
                  <a:srgbClr val="FFFFFF"/>
                </a:solidFill>
              </a:rPr>
              <a:t>Time-consuming, costly, and limited coverage.</a:t>
            </a:r>
            <a:endParaRPr sz="1800">
              <a:solidFill>
                <a:srgbClr val="FFFFFF"/>
              </a:solidFill>
            </a:endParaRPr>
          </a:p>
          <a:p>
            <a:pPr marL="685800" lvl="1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</a:pPr>
            <a:r>
              <a:rPr lang="en-US" sz="1800">
                <a:solidFill>
                  <a:srgbClr val="FFFFFF"/>
                </a:solidFill>
              </a:rPr>
              <a:t>Only provide localized data but miss large-scale, dynamic changes.</a:t>
            </a:r>
            <a:endParaRPr sz="1800">
              <a:solidFill>
                <a:srgbClr val="FFFFFF"/>
              </a:solidFill>
            </a:endParaRPr>
          </a:p>
          <a:p>
            <a:pPr marL="68580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</a:endParaRPr>
          </a:p>
          <a:p>
            <a:pPr marL="0" lvl="0" indent="-1524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Char char="•"/>
            </a:pPr>
            <a:r>
              <a:rPr lang="en-US" sz="2400">
                <a:solidFill>
                  <a:srgbClr val="FFFFFF"/>
                </a:solidFill>
              </a:rPr>
              <a:t> Time is</a:t>
            </a:r>
            <a:r>
              <a:rPr lang="en-US" sz="2400" b="1">
                <a:solidFill>
                  <a:srgbClr val="FFFFFF"/>
                </a:solidFill>
              </a:rPr>
              <a:t> </a:t>
            </a:r>
            <a:r>
              <a:rPr lang="en-US" sz="2400" b="1">
                <a:solidFill>
                  <a:schemeClr val="accent4"/>
                </a:solidFill>
              </a:rPr>
              <a:t>essence</a:t>
            </a:r>
            <a:r>
              <a:rPr lang="en-US" sz="2400" b="1">
                <a:solidFill>
                  <a:srgbClr val="FFFFFF"/>
                </a:solidFill>
              </a:rPr>
              <a:t>.</a:t>
            </a:r>
            <a:endParaRPr sz="2400" b="1">
              <a:solidFill>
                <a:srgbClr val="FFFFFF"/>
              </a:solidFill>
            </a:endParaRPr>
          </a:p>
          <a:p>
            <a:pPr marL="685800" lvl="1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</a:pPr>
            <a:r>
              <a:rPr lang="en-US" sz="1800">
                <a:solidFill>
                  <a:srgbClr val="FFFFFF"/>
                </a:solidFill>
              </a:rPr>
              <a:t>A scalable, efficient, and autonomous solution can help slow down the damages and detect fish kill before it happens.</a:t>
            </a:r>
            <a:endParaRPr sz="1800">
              <a:solidFill>
                <a:srgbClr val="FFFFFF"/>
              </a:solidFill>
            </a:endParaRPr>
          </a:p>
          <a:p>
            <a:pPr marL="68580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</a:endParaRPr>
          </a:p>
          <a:p>
            <a:pPr marL="0" lvl="0" indent="-1524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Char char="•"/>
            </a:pPr>
            <a:r>
              <a:rPr lang="en-US" sz="2400" b="1">
                <a:solidFill>
                  <a:schemeClr val="accent4"/>
                </a:solidFill>
              </a:rPr>
              <a:t>Autonomous Surface Vehicles</a:t>
            </a:r>
            <a:r>
              <a:rPr lang="en-US" sz="2400" b="1">
                <a:solidFill>
                  <a:srgbClr val="FFFFFF"/>
                </a:solidFill>
              </a:rPr>
              <a:t> (</a:t>
            </a:r>
            <a:r>
              <a:rPr lang="en-US" sz="2400">
                <a:solidFill>
                  <a:srgbClr val="FFFFFF"/>
                </a:solidFill>
              </a:rPr>
              <a:t>ASVs) can help us get there.</a:t>
            </a:r>
            <a:endParaRPr sz="2400">
              <a:solidFill>
                <a:srgbClr val="FFFFFF"/>
              </a:solidFill>
            </a:endParaRPr>
          </a:p>
          <a:p>
            <a:pPr marL="685800" lvl="1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</a:pPr>
            <a:r>
              <a:rPr lang="en-US" sz="1800">
                <a:solidFill>
                  <a:srgbClr val="FFFFFF"/>
                </a:solidFill>
              </a:rPr>
              <a:t>Combines automated operations, modular design, and real-time data collection/feedback.</a:t>
            </a:r>
            <a:endParaRPr sz="1800">
              <a:solidFill>
                <a:srgbClr val="FFFFFF"/>
              </a:solidFill>
            </a:endParaRPr>
          </a:p>
          <a:p>
            <a:pPr marL="685800" lvl="1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</a:pPr>
            <a:r>
              <a:rPr lang="en-US" sz="1800">
                <a:solidFill>
                  <a:srgbClr val="FFFFFF"/>
                </a:solidFill>
              </a:rPr>
              <a:t>Enhances efficiency and scalability in water quality and health.</a:t>
            </a:r>
            <a:endParaRPr sz="1800">
              <a:solidFill>
                <a:srgbClr val="FFFFFF"/>
              </a:solidFill>
            </a:endParaRPr>
          </a:p>
        </p:txBody>
      </p:sp>
      <p:sp>
        <p:nvSpPr>
          <p:cNvPr id="246" name="Google Shape;246;g2d632a7ba0f_0_0"/>
          <p:cNvSpPr txBox="1">
            <a:spLocks noGrp="1"/>
          </p:cNvSpPr>
          <p:nvPr>
            <p:ph type="title"/>
          </p:nvPr>
        </p:nvSpPr>
        <p:spPr>
          <a:xfrm>
            <a:off x="1590222" y="470310"/>
            <a:ext cx="89844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DFDFC"/>
              </a:buClr>
              <a:buSzPct val="100000"/>
              <a:buFont typeface="Arial"/>
              <a:buNone/>
            </a:pPr>
            <a:r>
              <a:rPr lang="en-US" b="1" i="0">
                <a:solidFill>
                  <a:srgbClr val="FDFDFC"/>
                </a:solidFill>
                <a:latin typeface="Arial"/>
                <a:ea typeface="Arial"/>
                <a:cs typeface="Arial"/>
                <a:sym typeface="Arial"/>
              </a:rPr>
              <a:t>Water Sampling with Applied Microcontrollers</a:t>
            </a:r>
            <a:br>
              <a:rPr lang="en-US" b="1" i="0">
                <a:solidFill>
                  <a:srgbClr val="FDFDFC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>
                <a:solidFill>
                  <a:srgbClr val="FDFDFC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b="1" i="0">
                <a:solidFill>
                  <a:srgbClr val="FDFDFC"/>
                </a:solidFill>
                <a:latin typeface="Arial"/>
                <a:ea typeface="Arial"/>
                <a:cs typeface="Arial"/>
                <a:sym typeface="Arial"/>
              </a:rPr>
              <a:t>Introduction</a:t>
            </a:r>
            <a:br>
              <a:rPr lang="en-US">
                <a:solidFill>
                  <a:srgbClr val="38B6FF"/>
                </a:solidFill>
                <a:latin typeface="Arial"/>
                <a:ea typeface="Arial"/>
                <a:cs typeface="Arial"/>
                <a:sym typeface="Arial"/>
              </a:rPr>
            </a:br>
            <a:endParaRPr/>
          </a:p>
        </p:txBody>
      </p:sp>
      <p:sp>
        <p:nvSpPr>
          <p:cNvPr id="247" name="Google Shape;247;g2d632a7ba0f_0_0"/>
          <p:cNvSpPr/>
          <p:nvPr/>
        </p:nvSpPr>
        <p:spPr>
          <a:xfrm>
            <a:off x="135745" y="1987500"/>
            <a:ext cx="3575612" cy="3528534"/>
          </a:xfrm>
          <a:custGeom>
            <a:avLst/>
            <a:gdLst/>
            <a:ahLst/>
            <a:cxnLst/>
            <a:rect l="l" t="t" r="r" b="b"/>
            <a:pathLst>
              <a:path w="11001884" h="10454915" extrusionOk="0">
                <a:moveTo>
                  <a:pt x="0" y="0"/>
                </a:moveTo>
                <a:lnTo>
                  <a:pt x="11001884" y="0"/>
                </a:lnTo>
                <a:lnTo>
                  <a:pt x="11001884" y="10454915"/>
                </a:lnTo>
                <a:lnTo>
                  <a:pt x="0" y="1045491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8" name="Google Shape;248;g2d632a7ba0f_0_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23075" y="276825"/>
            <a:ext cx="1384845" cy="1252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3"/>
          <p:cNvSpPr txBox="1">
            <a:spLocks noGrp="1"/>
          </p:cNvSpPr>
          <p:nvPr>
            <p:ph type="body" idx="1"/>
          </p:nvPr>
        </p:nvSpPr>
        <p:spPr>
          <a:xfrm>
            <a:off x="2112234" y="2697182"/>
            <a:ext cx="7524401" cy="1259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lnSpcReduction="2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ECECEC"/>
              </a:buClr>
              <a:buSzPts val="3600"/>
              <a:buNone/>
            </a:pPr>
            <a:r>
              <a:rPr lang="en-US" b="1" i="0">
                <a:solidFill>
                  <a:srgbClr val="ECECEC"/>
                </a:solidFill>
                <a:latin typeface="Arial"/>
                <a:ea typeface="Arial"/>
                <a:cs typeface="Arial"/>
                <a:sym typeface="Arial"/>
              </a:rPr>
              <a:t>With </a:t>
            </a:r>
            <a:r>
              <a:rPr lang="en-US" b="1">
                <a:solidFill>
                  <a:schemeClr val="accent4"/>
                </a:solidFill>
              </a:rPr>
              <a:t>m</a:t>
            </a:r>
            <a:r>
              <a:rPr lang="en-US" b="1" i="0">
                <a:solidFill>
                  <a:schemeClr val="accent4"/>
                </a:solidFill>
                <a:latin typeface="Arial"/>
                <a:ea typeface="Arial"/>
                <a:cs typeface="Arial"/>
                <a:sym typeface="Arial"/>
              </a:rPr>
              <a:t>arine </a:t>
            </a:r>
            <a:r>
              <a:rPr lang="en-US" b="1">
                <a:solidFill>
                  <a:schemeClr val="accent4"/>
                </a:solidFill>
              </a:rPr>
              <a:t>r</a:t>
            </a:r>
            <a:r>
              <a:rPr lang="en-US" b="1" i="0">
                <a:solidFill>
                  <a:schemeClr val="accent4"/>
                </a:solidFill>
                <a:latin typeface="Arial"/>
                <a:ea typeface="Arial"/>
                <a:cs typeface="Arial"/>
                <a:sym typeface="Arial"/>
              </a:rPr>
              <a:t>obotics</a:t>
            </a:r>
            <a:r>
              <a:rPr lang="en-US" b="1" i="0">
                <a:solidFill>
                  <a:srgbClr val="ECECEC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b="1">
                <a:solidFill>
                  <a:srgbClr val="ECECEC"/>
                </a:solidFill>
              </a:rPr>
              <a:t>w</a:t>
            </a:r>
            <a:r>
              <a:rPr lang="en-US" b="1" i="0">
                <a:solidFill>
                  <a:srgbClr val="ECECEC"/>
                </a:solidFill>
                <a:latin typeface="Arial"/>
                <a:ea typeface="Arial"/>
                <a:cs typeface="Arial"/>
                <a:sym typeface="Arial"/>
              </a:rPr>
              <a:t>e can </a:t>
            </a:r>
            <a:r>
              <a:rPr lang="en-US" b="1">
                <a:solidFill>
                  <a:schemeClr val="accent4"/>
                </a:solidFill>
              </a:rPr>
              <a:t>m</a:t>
            </a:r>
            <a:r>
              <a:rPr lang="en-US" b="1" i="0">
                <a:solidFill>
                  <a:schemeClr val="accent4"/>
                </a:solidFill>
                <a:latin typeface="Arial"/>
                <a:ea typeface="Arial"/>
                <a:cs typeface="Arial"/>
                <a:sym typeface="Arial"/>
              </a:rPr>
              <a:t>onitor the </a:t>
            </a:r>
            <a:r>
              <a:rPr lang="en-US" b="1">
                <a:solidFill>
                  <a:schemeClr val="accent4"/>
                </a:solidFill>
              </a:rPr>
              <a:t>e</a:t>
            </a:r>
            <a:r>
              <a:rPr lang="en-US" b="1" i="0">
                <a:solidFill>
                  <a:schemeClr val="accent4"/>
                </a:solidFill>
                <a:latin typeface="Arial"/>
                <a:ea typeface="Arial"/>
                <a:cs typeface="Arial"/>
                <a:sym typeface="Arial"/>
              </a:rPr>
              <a:t>nvironment</a:t>
            </a:r>
            <a:r>
              <a:rPr lang="en-US" b="1" i="0">
                <a:solidFill>
                  <a:srgbClr val="ECECEC"/>
                </a:solidFill>
                <a:latin typeface="Arial"/>
                <a:ea typeface="Arial"/>
                <a:cs typeface="Arial"/>
                <a:sym typeface="Arial"/>
              </a:rPr>
              <a:t> without </a:t>
            </a:r>
            <a:r>
              <a:rPr lang="en-US" b="1">
                <a:solidFill>
                  <a:srgbClr val="ECECEC"/>
                </a:solidFill>
              </a:rPr>
              <a:t>d</a:t>
            </a:r>
            <a:r>
              <a:rPr lang="en-US" b="1" i="0">
                <a:solidFill>
                  <a:srgbClr val="ECECEC"/>
                </a:solidFill>
                <a:latin typeface="Arial"/>
                <a:ea typeface="Arial"/>
                <a:cs typeface="Arial"/>
                <a:sym typeface="Arial"/>
              </a:rPr>
              <a:t>isturbing it.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54" name="Google Shape;254;p3"/>
          <p:cNvGrpSpPr/>
          <p:nvPr/>
        </p:nvGrpSpPr>
        <p:grpSpPr>
          <a:xfrm>
            <a:off x="1872637" y="2194916"/>
            <a:ext cx="487681" cy="2279905"/>
            <a:chOff x="1975104" y="2011680"/>
            <a:chExt cx="487681" cy="2779777"/>
          </a:xfrm>
        </p:grpSpPr>
        <p:sp>
          <p:nvSpPr>
            <p:cNvPr id="255" name="Google Shape;255;p3"/>
            <p:cNvSpPr/>
            <p:nvPr/>
          </p:nvSpPr>
          <p:spPr>
            <a:xfrm>
              <a:off x="1975104" y="2011680"/>
              <a:ext cx="110314" cy="2779776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6" name="Google Shape;256;p3"/>
            <p:cNvSpPr/>
            <p:nvPr/>
          </p:nvSpPr>
          <p:spPr>
            <a:xfrm rot="5400000">
              <a:off x="2152051" y="1834734"/>
              <a:ext cx="133786" cy="48768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7" name="Google Shape;257;p3"/>
            <p:cNvSpPr/>
            <p:nvPr/>
          </p:nvSpPr>
          <p:spPr>
            <a:xfrm rot="5400000">
              <a:off x="2151985" y="4480657"/>
              <a:ext cx="133920" cy="48768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58" name="Google Shape;258;p3"/>
          <p:cNvGrpSpPr/>
          <p:nvPr/>
        </p:nvGrpSpPr>
        <p:grpSpPr>
          <a:xfrm rot="10800000">
            <a:off x="9587664" y="2189616"/>
            <a:ext cx="487681" cy="2279905"/>
            <a:chOff x="1975104" y="2011680"/>
            <a:chExt cx="487681" cy="2779777"/>
          </a:xfrm>
        </p:grpSpPr>
        <p:sp>
          <p:nvSpPr>
            <p:cNvPr id="259" name="Google Shape;259;p3"/>
            <p:cNvSpPr/>
            <p:nvPr/>
          </p:nvSpPr>
          <p:spPr>
            <a:xfrm>
              <a:off x="1975104" y="2011680"/>
              <a:ext cx="110314" cy="2779776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0" name="Google Shape;260;p3"/>
            <p:cNvSpPr/>
            <p:nvPr/>
          </p:nvSpPr>
          <p:spPr>
            <a:xfrm rot="5400000">
              <a:off x="2152051" y="1834734"/>
              <a:ext cx="133786" cy="48768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1" name="Google Shape;261;p3"/>
            <p:cNvSpPr/>
            <p:nvPr/>
          </p:nvSpPr>
          <p:spPr>
            <a:xfrm rot="5400000">
              <a:off x="2151985" y="4480657"/>
              <a:ext cx="133920" cy="48768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262" name="Google Shape;262;p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3075" y="276825"/>
            <a:ext cx="1384845" cy="1252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4"/>
          <p:cNvSpPr txBox="1">
            <a:spLocks noGrp="1"/>
          </p:cNvSpPr>
          <p:nvPr>
            <p:ph type="body" idx="1"/>
          </p:nvPr>
        </p:nvSpPr>
        <p:spPr>
          <a:xfrm>
            <a:off x="225025" y="2286275"/>
            <a:ext cx="3290400" cy="376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77500" lnSpcReduction="2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64801"/>
              <a:buNone/>
            </a:pPr>
            <a:r>
              <a:rPr lang="en-US" sz="2469" b="1" i="0">
                <a:solidFill>
                  <a:srgbClr val="FFFFFF"/>
                </a:solidFill>
              </a:rPr>
              <a:t>System Design</a:t>
            </a:r>
            <a:endParaRPr sz="2469" b="1" i="0">
              <a:solidFill>
                <a:srgbClr val="FFFFFF"/>
              </a:solidFill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64801"/>
              <a:buNone/>
            </a:pPr>
            <a:endParaRPr sz="2469" b="1">
              <a:solidFill>
                <a:srgbClr val="FFFFFF"/>
              </a:solidFill>
            </a:endParaRPr>
          </a:p>
          <a:p>
            <a:pPr marL="0" lvl="0" indent="-7874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ct val="93283"/>
              <a:buFont typeface="Arial"/>
              <a:buChar char="•"/>
            </a:pPr>
            <a:r>
              <a:rPr lang="en-US" sz="1715" b="1">
                <a:solidFill>
                  <a:srgbClr val="FFFFFF"/>
                </a:solidFill>
              </a:rPr>
              <a:t> </a:t>
            </a:r>
            <a:r>
              <a:rPr lang="en-US" sz="1950" b="1">
                <a:solidFill>
                  <a:srgbClr val="FFFFFF"/>
                </a:solidFill>
              </a:rPr>
              <a:t>A </a:t>
            </a:r>
            <a:r>
              <a:rPr lang="en-US" sz="1950" b="1">
                <a:solidFill>
                  <a:schemeClr val="accent4"/>
                </a:solidFill>
              </a:rPr>
              <a:t>lightweight, durable hull</a:t>
            </a:r>
            <a:r>
              <a:rPr lang="en-US" sz="1950" b="1">
                <a:solidFill>
                  <a:srgbClr val="FFFFFF"/>
                </a:solidFill>
              </a:rPr>
              <a:t> equipped with:</a:t>
            </a:r>
            <a:endParaRPr sz="1950" b="1">
              <a:solidFill>
                <a:srgbClr val="FFFFFF"/>
              </a:solidFill>
            </a:endParaRPr>
          </a:p>
          <a:p>
            <a:pPr marL="457200" lvl="1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ct val="112163"/>
              <a:buNone/>
            </a:pPr>
            <a:r>
              <a:rPr lang="en-US" sz="1644" b="1">
                <a:solidFill>
                  <a:schemeClr val="lt1"/>
                </a:solidFill>
              </a:rPr>
              <a:t>-&gt; Sensors for temperature, pH, salinity, and dissolved oxygen</a:t>
            </a:r>
            <a:endParaRPr sz="1644" b="1">
              <a:solidFill>
                <a:schemeClr val="lt1"/>
              </a:solidFill>
            </a:endParaRPr>
          </a:p>
          <a:p>
            <a:pPr marL="0" lvl="0" indent="-95988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ct val="100000"/>
              <a:buChar char="•"/>
            </a:pPr>
            <a:r>
              <a:rPr lang="en-US" sz="1950" b="1">
                <a:solidFill>
                  <a:srgbClr val="FFFFFF"/>
                </a:solidFill>
              </a:rPr>
              <a:t> It is </a:t>
            </a:r>
            <a:r>
              <a:rPr lang="en-US" sz="1950" b="1">
                <a:solidFill>
                  <a:schemeClr val="accent4"/>
                </a:solidFill>
              </a:rPr>
              <a:t>supported by a rechargeable battery</a:t>
            </a:r>
            <a:r>
              <a:rPr lang="en-US" sz="1950" b="1">
                <a:solidFill>
                  <a:srgbClr val="FFFFFF"/>
                </a:solidFill>
              </a:rPr>
              <a:t> for continuous operation.</a:t>
            </a:r>
            <a:endParaRPr sz="1950" b="1">
              <a:solidFill>
                <a:srgbClr val="FFFFFF"/>
              </a:solidFill>
            </a:endParaRPr>
          </a:p>
          <a:p>
            <a:pPr marL="457200" lvl="1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ct val="100000"/>
              <a:buNone/>
            </a:pPr>
            <a:r>
              <a:rPr lang="en-US" sz="1632" b="1">
                <a:solidFill>
                  <a:srgbClr val="FFFFFF"/>
                </a:solidFill>
              </a:rPr>
              <a:t>-&gt; Uses a solar-powered energy system</a:t>
            </a:r>
            <a:endParaRPr sz="1632" b="1">
              <a:solidFill>
                <a:srgbClr val="FFFFFF"/>
              </a:solidFill>
            </a:endParaRPr>
          </a:p>
          <a:p>
            <a:pPr marL="457200" lvl="1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ct val="100000"/>
              <a:buNone/>
            </a:pPr>
            <a:r>
              <a:rPr lang="en-US" sz="1632" b="1">
                <a:solidFill>
                  <a:srgbClr val="FFFFFF"/>
                </a:solidFill>
              </a:rPr>
              <a:t>-&gt; Sustainable for environmental use</a:t>
            </a:r>
            <a:endParaRPr sz="1632" b="1">
              <a:solidFill>
                <a:srgbClr val="FFFFFF"/>
              </a:solidFill>
            </a:endParaRPr>
          </a:p>
          <a:p>
            <a:pPr marL="0" lvl="0" indent="-95988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ct val="100000"/>
              <a:buChar char="•"/>
            </a:pPr>
            <a:r>
              <a:rPr lang="en-US" sz="1950" b="1">
                <a:solidFill>
                  <a:srgbClr val="FFFFFF"/>
                </a:solidFill>
              </a:rPr>
              <a:t> It has a </a:t>
            </a:r>
            <a:r>
              <a:rPr lang="en-US" sz="1950" b="1">
                <a:solidFill>
                  <a:schemeClr val="accent4"/>
                </a:solidFill>
              </a:rPr>
              <a:t>GPS and Inertial Measurement Unit (IMU)</a:t>
            </a:r>
            <a:r>
              <a:rPr lang="en-US" sz="1950" b="1">
                <a:solidFill>
                  <a:srgbClr val="FFFFFF"/>
                </a:solidFill>
              </a:rPr>
              <a:t> for precise location and orientation.</a:t>
            </a:r>
            <a:endParaRPr sz="1950" b="1">
              <a:solidFill>
                <a:srgbClr val="FFFFFF"/>
              </a:solidFill>
            </a:endParaRPr>
          </a:p>
          <a:p>
            <a:pPr marL="457200" lvl="1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ct val="100000"/>
              <a:buNone/>
            </a:pPr>
            <a:r>
              <a:rPr lang="en-US" sz="1632" b="1">
                <a:solidFill>
                  <a:srgbClr val="FFFFFF"/>
                </a:solidFill>
              </a:rPr>
              <a:t>-&gt; Predefined algorithms</a:t>
            </a:r>
            <a:endParaRPr sz="1632" b="1">
              <a:solidFill>
                <a:srgbClr val="FFFFFF"/>
              </a:solidFill>
            </a:endParaRPr>
          </a:p>
          <a:p>
            <a:pPr marL="457200" lvl="1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ct val="100000"/>
              <a:buNone/>
            </a:pPr>
            <a:r>
              <a:rPr lang="en-US" sz="1632" b="1">
                <a:solidFill>
                  <a:srgbClr val="FFFFFF"/>
                </a:solidFill>
              </a:rPr>
              <a:t>-&gt; Obstacle avoidance</a:t>
            </a:r>
            <a:endParaRPr sz="1515" b="1"/>
          </a:p>
        </p:txBody>
      </p:sp>
      <p:sp>
        <p:nvSpPr>
          <p:cNvPr id="268" name="Google Shape;268;p4"/>
          <p:cNvSpPr txBox="1">
            <a:spLocks noGrp="1"/>
          </p:cNvSpPr>
          <p:nvPr>
            <p:ph type="title"/>
          </p:nvPr>
        </p:nvSpPr>
        <p:spPr>
          <a:xfrm>
            <a:off x="2708263" y="257455"/>
            <a:ext cx="4720800" cy="18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DFDFC"/>
              </a:buClr>
              <a:buSzPts val="3600"/>
              <a:buFont typeface="Arial"/>
              <a:buNone/>
            </a:pPr>
            <a:r>
              <a:rPr lang="en-US" b="1" i="0">
                <a:solidFill>
                  <a:srgbClr val="FDFDFC"/>
                </a:solidFill>
              </a:rPr>
              <a:t>Methodology</a:t>
            </a:r>
            <a:endParaRPr/>
          </a:p>
        </p:txBody>
      </p:sp>
      <p:pic>
        <p:nvPicPr>
          <p:cNvPr id="269" name="Google Shape;269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073533" y="1017962"/>
            <a:ext cx="2571748" cy="3428997"/>
          </a:xfrm>
          <a:prstGeom prst="rect">
            <a:avLst/>
          </a:prstGeom>
          <a:noFill/>
          <a:ln>
            <a:noFill/>
          </a:ln>
        </p:spPr>
      </p:pic>
      <p:pic>
        <p:nvPicPr>
          <p:cNvPr id="270" name="Google Shape;270;p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715350" y="3380042"/>
            <a:ext cx="3212123" cy="2409092"/>
          </a:xfrm>
          <a:prstGeom prst="rect">
            <a:avLst/>
          </a:prstGeom>
          <a:noFill/>
          <a:ln>
            <a:noFill/>
          </a:ln>
        </p:spPr>
      </p:pic>
      <p:pic>
        <p:nvPicPr>
          <p:cNvPr id="271" name="Google Shape;271;p4"/>
          <p:cNvPicPr preferRelativeResize="0"/>
          <p:nvPr/>
        </p:nvPicPr>
        <p:blipFill rotWithShape="1">
          <a:blip r:embed="rId5">
            <a:alphaModFix/>
          </a:blip>
          <a:srcRect l="19081" r="1211"/>
          <a:stretch/>
        </p:blipFill>
        <p:spPr>
          <a:xfrm>
            <a:off x="9791325" y="1017950"/>
            <a:ext cx="2049849" cy="3428997"/>
          </a:xfrm>
          <a:prstGeom prst="rect">
            <a:avLst/>
          </a:prstGeom>
          <a:noFill/>
          <a:ln>
            <a:noFill/>
          </a:ln>
        </p:spPr>
      </p:pic>
      <p:pic>
        <p:nvPicPr>
          <p:cNvPr id="272" name="Google Shape;272;p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01775" y="171975"/>
            <a:ext cx="1384845" cy="1252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3" name="Google Shape;273;p4"/>
          <p:cNvPicPr preferRelativeResize="0"/>
          <p:nvPr/>
        </p:nvPicPr>
        <p:blipFill rotWithShape="1">
          <a:blip r:embed="rId7">
            <a:alphaModFix/>
          </a:blip>
          <a:srcRect t="4921" b="11242"/>
          <a:stretch/>
        </p:blipFill>
        <p:spPr>
          <a:xfrm rot="-5400000">
            <a:off x="9860461" y="4444338"/>
            <a:ext cx="1913676" cy="2047748"/>
          </a:xfrm>
          <a:prstGeom prst="rect">
            <a:avLst/>
          </a:prstGeom>
          <a:noFill/>
          <a:ln>
            <a:noFill/>
          </a:ln>
        </p:spPr>
      </p:pic>
      <p:pic>
        <p:nvPicPr>
          <p:cNvPr id="274" name="Google Shape;274;p4"/>
          <p:cNvPicPr preferRelativeResize="0"/>
          <p:nvPr/>
        </p:nvPicPr>
        <p:blipFill rotWithShape="1">
          <a:blip r:embed="rId8">
            <a:alphaModFix/>
          </a:blip>
          <a:srcRect t="15323" r="33096" b="14609"/>
          <a:stretch/>
        </p:blipFill>
        <p:spPr>
          <a:xfrm>
            <a:off x="7073525" y="4526850"/>
            <a:ext cx="2571750" cy="19136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5"/>
          <p:cNvSpPr txBox="1">
            <a:spLocks noGrp="1"/>
          </p:cNvSpPr>
          <p:nvPr>
            <p:ph type="body" idx="1"/>
          </p:nvPr>
        </p:nvSpPr>
        <p:spPr>
          <a:xfrm>
            <a:off x="181425" y="2047001"/>
            <a:ext cx="3501000" cy="392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</a:pPr>
            <a:r>
              <a:rPr lang="en-US" sz="1900" b="1" i="0">
                <a:solidFill>
                  <a:srgbClr val="FFFFFF"/>
                </a:solidFill>
              </a:rPr>
              <a:t>Data Collection</a:t>
            </a:r>
            <a:endParaRPr sz="1900" b="1" i="0">
              <a:solidFill>
                <a:srgbClr val="FFFFFF"/>
              </a:solidFill>
            </a:endParaRPr>
          </a:p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</a:pPr>
            <a:endParaRPr sz="1900" b="1">
              <a:solidFill>
                <a:srgbClr val="FFFFFF"/>
              </a:solidFill>
            </a:endParaRPr>
          </a:p>
          <a:p>
            <a:pPr marL="0" lvl="0" indent="-101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Arial"/>
              <a:buChar char="•"/>
            </a:pPr>
            <a:r>
              <a:rPr lang="en-US"/>
              <a:t> A </a:t>
            </a:r>
            <a:r>
              <a:rPr lang="en-US" b="1">
                <a:solidFill>
                  <a:schemeClr val="accent4"/>
                </a:solidFill>
              </a:rPr>
              <a:t>microcontroller processes the data</a:t>
            </a:r>
            <a:r>
              <a:rPr lang="en-US"/>
              <a:t> collected by sensors for transmission.</a:t>
            </a:r>
            <a:endParaRPr/>
          </a:p>
          <a:p>
            <a:pPr marL="0" lvl="0" indent="-101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/>
              <a:t> </a:t>
            </a:r>
            <a:r>
              <a:rPr lang="en-US" b="1">
                <a:solidFill>
                  <a:schemeClr val="accent4"/>
                </a:solidFill>
              </a:rPr>
              <a:t>Cellular</a:t>
            </a:r>
            <a:r>
              <a:rPr lang="en-US"/>
              <a:t> or </a:t>
            </a:r>
            <a:r>
              <a:rPr lang="en-US" b="1">
                <a:solidFill>
                  <a:schemeClr val="accent4"/>
                </a:solidFill>
              </a:rPr>
              <a:t>antenna communication</a:t>
            </a:r>
            <a:r>
              <a:rPr lang="en-US"/>
              <a:t> sends this data to a </a:t>
            </a:r>
            <a:r>
              <a:rPr lang="en-US" b="1">
                <a:solidFill>
                  <a:schemeClr val="accent4"/>
                </a:solidFill>
              </a:rPr>
              <a:t>cloud platform</a:t>
            </a:r>
            <a:r>
              <a:rPr lang="en-US"/>
              <a:t>.</a:t>
            </a:r>
            <a:endParaRPr/>
          </a:p>
          <a:p>
            <a:pPr marL="0" lvl="0" indent="-101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/>
              <a:t> The platform </a:t>
            </a:r>
            <a:r>
              <a:rPr lang="en-US" b="1">
                <a:solidFill>
                  <a:schemeClr val="accent4"/>
                </a:solidFill>
              </a:rPr>
              <a:t>stores, analyzes, and visualizes</a:t>
            </a:r>
            <a:r>
              <a:rPr lang="en-US"/>
              <a:t> the data for users to see.</a:t>
            </a:r>
            <a:endParaRPr/>
          </a:p>
          <a:p>
            <a:pPr marL="0" lvl="0" indent="-101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/>
              <a:t> This platform:</a:t>
            </a:r>
            <a:endParaRPr/>
          </a:p>
          <a:p>
            <a:pPr marL="457200" lvl="1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</a:pPr>
            <a:r>
              <a:rPr lang="en-US"/>
              <a:t>-&gt; Includes a web and mobile application that enable </a:t>
            </a:r>
            <a:r>
              <a:rPr lang="en-US" b="1">
                <a:solidFill>
                  <a:schemeClr val="accent4"/>
                </a:solidFill>
              </a:rPr>
              <a:t>real-time data monitoring.</a:t>
            </a:r>
            <a:endParaRPr b="1">
              <a:solidFill>
                <a:schemeClr val="accent4"/>
              </a:solidFill>
            </a:endParaRPr>
          </a:p>
          <a:p>
            <a:pPr marL="457200" lvl="1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</a:pPr>
            <a:r>
              <a:rPr lang="en-US"/>
              <a:t>-&gt; Provides </a:t>
            </a:r>
            <a:r>
              <a:rPr lang="en-US" b="1">
                <a:solidFill>
                  <a:schemeClr val="accent4"/>
                </a:solidFill>
              </a:rPr>
              <a:t>status updates</a:t>
            </a:r>
            <a:r>
              <a:rPr lang="en-US"/>
              <a:t> and </a:t>
            </a:r>
            <a:r>
              <a:rPr lang="en-US" b="1">
                <a:solidFill>
                  <a:schemeClr val="accent4"/>
                </a:solidFill>
              </a:rPr>
              <a:t>navigation control options</a:t>
            </a:r>
            <a:r>
              <a:rPr lang="en-US"/>
              <a:t>.</a:t>
            </a:r>
            <a:endParaRPr/>
          </a:p>
        </p:txBody>
      </p:sp>
      <p:sp>
        <p:nvSpPr>
          <p:cNvPr id="280" name="Google Shape;280;p5"/>
          <p:cNvSpPr txBox="1">
            <a:spLocks noGrp="1"/>
          </p:cNvSpPr>
          <p:nvPr>
            <p:ph type="title"/>
          </p:nvPr>
        </p:nvSpPr>
        <p:spPr>
          <a:xfrm>
            <a:off x="2725977" y="276825"/>
            <a:ext cx="5535900" cy="207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DFDFC"/>
              </a:buClr>
              <a:buSzPts val="3600"/>
              <a:buFont typeface="Arial"/>
              <a:buNone/>
            </a:pPr>
            <a:r>
              <a:rPr lang="en-US" b="1" i="0">
                <a:solidFill>
                  <a:srgbClr val="FDFDFC"/>
                </a:solidFill>
              </a:rPr>
              <a:t>Methodology</a:t>
            </a:r>
            <a:endParaRPr/>
          </a:p>
        </p:txBody>
      </p:sp>
      <p:pic>
        <p:nvPicPr>
          <p:cNvPr id="281" name="Google Shape;281;p5"/>
          <p:cNvPicPr preferRelativeResize="0"/>
          <p:nvPr/>
        </p:nvPicPr>
        <p:blipFill rotWithShape="1">
          <a:blip r:embed="rId3">
            <a:alphaModFix/>
          </a:blip>
          <a:srcRect l="38396" t="28718" b="34359"/>
          <a:stretch/>
        </p:blipFill>
        <p:spPr>
          <a:xfrm>
            <a:off x="6752500" y="984750"/>
            <a:ext cx="2763851" cy="2208753"/>
          </a:xfrm>
          <a:prstGeom prst="rect">
            <a:avLst/>
          </a:prstGeom>
          <a:noFill/>
          <a:ln>
            <a:noFill/>
          </a:ln>
        </p:spPr>
      </p:pic>
      <p:sp>
        <p:nvSpPr>
          <p:cNvPr id="282" name="Google Shape;282;p5"/>
          <p:cNvSpPr/>
          <p:nvPr/>
        </p:nvSpPr>
        <p:spPr>
          <a:xfrm>
            <a:off x="5943600" y="3276600"/>
            <a:ext cx="304800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83" name="Google Shape;283;p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5400000">
            <a:off x="8655402" y="3048522"/>
            <a:ext cx="3065324" cy="3587926"/>
          </a:xfrm>
          <a:prstGeom prst="rect">
            <a:avLst/>
          </a:prstGeom>
          <a:noFill/>
          <a:ln>
            <a:noFill/>
          </a:ln>
        </p:spPr>
      </p:pic>
      <p:pic>
        <p:nvPicPr>
          <p:cNvPr id="284" name="Google Shape;284;p5" descr="A group of people working on a computer&#10;&#10;Description automatically generated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682431" y="3309819"/>
            <a:ext cx="4601756" cy="307167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5" name="Google Shape;285;p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23075" y="276825"/>
            <a:ext cx="1384845" cy="1252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86" name="Google Shape;286;p5"/>
          <p:cNvPicPr preferRelativeResize="0"/>
          <p:nvPr/>
        </p:nvPicPr>
        <p:blipFill rotWithShape="1">
          <a:blip r:embed="rId7">
            <a:alphaModFix/>
          </a:blip>
          <a:srcRect l="30743" t="32676" r="26022" b="10007"/>
          <a:stretch/>
        </p:blipFill>
        <p:spPr>
          <a:xfrm>
            <a:off x="9574535" y="984750"/>
            <a:ext cx="2493967" cy="22087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p6"/>
          <p:cNvSpPr txBox="1">
            <a:spLocks noGrp="1"/>
          </p:cNvSpPr>
          <p:nvPr>
            <p:ph type="body" idx="1"/>
          </p:nvPr>
        </p:nvSpPr>
        <p:spPr>
          <a:xfrm>
            <a:off x="199978" y="2023470"/>
            <a:ext cx="3564600" cy="41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</a:pPr>
            <a:r>
              <a:rPr lang="en-US" sz="1900" b="1" i="0">
                <a:solidFill>
                  <a:srgbClr val="FFFFFF"/>
                </a:solidFill>
              </a:rPr>
              <a:t>Testing</a:t>
            </a:r>
            <a:r>
              <a:rPr lang="en-US" sz="1900" b="1">
                <a:solidFill>
                  <a:srgbClr val="FFFFFF"/>
                </a:solidFill>
              </a:rPr>
              <a:t> &amp; Validation</a:t>
            </a:r>
            <a:endParaRPr sz="1900" b="1">
              <a:solidFill>
                <a:srgbClr val="FFFFFF"/>
              </a:solidFill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</a:pPr>
            <a:endParaRPr b="1">
              <a:solidFill>
                <a:srgbClr val="FFFFFF"/>
              </a:solidFill>
            </a:endParaRPr>
          </a:p>
          <a:p>
            <a:pPr marL="0" lvl="0" indent="-101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Arial"/>
              <a:buChar char="•"/>
            </a:pPr>
            <a:r>
              <a:rPr lang="en-US" b="1">
                <a:solidFill>
                  <a:srgbClr val="FFFFFF"/>
                </a:solidFill>
              </a:rPr>
              <a:t> </a:t>
            </a:r>
            <a:r>
              <a:rPr lang="en-US" b="1" i="0">
                <a:solidFill>
                  <a:schemeClr val="accent4"/>
                </a:solidFill>
              </a:rPr>
              <a:t>Ini</a:t>
            </a:r>
            <a:r>
              <a:rPr lang="en-US" b="1">
                <a:solidFill>
                  <a:schemeClr val="accent4"/>
                </a:solidFill>
              </a:rPr>
              <a:t>tial testing</a:t>
            </a:r>
            <a:r>
              <a:rPr lang="en-US" b="1">
                <a:solidFill>
                  <a:srgbClr val="FFFFFF"/>
                </a:solidFill>
              </a:rPr>
              <a:t> before deployment ensured:</a:t>
            </a:r>
            <a:endParaRPr b="1">
              <a:solidFill>
                <a:srgbClr val="FFFFFF"/>
              </a:solidFill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b="1">
                <a:solidFill>
                  <a:srgbClr val="FFFFFF"/>
                </a:solidFill>
              </a:rPr>
              <a:t>	-&gt; Sensor accuracy</a:t>
            </a:r>
            <a:endParaRPr b="1">
              <a:solidFill>
                <a:srgbClr val="FFFFFF"/>
              </a:solidFill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b="1">
                <a:solidFill>
                  <a:srgbClr val="FFFFFF"/>
                </a:solidFill>
              </a:rPr>
              <a:t>	-&gt; Navigation reliability</a:t>
            </a:r>
            <a:endParaRPr b="1">
              <a:solidFill>
                <a:srgbClr val="FFFFFF"/>
              </a:solidFill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b="1">
                <a:solidFill>
                  <a:srgbClr val="FFFFFF"/>
                </a:solidFill>
              </a:rPr>
              <a:t>	-&gt; System integration</a:t>
            </a:r>
            <a:endParaRPr b="1">
              <a:solidFill>
                <a:srgbClr val="FFFFFF"/>
              </a:solidFill>
            </a:endParaRPr>
          </a:p>
          <a:p>
            <a:pPr marL="0" lvl="0" indent="-101600" algn="l" rtl="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</a:pPr>
            <a:r>
              <a:rPr lang="en-US" b="1">
                <a:solidFill>
                  <a:schemeClr val="lt1"/>
                </a:solidFill>
              </a:rPr>
              <a:t> </a:t>
            </a:r>
            <a:r>
              <a:rPr lang="en-US" b="1">
                <a:solidFill>
                  <a:schemeClr val="accent4"/>
                </a:solidFill>
              </a:rPr>
              <a:t>Comprehensive testing</a:t>
            </a:r>
            <a:r>
              <a:rPr lang="en-US" b="1">
                <a:solidFill>
                  <a:schemeClr val="lt1"/>
                </a:solidFill>
              </a:rPr>
              <a:t> during and after deployment:</a:t>
            </a:r>
            <a:endParaRPr b="1">
              <a:solidFill>
                <a:schemeClr val="lt1"/>
              </a:solidFill>
            </a:endParaRPr>
          </a:p>
          <a:p>
            <a:pPr marL="457200" lvl="1" indent="0" algn="l" rtl="0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</a:pPr>
            <a:r>
              <a:rPr lang="en-US" b="1">
                <a:solidFill>
                  <a:schemeClr val="lt1"/>
                </a:solidFill>
              </a:rPr>
              <a:t>-&gt; Conducted in Biscayne Bay and Haulover Beach to mimic operational environments.</a:t>
            </a:r>
            <a:endParaRPr b="1">
              <a:solidFill>
                <a:schemeClr val="lt1"/>
              </a:solidFill>
            </a:endParaRPr>
          </a:p>
          <a:p>
            <a:pPr marL="457200" lvl="1" indent="0" algn="l" rtl="0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</a:pPr>
            <a:r>
              <a:rPr lang="en-US" b="1">
                <a:solidFill>
                  <a:schemeClr val="lt1"/>
                </a:solidFill>
              </a:rPr>
              <a:t>-&gt; Tested exposure to factors such as water currents, salinity, etc.</a:t>
            </a:r>
            <a:endParaRPr b="1">
              <a:solidFill>
                <a:schemeClr val="lt1"/>
              </a:solidFill>
            </a:endParaRPr>
          </a:p>
        </p:txBody>
      </p:sp>
      <p:sp>
        <p:nvSpPr>
          <p:cNvPr id="292" name="Google Shape;292;p6"/>
          <p:cNvSpPr txBox="1">
            <a:spLocks noGrp="1"/>
          </p:cNvSpPr>
          <p:nvPr>
            <p:ph type="title"/>
          </p:nvPr>
        </p:nvSpPr>
        <p:spPr>
          <a:xfrm>
            <a:off x="2690877" y="109050"/>
            <a:ext cx="5525400" cy="221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DFDFC"/>
              </a:buClr>
              <a:buSzPts val="3600"/>
              <a:buFont typeface="Arial"/>
              <a:buNone/>
            </a:pPr>
            <a:r>
              <a:rPr lang="en-US" b="1" i="0">
                <a:solidFill>
                  <a:srgbClr val="FDFDFC"/>
                </a:solidFill>
              </a:rPr>
              <a:t>Methodology</a:t>
            </a:r>
            <a:endParaRPr/>
          </a:p>
        </p:txBody>
      </p:sp>
      <p:sp>
        <p:nvSpPr>
          <p:cNvPr id="293" name="Google Shape;293;p6"/>
          <p:cNvSpPr/>
          <p:nvPr/>
        </p:nvSpPr>
        <p:spPr>
          <a:xfrm>
            <a:off x="5943600" y="3276600"/>
            <a:ext cx="304800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94" name="Google Shape;294;p6"/>
          <p:cNvPicPr preferRelativeResize="0"/>
          <p:nvPr/>
        </p:nvPicPr>
        <p:blipFill rotWithShape="1">
          <a:blip r:embed="rId3">
            <a:alphaModFix/>
          </a:blip>
          <a:srcRect b="16957"/>
          <a:stretch/>
        </p:blipFill>
        <p:spPr>
          <a:xfrm>
            <a:off x="7205250" y="941850"/>
            <a:ext cx="3962400" cy="2467848"/>
          </a:xfrm>
          <a:prstGeom prst="rect">
            <a:avLst/>
          </a:prstGeom>
          <a:noFill/>
          <a:ln>
            <a:noFill/>
          </a:ln>
        </p:spPr>
      </p:pic>
      <p:pic>
        <p:nvPicPr>
          <p:cNvPr id="295" name="Google Shape;295;p6"/>
          <p:cNvPicPr preferRelativeResize="0"/>
          <p:nvPr/>
        </p:nvPicPr>
        <p:blipFill rotWithShape="1">
          <a:blip r:embed="rId4">
            <a:alphaModFix/>
          </a:blip>
          <a:srcRect b="31475"/>
          <a:stretch/>
        </p:blipFill>
        <p:spPr>
          <a:xfrm>
            <a:off x="4046800" y="3510800"/>
            <a:ext cx="2342959" cy="2854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96" name="Google Shape;296;p6"/>
          <p:cNvPicPr preferRelativeResize="0"/>
          <p:nvPr/>
        </p:nvPicPr>
        <p:blipFill rotWithShape="1">
          <a:blip r:embed="rId5">
            <a:alphaModFix/>
          </a:blip>
          <a:srcRect l="34962" t="37949" r="34179" b="36477"/>
          <a:stretch/>
        </p:blipFill>
        <p:spPr>
          <a:xfrm>
            <a:off x="6490100" y="3510800"/>
            <a:ext cx="2583176" cy="2854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97" name="Google Shape;297;p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77025" y="109050"/>
            <a:ext cx="1384845" cy="1252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98" name="Google Shape;298;p6"/>
          <p:cNvPicPr preferRelativeResize="0"/>
          <p:nvPr/>
        </p:nvPicPr>
        <p:blipFill rotWithShape="1">
          <a:blip r:embed="rId7">
            <a:alphaModFix/>
          </a:blip>
          <a:srcRect r="45042"/>
          <a:stretch/>
        </p:blipFill>
        <p:spPr>
          <a:xfrm>
            <a:off x="9149475" y="3510800"/>
            <a:ext cx="2307676" cy="2854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7"/>
          <p:cNvSpPr txBox="1">
            <a:spLocks noGrp="1"/>
          </p:cNvSpPr>
          <p:nvPr>
            <p:ph type="body" idx="1"/>
          </p:nvPr>
        </p:nvSpPr>
        <p:spPr>
          <a:xfrm>
            <a:off x="4040125" y="1803350"/>
            <a:ext cx="7527898" cy="4338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0" lvl="0" indent="-101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Arial"/>
              <a:buChar char="•"/>
            </a:pPr>
            <a:r>
              <a:rPr lang="en-US" sz="1600">
                <a:solidFill>
                  <a:srgbClr val="FFFFFF"/>
                </a:solidFill>
              </a:rPr>
              <a:t> </a:t>
            </a:r>
            <a:r>
              <a:rPr lang="en-US" sz="1600" b="1">
                <a:solidFill>
                  <a:schemeClr val="accent4"/>
                </a:solidFill>
              </a:rPr>
              <a:t>Sensors provided reliable readings</a:t>
            </a:r>
            <a:r>
              <a:rPr lang="en-US" sz="1600">
                <a:solidFill>
                  <a:srgbClr val="FFFFFF"/>
                </a:solidFill>
              </a:rPr>
              <a:t>, verified by calibration and manual sampling comparison.</a:t>
            </a:r>
            <a:endParaRPr sz="1600">
              <a:solidFill>
                <a:srgbClr val="FFFFFF"/>
              </a:solidFill>
            </a:endParaRPr>
          </a:p>
          <a:p>
            <a:pPr marL="68580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rgbClr val="FFFFFF"/>
              </a:solidFill>
            </a:endParaRPr>
          </a:p>
          <a:p>
            <a:pPr marL="0" lvl="0" indent="-101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Char char="•"/>
            </a:pPr>
            <a:r>
              <a:rPr lang="en-US" sz="1600">
                <a:solidFill>
                  <a:srgbClr val="FFFFFF"/>
                </a:solidFill>
              </a:rPr>
              <a:t> </a:t>
            </a:r>
            <a:r>
              <a:rPr lang="en-US" sz="1600" b="1">
                <a:solidFill>
                  <a:schemeClr val="accent4"/>
                </a:solidFill>
              </a:rPr>
              <a:t>GPS</a:t>
            </a:r>
            <a:r>
              <a:rPr lang="en-US" sz="1600">
                <a:solidFill>
                  <a:srgbClr val="FFFFFF"/>
                </a:solidFill>
              </a:rPr>
              <a:t> and </a:t>
            </a:r>
            <a:r>
              <a:rPr lang="en-US" sz="1600" b="1">
                <a:solidFill>
                  <a:schemeClr val="accent4"/>
                </a:solidFill>
              </a:rPr>
              <a:t>IMU</a:t>
            </a:r>
            <a:r>
              <a:rPr lang="en-US" sz="1600">
                <a:solidFill>
                  <a:schemeClr val="accent4"/>
                </a:solidFill>
              </a:rPr>
              <a:t> </a:t>
            </a:r>
            <a:r>
              <a:rPr lang="en-US" sz="1600" b="1">
                <a:solidFill>
                  <a:schemeClr val="accent4"/>
                </a:solidFill>
              </a:rPr>
              <a:t>systems</a:t>
            </a:r>
            <a:r>
              <a:rPr lang="en-US" sz="1600">
                <a:solidFill>
                  <a:srgbClr val="FFFFFF"/>
                </a:solidFill>
              </a:rPr>
              <a:t> ensured </a:t>
            </a:r>
            <a:r>
              <a:rPr lang="en-US" sz="1600" b="1">
                <a:solidFill>
                  <a:schemeClr val="accent4"/>
                </a:solidFill>
              </a:rPr>
              <a:t>precise route tracking</a:t>
            </a:r>
            <a:r>
              <a:rPr lang="en-US" sz="1600">
                <a:solidFill>
                  <a:srgbClr val="FFFFFF"/>
                </a:solidFill>
              </a:rPr>
              <a:t> and effective obstacle avoidance. Solar panels powered daytime operations; rechargeable battery ensured night functionality.</a:t>
            </a:r>
            <a:endParaRPr sz="1600">
              <a:solidFill>
                <a:srgbClr val="FFFFFF"/>
              </a:solidFill>
            </a:endParaRPr>
          </a:p>
          <a:p>
            <a:pPr marL="68580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rgbClr val="FFFFFF"/>
              </a:solidFill>
            </a:endParaRPr>
          </a:p>
          <a:p>
            <a:pPr marL="0" lvl="0" indent="-101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Char char="•"/>
            </a:pPr>
            <a:r>
              <a:rPr lang="en-US" sz="1600">
                <a:solidFill>
                  <a:srgbClr val="FFFFFF"/>
                </a:solidFill>
              </a:rPr>
              <a:t> Real-time data transmission to the cloud-platform, which is accessible via the web and mobile apps which l</a:t>
            </a:r>
            <a:r>
              <a:rPr lang="en-US" sz="1600" b="1">
                <a:solidFill>
                  <a:schemeClr val="accent4"/>
                </a:solidFill>
              </a:rPr>
              <a:t>ed to robust performance across large areas</a:t>
            </a:r>
            <a:r>
              <a:rPr lang="en-US" sz="1600">
                <a:solidFill>
                  <a:srgbClr val="FFFFFF"/>
                </a:solidFill>
              </a:rPr>
              <a:t>, collecting data autonomously.</a:t>
            </a:r>
            <a:endParaRPr sz="1600">
              <a:solidFill>
                <a:srgbClr val="FFFFFF"/>
              </a:solidFill>
            </a:endParaRPr>
          </a:p>
          <a:p>
            <a:pPr marL="68580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rgbClr val="FFFFFF"/>
              </a:solidFill>
            </a:endParaRPr>
          </a:p>
          <a:p>
            <a:pPr marL="0" lvl="0" indent="-101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Char char="•"/>
            </a:pPr>
            <a:r>
              <a:rPr lang="en-US" sz="1600">
                <a:solidFill>
                  <a:srgbClr val="FFFFFF"/>
                </a:solidFill>
              </a:rPr>
              <a:t> </a:t>
            </a:r>
            <a:r>
              <a:rPr lang="en-US" sz="1600" b="1">
                <a:solidFill>
                  <a:srgbClr val="FFFFFF"/>
                </a:solidFill>
              </a:rPr>
              <a:t>Analysis</a:t>
            </a:r>
            <a:endParaRPr sz="1600" b="1">
              <a:solidFill>
                <a:srgbClr val="FFFFFF"/>
              </a:solidFill>
            </a:endParaRPr>
          </a:p>
          <a:p>
            <a:pPr marL="685800" lvl="1" indent="-20955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00"/>
              <a:buChar char="•"/>
            </a:pPr>
            <a:r>
              <a:rPr lang="en-US" sz="1500">
                <a:solidFill>
                  <a:srgbClr val="FFFFFF"/>
                </a:solidFill>
              </a:rPr>
              <a:t>Seasonal variations in </a:t>
            </a:r>
            <a:r>
              <a:rPr lang="en-US" sz="1500" b="1">
                <a:solidFill>
                  <a:schemeClr val="accent4"/>
                </a:solidFill>
              </a:rPr>
              <a:t>October recorded higher water temperature</a:t>
            </a:r>
            <a:r>
              <a:rPr lang="en-US" sz="1500">
                <a:solidFill>
                  <a:srgbClr val="FFFFFF"/>
                </a:solidFill>
              </a:rPr>
              <a:t> than in March (27.58°C vs. 25.03°C)</a:t>
            </a:r>
            <a:endParaRPr sz="1500">
              <a:solidFill>
                <a:srgbClr val="FFFFFF"/>
              </a:solidFill>
            </a:endParaRPr>
          </a:p>
          <a:p>
            <a:pPr marL="685800" lvl="1" indent="-20955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00"/>
              <a:buChar char="•"/>
            </a:pPr>
            <a:r>
              <a:rPr lang="en-US" sz="1500" b="1">
                <a:solidFill>
                  <a:schemeClr val="accent4"/>
                </a:solidFill>
              </a:rPr>
              <a:t>Dissolved oxygen increased in variability in October</a:t>
            </a:r>
            <a:r>
              <a:rPr lang="en-US" sz="1500">
                <a:solidFill>
                  <a:srgbClr val="FFFFFF"/>
                </a:solidFill>
              </a:rPr>
              <a:t> (113.27% with SD: 19.93%) vs. March.</a:t>
            </a:r>
            <a:endParaRPr sz="1500">
              <a:solidFill>
                <a:srgbClr val="FFFFFF"/>
              </a:solidFill>
            </a:endParaRPr>
          </a:p>
          <a:p>
            <a:pPr marL="685800" lvl="1" indent="-20955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00"/>
              <a:buChar char="•"/>
            </a:pPr>
            <a:r>
              <a:rPr lang="en-US" sz="1500">
                <a:solidFill>
                  <a:srgbClr val="FFFFFF"/>
                </a:solidFill>
              </a:rPr>
              <a:t>October’s mean </a:t>
            </a:r>
            <a:r>
              <a:rPr lang="en-US" sz="1500" b="1">
                <a:solidFill>
                  <a:schemeClr val="accent4"/>
                </a:solidFill>
              </a:rPr>
              <a:t>turbidity</a:t>
            </a:r>
            <a:r>
              <a:rPr lang="en-US" sz="1500">
                <a:solidFill>
                  <a:srgbClr val="FFFFFF"/>
                </a:solidFill>
              </a:rPr>
              <a:t> (147.07 FNU) </a:t>
            </a:r>
            <a:r>
              <a:rPr lang="en-US" sz="1500" b="1">
                <a:solidFill>
                  <a:schemeClr val="accent4"/>
                </a:solidFill>
              </a:rPr>
              <a:t>elevated</a:t>
            </a:r>
            <a:r>
              <a:rPr lang="en-US" sz="1500">
                <a:solidFill>
                  <a:srgbClr val="FFFFFF"/>
                </a:solidFill>
              </a:rPr>
              <a:t> due to runoff and human activity.</a:t>
            </a:r>
            <a:endParaRPr sz="1500">
              <a:solidFill>
                <a:srgbClr val="FFFFFF"/>
              </a:solidFill>
            </a:endParaRPr>
          </a:p>
          <a:p>
            <a:pPr marL="685800" lvl="1" indent="-20955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00"/>
              <a:buChar char="•"/>
            </a:pPr>
            <a:r>
              <a:rPr lang="en-US" sz="1500">
                <a:solidFill>
                  <a:srgbClr val="FFFFFF"/>
                </a:solidFill>
              </a:rPr>
              <a:t>October saw spikes, indicating </a:t>
            </a:r>
            <a:r>
              <a:rPr lang="en-US" sz="1500" b="1">
                <a:solidFill>
                  <a:schemeClr val="accent4"/>
                </a:solidFill>
              </a:rPr>
              <a:t>higher algal activity.</a:t>
            </a:r>
            <a:endParaRPr sz="1500" b="1">
              <a:solidFill>
                <a:schemeClr val="accent4"/>
              </a:solidFill>
            </a:endParaRPr>
          </a:p>
          <a:p>
            <a:pPr marL="685800" lvl="1" indent="-20955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00"/>
              <a:buChar char="•"/>
            </a:pPr>
            <a:r>
              <a:rPr lang="en-US" sz="1500" b="1">
                <a:solidFill>
                  <a:schemeClr val="accent4"/>
                </a:solidFill>
              </a:rPr>
              <a:t>March</a:t>
            </a:r>
            <a:r>
              <a:rPr lang="en-US" sz="1500">
                <a:solidFill>
                  <a:srgbClr val="FFFFFF"/>
                </a:solidFill>
              </a:rPr>
              <a:t> saw </a:t>
            </a:r>
            <a:r>
              <a:rPr lang="en-US" sz="1500" b="1">
                <a:solidFill>
                  <a:schemeClr val="accent4"/>
                </a:solidFill>
              </a:rPr>
              <a:t>stable conditions</a:t>
            </a:r>
            <a:r>
              <a:rPr lang="en-US" sz="1500">
                <a:solidFill>
                  <a:srgbClr val="FFFFFF"/>
                </a:solidFill>
              </a:rPr>
              <a:t> with lower turbidity and consistent dissolved oxygen levels.</a:t>
            </a:r>
            <a:endParaRPr sz="1500">
              <a:solidFill>
                <a:srgbClr val="FFFFFF"/>
              </a:solidFill>
            </a:endParaRPr>
          </a:p>
        </p:txBody>
      </p:sp>
      <p:sp>
        <p:nvSpPr>
          <p:cNvPr id="304" name="Google Shape;304;p7"/>
          <p:cNvSpPr txBox="1">
            <a:spLocks noGrp="1"/>
          </p:cNvSpPr>
          <p:nvPr>
            <p:ph type="title"/>
          </p:nvPr>
        </p:nvSpPr>
        <p:spPr>
          <a:xfrm>
            <a:off x="1590222" y="470310"/>
            <a:ext cx="8984543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DFDFC"/>
              </a:buClr>
              <a:buSzPct val="100000"/>
              <a:buFont typeface="Arial"/>
              <a:buNone/>
            </a:pPr>
            <a:r>
              <a:rPr lang="en-US" b="1" i="0">
                <a:solidFill>
                  <a:srgbClr val="FDFDFC"/>
                </a:solidFill>
                <a:latin typeface="Arial"/>
                <a:ea typeface="Arial"/>
                <a:cs typeface="Arial"/>
                <a:sym typeface="Arial"/>
              </a:rPr>
              <a:t>Water Sampling with Applied Microcontrollers</a:t>
            </a:r>
            <a:br>
              <a:rPr lang="en-US" b="1" i="0">
                <a:solidFill>
                  <a:srgbClr val="FDFDFC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>
                <a:solidFill>
                  <a:srgbClr val="FDFDFC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b="1" i="0">
                <a:solidFill>
                  <a:srgbClr val="FDFDFC"/>
                </a:solidFill>
                <a:latin typeface="Arial"/>
                <a:ea typeface="Arial"/>
                <a:cs typeface="Arial"/>
                <a:sym typeface="Arial"/>
              </a:rPr>
              <a:t>Results</a:t>
            </a:r>
            <a:br>
              <a:rPr lang="en-US">
                <a:solidFill>
                  <a:srgbClr val="38B6FF"/>
                </a:solidFill>
                <a:latin typeface="Arial"/>
                <a:ea typeface="Arial"/>
                <a:cs typeface="Arial"/>
                <a:sym typeface="Arial"/>
              </a:rPr>
            </a:br>
            <a:endParaRPr/>
          </a:p>
        </p:txBody>
      </p:sp>
      <p:pic>
        <p:nvPicPr>
          <p:cNvPr id="305" name="Google Shape;305;p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3075" y="276825"/>
            <a:ext cx="1384845" cy="1252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06" name="Google Shape;306;p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3850" y="2282798"/>
            <a:ext cx="3735327" cy="27905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p8"/>
          <p:cNvSpPr txBox="1">
            <a:spLocks noGrp="1"/>
          </p:cNvSpPr>
          <p:nvPr>
            <p:ph type="body" idx="1"/>
          </p:nvPr>
        </p:nvSpPr>
        <p:spPr>
          <a:xfrm>
            <a:off x="4040125" y="1803350"/>
            <a:ext cx="7909500" cy="517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77500" lnSpcReduction="1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rgbClr val="FFFFFF"/>
              </a:solidFill>
            </a:endParaRPr>
          </a:p>
          <a:p>
            <a:pPr marL="0" lvl="0" indent="-8858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Char char="•"/>
            </a:pPr>
            <a:r>
              <a:rPr lang="en-US" sz="1800" b="1">
                <a:solidFill>
                  <a:srgbClr val="FFFFFF"/>
                </a:solidFill>
              </a:rPr>
              <a:t> The ASV offers </a:t>
            </a:r>
            <a:r>
              <a:rPr lang="en-US" sz="1800" b="1">
                <a:solidFill>
                  <a:schemeClr val="accent4"/>
                </a:solidFill>
              </a:rPr>
              <a:t>an efficient, cost-effective alternative</a:t>
            </a:r>
            <a:r>
              <a:rPr lang="en-US" sz="1800" b="1">
                <a:solidFill>
                  <a:srgbClr val="FFFFFF"/>
                </a:solidFill>
              </a:rPr>
              <a:t> to traditional methods.</a:t>
            </a:r>
            <a:endParaRPr sz="1800" b="1">
              <a:solidFill>
                <a:srgbClr val="FFFFFF"/>
              </a:solidFill>
            </a:endParaRPr>
          </a:p>
          <a:p>
            <a:pPr marL="0" lvl="0" indent="-8858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Char char="•"/>
            </a:pPr>
            <a:r>
              <a:rPr lang="en-US" sz="1800" b="1">
                <a:solidFill>
                  <a:srgbClr val="FFFFFF"/>
                </a:solidFill>
              </a:rPr>
              <a:t> The user-friendly web and mobile applications </a:t>
            </a:r>
            <a:r>
              <a:rPr lang="en-US" sz="1800" b="1">
                <a:solidFill>
                  <a:schemeClr val="accent4"/>
                </a:solidFill>
              </a:rPr>
              <a:t>provide real-time data</a:t>
            </a:r>
            <a:r>
              <a:rPr lang="en-US" sz="1800" b="1">
                <a:solidFill>
                  <a:srgbClr val="FFFFFF"/>
                </a:solidFill>
              </a:rPr>
              <a:t> for quicker decision-making.</a:t>
            </a:r>
            <a:endParaRPr sz="1800" b="1">
              <a:solidFill>
                <a:srgbClr val="FFFFFF"/>
              </a:solidFill>
            </a:endParaRPr>
          </a:p>
          <a:p>
            <a:pPr marL="0" lvl="0" indent="-8858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Char char="•"/>
            </a:pPr>
            <a:r>
              <a:rPr lang="en-US" sz="1800" b="1">
                <a:solidFill>
                  <a:srgbClr val="FFFFFF"/>
                </a:solidFill>
              </a:rPr>
              <a:t> </a:t>
            </a:r>
            <a:r>
              <a:rPr lang="en-US" sz="1800" b="1">
                <a:solidFill>
                  <a:schemeClr val="accent4"/>
                </a:solidFill>
              </a:rPr>
              <a:t>Modular, autonomous design</a:t>
            </a:r>
            <a:r>
              <a:rPr lang="en-US" sz="1800" b="1">
                <a:solidFill>
                  <a:srgbClr val="FFFFFF"/>
                </a:solidFill>
              </a:rPr>
              <a:t> ensures environmental friendliness and extended use.</a:t>
            </a:r>
            <a:endParaRPr sz="1800" b="1">
              <a:solidFill>
                <a:srgbClr val="FFFFFF"/>
              </a:solidFill>
            </a:endParaRPr>
          </a:p>
          <a:p>
            <a:pPr marL="0" lvl="0" indent="-8858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Char char="•"/>
            </a:pPr>
            <a:r>
              <a:rPr lang="en-US" sz="1800" b="1">
                <a:solidFill>
                  <a:srgbClr val="FFFFFF"/>
                </a:solidFill>
              </a:rPr>
              <a:t> The several field tests proved the</a:t>
            </a:r>
            <a:r>
              <a:rPr lang="en-US" sz="1800" b="1">
                <a:solidFill>
                  <a:schemeClr val="accent4"/>
                </a:solidFill>
              </a:rPr>
              <a:t> ASV’s reliability and scalability and contributes to improved aquatic ecosystem management.</a:t>
            </a:r>
            <a:endParaRPr sz="1800" b="1">
              <a:solidFill>
                <a:schemeClr val="accent4"/>
              </a:solidFill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rgbClr val="FFFFFF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18" b="1">
                <a:solidFill>
                  <a:schemeClr val="lt1"/>
                </a:solidFill>
              </a:rPr>
              <a:t>Seasonal Findings in Biscayne Bay:</a:t>
            </a:r>
            <a:endParaRPr sz="1618" b="1">
              <a:solidFill>
                <a:schemeClr val="lt1"/>
              </a:solidFill>
            </a:endParaRPr>
          </a:p>
          <a:p>
            <a:pPr marL="457200" lvl="0" indent="-308253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ct val="100000"/>
              <a:buChar char="●"/>
            </a:pPr>
            <a:r>
              <a:rPr lang="en-US" sz="1618" b="1">
                <a:solidFill>
                  <a:schemeClr val="lt1"/>
                </a:solidFill>
              </a:rPr>
              <a:t>October Highlights</a:t>
            </a:r>
            <a:endParaRPr sz="1618" b="1">
              <a:solidFill>
                <a:schemeClr val="lt1"/>
              </a:solidFill>
            </a:endParaRPr>
          </a:p>
          <a:p>
            <a:pPr marL="914400" lvl="1" indent="-308253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Char char="○"/>
            </a:pPr>
            <a:r>
              <a:rPr lang="en-US" sz="1618" b="1">
                <a:solidFill>
                  <a:schemeClr val="accent4"/>
                </a:solidFill>
              </a:rPr>
              <a:t>Higher biological activity, turbidity, and temperatures</a:t>
            </a:r>
            <a:r>
              <a:rPr lang="en-US" sz="1618" b="1">
                <a:solidFill>
                  <a:schemeClr val="lt1"/>
                </a:solidFill>
              </a:rPr>
              <a:t> compared to March.</a:t>
            </a:r>
            <a:endParaRPr sz="1618" b="1">
              <a:solidFill>
                <a:schemeClr val="lt1"/>
              </a:solidFill>
            </a:endParaRPr>
          </a:p>
          <a:p>
            <a:pPr marL="914400" lvl="1" indent="-308253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Char char="○"/>
            </a:pPr>
            <a:r>
              <a:rPr lang="en-US" sz="1618" b="1">
                <a:solidFill>
                  <a:schemeClr val="lt1"/>
                </a:solidFill>
              </a:rPr>
              <a:t>Chlorophyll spikes indicate </a:t>
            </a:r>
            <a:r>
              <a:rPr lang="en-US" sz="1618" b="1">
                <a:solidFill>
                  <a:schemeClr val="accent4"/>
                </a:solidFill>
              </a:rPr>
              <a:t>increased algal growth</a:t>
            </a:r>
            <a:r>
              <a:rPr lang="en-US" sz="1618" b="1">
                <a:solidFill>
                  <a:schemeClr val="lt1"/>
                </a:solidFill>
              </a:rPr>
              <a:t>, potentially leading to eutrophication.</a:t>
            </a:r>
            <a:endParaRPr sz="1618" b="1">
              <a:solidFill>
                <a:schemeClr val="lt1"/>
              </a:solidFill>
            </a:endParaRPr>
          </a:p>
          <a:p>
            <a:pPr marL="914400" lvl="1" indent="-308253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Char char="○"/>
            </a:pPr>
            <a:r>
              <a:rPr lang="en-US" sz="1618" b="1">
                <a:solidFill>
                  <a:schemeClr val="lt1"/>
                </a:solidFill>
              </a:rPr>
              <a:t>Dissolved oxygen variability reflects </a:t>
            </a:r>
            <a:r>
              <a:rPr lang="en-US" sz="1618" b="1">
                <a:solidFill>
                  <a:schemeClr val="accent4"/>
                </a:solidFill>
              </a:rPr>
              <a:t>dynamic ecosystem responses</a:t>
            </a:r>
            <a:r>
              <a:rPr lang="en-US" sz="1618" b="1">
                <a:solidFill>
                  <a:schemeClr val="lt1"/>
                </a:solidFill>
              </a:rPr>
              <a:t>.</a:t>
            </a:r>
            <a:endParaRPr sz="100" b="1">
              <a:solidFill>
                <a:schemeClr val="lt1"/>
              </a:solidFill>
            </a:endParaRPr>
          </a:p>
          <a:p>
            <a:pPr marL="457200" lvl="0" indent="-308253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Char char="●"/>
            </a:pPr>
            <a:r>
              <a:rPr lang="en-US" sz="1618" b="1">
                <a:solidFill>
                  <a:schemeClr val="lt1"/>
                </a:solidFill>
              </a:rPr>
              <a:t>March Stability</a:t>
            </a:r>
            <a:endParaRPr sz="1618" b="1">
              <a:solidFill>
                <a:schemeClr val="lt1"/>
              </a:solidFill>
            </a:endParaRPr>
          </a:p>
          <a:p>
            <a:pPr marL="914400" lvl="1" indent="-308253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Char char="○"/>
            </a:pPr>
            <a:r>
              <a:rPr lang="en-US" sz="1618" b="1">
                <a:solidFill>
                  <a:schemeClr val="lt1"/>
                </a:solidFill>
              </a:rPr>
              <a:t>Lower turbidity, consistent dissolved oxygen levels, and s</a:t>
            </a:r>
            <a:r>
              <a:rPr lang="en-US" sz="1618" b="1">
                <a:solidFill>
                  <a:schemeClr val="accent4"/>
                </a:solidFill>
              </a:rPr>
              <a:t>table environmental conditions</a:t>
            </a:r>
            <a:r>
              <a:rPr lang="en-US" sz="1618" b="1">
                <a:solidFill>
                  <a:schemeClr val="lt1"/>
                </a:solidFill>
              </a:rPr>
              <a:t>.</a:t>
            </a:r>
            <a:endParaRPr sz="1618" b="1">
              <a:solidFill>
                <a:schemeClr val="lt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ct val="67961"/>
              <a:buFont typeface="Arial"/>
              <a:buNone/>
            </a:pPr>
            <a:r>
              <a:rPr lang="en-US" sz="1618" b="1">
                <a:solidFill>
                  <a:schemeClr val="accent4"/>
                </a:solidFill>
              </a:rPr>
              <a:t>Driving Factors</a:t>
            </a:r>
            <a:r>
              <a:rPr lang="en-US" sz="1618" b="1">
                <a:solidFill>
                  <a:schemeClr val="lt1"/>
                </a:solidFill>
              </a:rPr>
              <a:t>:</a:t>
            </a:r>
            <a:endParaRPr sz="1618" b="1">
              <a:solidFill>
                <a:schemeClr val="lt1"/>
              </a:solidFill>
            </a:endParaRPr>
          </a:p>
          <a:p>
            <a:pPr marL="457200" lvl="0" indent="-308253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ct val="100000"/>
              <a:buChar char="●"/>
            </a:pPr>
            <a:r>
              <a:rPr lang="en-US" sz="1618" b="1">
                <a:solidFill>
                  <a:schemeClr val="lt1"/>
                </a:solidFill>
              </a:rPr>
              <a:t>Warm temperatures, runoff, and human activities influence nutrient influx and sediment disturbance.</a:t>
            </a:r>
            <a:endParaRPr sz="1618" b="1">
              <a:solidFill>
                <a:schemeClr val="lt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ct val="67961"/>
              <a:buFont typeface="Arial"/>
              <a:buNone/>
            </a:pPr>
            <a:r>
              <a:rPr lang="en-US" sz="1618" b="1">
                <a:solidFill>
                  <a:schemeClr val="lt1"/>
                </a:solidFill>
              </a:rPr>
              <a:t>Key Implications:</a:t>
            </a:r>
            <a:endParaRPr sz="1618" b="1">
              <a:solidFill>
                <a:schemeClr val="lt1"/>
              </a:solidFill>
            </a:endParaRPr>
          </a:p>
          <a:p>
            <a:pPr marL="457200" lvl="0" indent="-308253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ct val="100000"/>
              <a:buChar char="●"/>
            </a:pPr>
            <a:r>
              <a:rPr lang="en-US" sz="1618" b="1">
                <a:solidFill>
                  <a:schemeClr val="accent4"/>
                </a:solidFill>
              </a:rPr>
              <a:t>Bay is highly vulnerable</a:t>
            </a:r>
            <a:r>
              <a:rPr lang="en-US" sz="1618" b="1">
                <a:solidFill>
                  <a:schemeClr val="lt1"/>
                </a:solidFill>
              </a:rPr>
              <a:t> to climatic and anthropogenic pressures.</a:t>
            </a:r>
            <a:endParaRPr sz="1618" b="1">
              <a:solidFill>
                <a:schemeClr val="lt1"/>
              </a:solidFill>
            </a:endParaRPr>
          </a:p>
          <a:p>
            <a:pPr marL="457200" lvl="0" indent="-308253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Char char="●"/>
            </a:pPr>
            <a:r>
              <a:rPr lang="en-US" sz="1618" b="1">
                <a:solidFill>
                  <a:schemeClr val="lt1"/>
                </a:solidFill>
              </a:rPr>
              <a:t>Highlights the </a:t>
            </a:r>
            <a:r>
              <a:rPr lang="en-US" sz="1618" b="1">
                <a:solidFill>
                  <a:schemeClr val="accent4"/>
                </a:solidFill>
              </a:rPr>
              <a:t>need for scalable, real-time monitoring</a:t>
            </a:r>
            <a:r>
              <a:rPr lang="en-US" sz="1618" b="1">
                <a:solidFill>
                  <a:schemeClr val="lt1"/>
                </a:solidFill>
              </a:rPr>
              <a:t> to enable proactive management.</a:t>
            </a:r>
            <a:endParaRPr sz="1618" b="1">
              <a:solidFill>
                <a:schemeClr val="lt1"/>
              </a:solidFill>
            </a:endParaRPr>
          </a:p>
          <a:p>
            <a:pPr marL="0" lvl="0" indent="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</a:endParaRPr>
          </a:p>
        </p:txBody>
      </p:sp>
      <p:sp>
        <p:nvSpPr>
          <p:cNvPr id="312" name="Google Shape;312;p8"/>
          <p:cNvSpPr txBox="1">
            <a:spLocks noGrp="1"/>
          </p:cNvSpPr>
          <p:nvPr>
            <p:ph type="title"/>
          </p:nvPr>
        </p:nvSpPr>
        <p:spPr>
          <a:xfrm>
            <a:off x="1590222" y="470310"/>
            <a:ext cx="8984543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DFDFC"/>
              </a:buClr>
              <a:buSzPct val="100000"/>
              <a:buFont typeface="Arial"/>
              <a:buNone/>
            </a:pPr>
            <a:r>
              <a:rPr lang="en-US" b="1" i="0">
                <a:solidFill>
                  <a:srgbClr val="FDFDFC"/>
                </a:solidFill>
                <a:latin typeface="Arial"/>
                <a:ea typeface="Arial"/>
                <a:cs typeface="Arial"/>
                <a:sym typeface="Arial"/>
              </a:rPr>
              <a:t>Water Sampling with Applied Microcontrollers</a:t>
            </a:r>
            <a:br>
              <a:rPr lang="en-US" b="1" i="0">
                <a:solidFill>
                  <a:srgbClr val="FDFDFC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>
                <a:solidFill>
                  <a:srgbClr val="FDFDFC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b="1" i="0">
                <a:solidFill>
                  <a:srgbClr val="FDFDFC"/>
                </a:solidFill>
                <a:latin typeface="Arial"/>
                <a:ea typeface="Arial"/>
                <a:cs typeface="Arial"/>
                <a:sym typeface="Arial"/>
              </a:rPr>
              <a:t>Conclusion</a:t>
            </a:r>
            <a:br>
              <a:rPr lang="en-US">
                <a:solidFill>
                  <a:srgbClr val="38B6FF"/>
                </a:solidFill>
                <a:latin typeface="Arial"/>
                <a:ea typeface="Arial"/>
                <a:cs typeface="Arial"/>
                <a:sym typeface="Arial"/>
              </a:rPr>
            </a:br>
            <a:endParaRPr/>
          </a:p>
        </p:txBody>
      </p:sp>
      <p:pic>
        <p:nvPicPr>
          <p:cNvPr id="313" name="Google Shape;313;p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3075" y="276825"/>
            <a:ext cx="1384845" cy="1252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14" name="Google Shape;314;p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1948273"/>
            <a:ext cx="3735325" cy="280149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FIU Real Triumphs Template">
  <a:themeElements>
    <a:clrScheme name="FIU Brand">
      <a:dk1>
        <a:srgbClr val="000000"/>
      </a:dk1>
      <a:lt1>
        <a:srgbClr val="FFFFFF"/>
      </a:lt1>
      <a:dk2>
        <a:srgbClr val="000000"/>
      </a:dk2>
      <a:lt2>
        <a:srgbClr val="F8F8F8"/>
      </a:lt2>
      <a:accent1>
        <a:srgbClr val="052950"/>
      </a:accent1>
      <a:accent2>
        <a:srgbClr val="B6862C"/>
      </a:accent2>
      <a:accent3>
        <a:srgbClr val="CC0066"/>
      </a:accent3>
      <a:accent4>
        <a:srgbClr val="00FFFF"/>
      </a:accent4>
      <a:accent5>
        <a:srgbClr val="FFFFFF"/>
      </a:accent5>
      <a:accent6>
        <a:srgbClr val="FFCC00"/>
      </a:accent6>
      <a:hlink>
        <a:srgbClr val="CC0066"/>
      </a:hlink>
      <a:folHlink>
        <a:srgbClr val="CC0066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2120</Words>
  <Application>Microsoft Macintosh PowerPoint</Application>
  <PresentationFormat>Widescreen</PresentationFormat>
  <Paragraphs>230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FIU Real Triumphs Template</vt:lpstr>
      <vt:lpstr>Water Sampling with Applied Microcontrollers    Students: Jesus Elespuru, Angie Martinez, Steven Luque, Christopher Perez Mentor: Dr. Gregory Murad Reis, CREST; School of Computing and Information Science;  College of Engineering and Computing Instructor/Faculty: Seyed-Masoud Sadjadi, Florida International University </vt:lpstr>
      <vt:lpstr>Water Sampling with Applied Microcontrollers  Meet the Team </vt:lpstr>
      <vt:lpstr>Water Sampling with Applied Microcontrollers  Introduction </vt:lpstr>
      <vt:lpstr>PowerPoint Presentation</vt:lpstr>
      <vt:lpstr>Methodology</vt:lpstr>
      <vt:lpstr>Methodology</vt:lpstr>
      <vt:lpstr>Methodology</vt:lpstr>
      <vt:lpstr>Water Sampling with Applied Microcontrollers  Results </vt:lpstr>
      <vt:lpstr>Water Sampling with Applied Microcontrollers  Conclusion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Andrea Plasencia</dc:creator>
  <cp:lastModifiedBy>Masoud Sadjadi</cp:lastModifiedBy>
  <cp:revision>1</cp:revision>
  <dcterms:created xsi:type="dcterms:W3CDTF">2020-08-12T18:54:24Z</dcterms:created>
  <dcterms:modified xsi:type="dcterms:W3CDTF">2024-12-17T21:33:51Z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0x010100D3CE5B01EE2D43479BD19C8CF7AEE55D</vt:lpwstr>
  </property>
  <property fmtid="{D5CDD505-2E9C-101B-9397-08002B2CF9AE}" pid="3" name="Order">
    <vt:r8>24900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</Properties>
</file>