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4" r:id="rId4"/>
  </p:sldMasterIdLst>
  <p:sldIdLst>
    <p:sldId id="293" r:id="rId5"/>
  </p:sldIdLst>
  <p:sldSz cx="32918400" cy="43891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E3F"/>
    <a:srgbClr val="00FFF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91"/>
    <p:restoredTop sz="94694"/>
  </p:normalViewPr>
  <p:slideViewPr>
    <p:cSldViewPr snapToGrid="0" snapToObjects="1">
      <p:cViewPr>
        <p:scale>
          <a:sx n="27" d="100"/>
          <a:sy n="27" d="100"/>
        </p:scale>
        <p:origin x="216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3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E621DCD8-8EA5-471D-9DB2-FAF212F91C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308" y="1089188"/>
            <a:ext cx="3641448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85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CE4101A-4EAF-4CCB-8625-174A47CD7243}"/>
              </a:ext>
            </a:extLst>
          </p:cNvPr>
          <p:cNvSpPr txBox="1"/>
          <p:nvPr userDrawn="1"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48E10276-EBF3-49C1-87F7-6292154512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6797" y="1016276"/>
            <a:ext cx="3641446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5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1667030" y="4240582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9CE1F4-64CC-475B-AD92-B190038A1D37}"/>
              </a:ext>
            </a:extLst>
          </p:cNvPr>
          <p:cNvSpPr/>
          <p:nvPr userDrawn="1"/>
        </p:nvSpPr>
        <p:spPr>
          <a:xfrm>
            <a:off x="0" y="39892949"/>
            <a:ext cx="32918400" cy="526695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60"/>
          </a:p>
        </p:txBody>
      </p:sp>
      <p:pic>
        <p:nvPicPr>
          <p:cNvPr id="3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822B3915-F74F-466A-A218-530699309E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5665" y="41267399"/>
            <a:ext cx="2651530" cy="227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55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4EFA1C-AD67-42CB-8453-2876F71A55C6}"/>
              </a:ext>
            </a:extLst>
          </p:cNvPr>
          <p:cNvSpPr txBox="1"/>
          <p:nvPr userDrawn="1"/>
        </p:nvSpPr>
        <p:spPr>
          <a:xfrm>
            <a:off x="21667030" y="4240582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8FA870-B1B1-4DEC-9AC9-E9343364F431}"/>
              </a:ext>
            </a:extLst>
          </p:cNvPr>
          <p:cNvSpPr/>
          <p:nvPr userDrawn="1"/>
        </p:nvSpPr>
        <p:spPr>
          <a:xfrm>
            <a:off x="0" y="39892949"/>
            <a:ext cx="32918400" cy="526695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60"/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1D8B0F7F-7327-4AC6-95AB-455300B4EF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665" y="41269424"/>
            <a:ext cx="2646812" cy="227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207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19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5" r:id="rId2"/>
    <p:sldLayoutId id="2147483747" r:id="rId3"/>
    <p:sldLayoutId id="2147483748" r:id="rId4"/>
  </p:sldLayoutIdLst>
  <p:txStyles>
    <p:titleStyle>
      <a:lvl1pPr algn="l" defTabSz="2468880" rtl="0" eaLnBrk="1" latinLnBrk="0" hangingPunct="1">
        <a:lnSpc>
          <a:spcPct val="90000"/>
        </a:lnSpc>
        <a:spcBef>
          <a:spcPct val="0"/>
        </a:spcBef>
        <a:buNone/>
        <a:defRPr sz="11880" b="1" kern="1200">
          <a:solidFill>
            <a:schemeClr val="bg1"/>
          </a:solidFill>
          <a:latin typeface="Neue Haas Grotesk Text Pro" panose="020B0504020202020204" pitchFamily="34" charset="0"/>
          <a:ea typeface="+mj-ea"/>
          <a:cs typeface="+mj-cs"/>
        </a:defRPr>
      </a:lvl1pPr>
    </p:titleStyle>
    <p:bodyStyle>
      <a:lvl1pPr marL="617220" indent="-617220" algn="l" defTabSz="2468880" rtl="0" eaLnBrk="1" latinLnBrk="0" hangingPunct="1">
        <a:lnSpc>
          <a:spcPct val="90000"/>
        </a:lnSpc>
        <a:spcBef>
          <a:spcPts val="2700"/>
        </a:spcBef>
        <a:buFont typeface="Arial" panose="020B0604020202020204" pitchFamily="34" charset="0"/>
        <a:buChar char="•"/>
        <a:defRPr sz="75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1pPr>
      <a:lvl2pPr marL="18516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2pPr>
      <a:lvl3pPr marL="30861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540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3pPr>
      <a:lvl4pPr marL="43205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4pPr>
      <a:lvl5pPr marL="555498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5pPr>
      <a:lvl6pPr marL="678942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80238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92583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104927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2pPr>
      <a:lvl3pPr marL="24688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3pPr>
      <a:lvl4pPr marL="37033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5pPr>
      <a:lvl6pPr marL="617220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74066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86410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98755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2">
            <a:extLst>
              <a:ext uri="{FF2B5EF4-FFF2-40B4-BE49-F238E27FC236}">
                <a16:creationId xmlns:a16="http://schemas.microsoft.com/office/drawing/2014/main" id="{3326A7EB-0544-4D3F-8620-608E176B1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9833" y="41169369"/>
            <a:ext cx="25233383" cy="979364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5493" tIns="27746" rIns="55493" bIns="27746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>
                <a:srgbClr val="3333CC"/>
              </a:buClr>
              <a:buNone/>
            </a:pPr>
            <a:r>
              <a:rPr lang="en-US" alt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material presented in this poster is based upon the work supported by KFSCIS. We/I thank KFSCIS for his/her/their assistance and mentorship that I/we received throughout the senior design project.</a:t>
            </a:r>
          </a:p>
        </p:txBody>
      </p:sp>
      <p:sp>
        <p:nvSpPr>
          <p:cNvPr id="4" name="Text Box 19">
            <a:extLst>
              <a:ext uri="{FF2B5EF4-FFF2-40B4-BE49-F238E27FC236}">
                <a16:creationId xmlns:a16="http://schemas.microsoft.com/office/drawing/2014/main" id="{987AAD38-3F70-4D75-84B6-AA1849F386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2729" y="40482393"/>
            <a:ext cx="659918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50B115B5-F8D2-4A79-9D3B-4A38B45DC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416" y="335034"/>
            <a:ext cx="24150451" cy="323165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Knight Foundation School of </a:t>
            </a:r>
          </a:p>
          <a:p>
            <a:pPr algn="ctr" eaLnBrk="1" hangingPunct="1"/>
            <a:r>
              <a:rPr lang="en-US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Computing &amp; Information Sciences</a:t>
            </a:r>
          </a:p>
          <a:p>
            <a:pPr algn="ctr"/>
            <a:r>
              <a:rPr lang="en-US" altLang="en-US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Fall 2024 Senior Design Project</a:t>
            </a:r>
          </a:p>
        </p:txBody>
      </p:sp>
      <p:sp>
        <p:nvSpPr>
          <p:cNvPr id="8" name="Text Box 12">
            <a:extLst>
              <a:ext uri="{FF2B5EF4-FFF2-40B4-BE49-F238E27FC236}">
                <a16:creationId xmlns:a16="http://schemas.microsoft.com/office/drawing/2014/main" id="{42AB64D0-3610-4A7D-B618-41E259C83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1485" y="3102761"/>
            <a:ext cx="26403300" cy="3210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5493" tIns="27746" rIns="55493" bIns="27746" anchor="t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 err="1">
                <a:solidFill>
                  <a:srgbClr val="081E3F"/>
                </a:solidFill>
                <a:latin typeface="Arial"/>
                <a:ea typeface="ＭＳ Ｐゴシック"/>
                <a:cs typeface="Arial"/>
              </a:rPr>
              <a:t>Sockify</a:t>
            </a:r>
            <a:endParaRPr lang="en-US" altLang="en-US" sz="10000" b="1" dirty="0">
              <a:solidFill>
                <a:srgbClr val="081E3F"/>
              </a:solidFill>
              <a:latin typeface="Arial"/>
              <a:ea typeface="ＭＳ Ｐゴシック"/>
              <a:cs typeface="Arial"/>
            </a:endParaRPr>
          </a:p>
          <a:p>
            <a:pPr algn="ctr">
              <a:spcBef>
                <a:spcPct val="0"/>
              </a:spcBef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Students: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Charlotte Williams</a:t>
            </a:r>
            <a:endParaRPr lang="en-US" altLang="en-US" sz="3500" dirty="0">
              <a:solidFill>
                <a:schemeClr val="tx1">
                  <a:lumMod val="75000"/>
                  <a:lumOff val="25000"/>
                </a:schemeClr>
              </a:solidFill>
              <a:cs typeface="Arial"/>
            </a:endParaRPr>
          </a:p>
          <a:p>
            <a:pPr algn="ctr">
              <a:spcBef>
                <a:spcPct val="0"/>
              </a:spcBef>
              <a:buNone/>
            </a:pP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GitHub: https://</a:t>
            </a:r>
            <a:r>
              <a:rPr lang="en-US" altLang="en-US" sz="35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github.com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en-US" altLang="en-US" sz="35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sockify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en-US" altLang="en-US" sz="35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sockify</a:t>
            </a:r>
            <a:r>
              <a:rPr lang="en-US" altLang="ja-JP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Masoud </a:t>
            </a:r>
            <a:r>
              <a:rPr lang="en-US" altLang="en-US" sz="35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Sadjadi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Florida International University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BB7A77-0761-671A-DA99-165804D68E6D}"/>
              </a:ext>
            </a:extLst>
          </p:cNvPr>
          <p:cNvSpPr txBox="1"/>
          <p:nvPr/>
        </p:nvSpPr>
        <p:spPr>
          <a:xfrm>
            <a:off x="203128" y="13330491"/>
            <a:ext cx="17704276" cy="9941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Checkout Page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dirty="0"/>
              <a:t>Developed a user-friendly checkout page to simplify the final steps of the shopping process.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dirty="0"/>
              <a:t>Implemented an intuitive layout that allows users to effortlessly input their information before proceeding to the payment page.</a:t>
            </a:r>
          </a:p>
          <a:p>
            <a:r>
              <a:rPr lang="en-US" sz="4000" b="1" dirty="0"/>
              <a:t>Admin Inventory Page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dirty="0"/>
              <a:t>Built an Admin Inventory page to enable seamless viewing and management of inventory items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dirty="0"/>
              <a:t>Integrated backend connectivity to dynamically fetch and display product data, ensuring accurate inventory status updates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dirty="0"/>
              <a:t>Added functionality for admins to delete products directly through the UI</a:t>
            </a:r>
          </a:p>
          <a:p>
            <a:r>
              <a:rPr lang="en-US" sz="4000" b="1" dirty="0"/>
              <a:t>Cart Page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dirty="0"/>
              <a:t>Created a cart page to display individual shopping cart items, including details such as product name, size, price, quantity and image.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dirty="0"/>
              <a:t>Optimized the layout for responsive design, ensuring a mobile-friendly experience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7D6E85-5B81-7353-811E-C27132B7E4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71151" y="16082232"/>
            <a:ext cx="11972163" cy="10455254"/>
          </a:xfrm>
          <a:prstGeom prst="rect">
            <a:avLst/>
          </a:prstGeom>
          <a:ln w="130175">
            <a:solidFill>
              <a:srgbClr val="081E3F"/>
            </a:solidFill>
          </a:ln>
        </p:spPr>
      </p:pic>
      <p:sp>
        <p:nvSpPr>
          <p:cNvPr id="9" name="Text Box 19">
            <a:extLst>
              <a:ext uri="{FF2B5EF4-FFF2-40B4-BE49-F238E27FC236}">
                <a16:creationId xmlns:a16="http://schemas.microsoft.com/office/drawing/2014/main" id="{8CCFFAA2-9FC8-35EF-5620-4280A28953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9297" y="7142981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What is </a:t>
            </a:r>
            <a:r>
              <a:rPr lang="en-US" sz="41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Sockify</a:t>
            </a: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?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6DD9CC01-5323-F1D9-3874-2340FC37A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7404" y="8217191"/>
            <a:ext cx="2360223" cy="2360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Go (programming language) - Wikipedia">
            <a:extLst>
              <a:ext uri="{FF2B5EF4-FFF2-40B4-BE49-F238E27FC236}">
                <a16:creationId xmlns:a16="http://schemas.microsoft.com/office/drawing/2014/main" id="{14A4EA82-7838-5C9C-9EE3-2F6351956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3234" y="12400041"/>
            <a:ext cx="4276727" cy="1600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>
            <a:extLst>
              <a:ext uri="{FF2B5EF4-FFF2-40B4-BE49-F238E27FC236}">
                <a16:creationId xmlns:a16="http://schemas.microsoft.com/office/drawing/2014/main" id="{A53089FE-B7D0-39F3-3F5B-1D37EFF692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8293" y="7873600"/>
            <a:ext cx="5365936" cy="248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6" descr="Swagger tutorial | Apiary Help">
            <a:extLst>
              <a:ext uri="{FF2B5EF4-FFF2-40B4-BE49-F238E27FC236}">
                <a16:creationId xmlns:a16="http://schemas.microsoft.com/office/drawing/2014/main" id="{782CCF3A-D7C0-CED4-5979-E57963043E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8647" y="1109187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2" descr="Github Logo - Free social media icons">
            <a:extLst>
              <a:ext uri="{FF2B5EF4-FFF2-40B4-BE49-F238E27FC236}">
                <a16:creationId xmlns:a16="http://schemas.microsoft.com/office/drawing/2014/main" id="{09057BCA-0DEC-48B4-00B0-C195C20C20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4098" y="9114291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Implementing JSON Web Tokens &amp; Passport.js in a React App | Paige  Niedringhaus">
            <a:extLst>
              <a:ext uri="{FF2B5EF4-FFF2-40B4-BE49-F238E27FC236}">
                <a16:creationId xmlns:a16="http://schemas.microsoft.com/office/drawing/2014/main" id="{AD893E6E-D3B7-B05D-9493-287AB4A9C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6091" y="10725229"/>
            <a:ext cx="6022309" cy="175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 Box 19">
            <a:extLst>
              <a:ext uri="{FF2B5EF4-FFF2-40B4-BE49-F238E27FC236}">
                <a16:creationId xmlns:a16="http://schemas.microsoft.com/office/drawing/2014/main" id="{4634A13A-F021-8C5A-2EFB-E9933889D5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417" y="12723549"/>
            <a:ext cx="7656314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Individual UI Contributions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849CFFE-DE02-74FE-5F77-363895B6D2D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4428" y="31218649"/>
            <a:ext cx="16050053" cy="7353300"/>
          </a:xfrm>
          <a:prstGeom prst="rect">
            <a:avLst/>
          </a:prstGeom>
          <a:ln w="130175">
            <a:solidFill>
              <a:srgbClr val="081E3F"/>
            </a:solidFill>
          </a:ln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7C53710E-1736-9259-6194-7F866CC56404}"/>
              </a:ext>
            </a:extLst>
          </p:cNvPr>
          <p:cNvSpPr txBox="1"/>
          <p:nvPr/>
        </p:nvSpPr>
        <p:spPr>
          <a:xfrm>
            <a:off x="17643323" y="29869511"/>
            <a:ext cx="15340906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Database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dirty="0"/>
              <a:t>Created the orders database table to track customer purchases</a:t>
            </a:r>
            <a:endParaRPr lang="en-US" sz="4000" b="1" dirty="0"/>
          </a:p>
          <a:p>
            <a:r>
              <a:rPr lang="en-US" sz="4000" b="1" dirty="0"/>
              <a:t>POST /socks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dirty="0"/>
              <a:t>Created an endpoint for admins to add new socks to the inventory.</a:t>
            </a:r>
          </a:p>
          <a:p>
            <a:r>
              <a:rPr lang="en-US" sz="4000" b="1" dirty="0"/>
              <a:t>DELETE /socks/:</a:t>
            </a:r>
            <a:r>
              <a:rPr lang="en-US" sz="4000" b="1" dirty="0" err="1"/>
              <a:t>sock_id</a:t>
            </a:r>
            <a:endParaRPr lang="en-US" sz="4000" b="1" dirty="0"/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dirty="0"/>
              <a:t>Implemented an endpoint for admins to delete socks by their ID.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dirty="0"/>
              <a:t>Deletes the sock and all its variants</a:t>
            </a:r>
          </a:p>
          <a:p>
            <a:r>
              <a:rPr lang="en-US" sz="4000" b="1" dirty="0"/>
              <a:t>PATCH /orders/:</a:t>
            </a:r>
            <a:r>
              <a:rPr lang="en-US" sz="4000" b="1" dirty="0" err="1"/>
              <a:t>order_id</a:t>
            </a:r>
            <a:r>
              <a:rPr lang="en-US" sz="4000" b="1" dirty="0"/>
              <a:t>/address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dirty="0"/>
              <a:t>Built an endpoint for admins to update order addresses.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dirty="0"/>
              <a:t>Logged updates in an order update history table and enforced admin-only access.</a:t>
            </a:r>
          </a:p>
          <a:p>
            <a:r>
              <a:rPr lang="en-US" sz="4000" b="1" dirty="0"/>
              <a:t>GET /orders/invoice/:</a:t>
            </a:r>
            <a:r>
              <a:rPr lang="en-US" sz="4000" b="1" dirty="0" err="1"/>
              <a:t>invoice_number</a:t>
            </a:r>
            <a:endParaRPr lang="en-US" sz="4000" b="1" dirty="0"/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dirty="0"/>
              <a:t>Developed an endpoint to retrieve order details using an invoice number.</a:t>
            </a:r>
          </a:p>
          <a:p>
            <a:pPr lvl="1"/>
            <a:endParaRPr lang="en-US" sz="4000" dirty="0"/>
          </a:p>
        </p:txBody>
      </p:sp>
      <p:sp>
        <p:nvSpPr>
          <p:cNvPr id="25" name="Text Box 19">
            <a:extLst>
              <a:ext uri="{FF2B5EF4-FFF2-40B4-BE49-F238E27FC236}">
                <a16:creationId xmlns:a16="http://schemas.microsoft.com/office/drawing/2014/main" id="{D9801981-54A3-6253-F548-F6F566A7AB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21697" y="28670348"/>
            <a:ext cx="876770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Individual Backend Contributions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387A817-DE85-4DAA-43DA-07073315BA1E}"/>
              </a:ext>
            </a:extLst>
          </p:cNvPr>
          <p:cNvSpPr txBox="1"/>
          <p:nvPr/>
        </p:nvSpPr>
        <p:spPr>
          <a:xfrm>
            <a:off x="549936" y="7998836"/>
            <a:ext cx="1646585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Modern e-commerce web application focused on providing a seamless shopping experience for socks.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Combines secure JWT authentication, real-time data updates, and Stripe payment integration to deliver reliability and convenience for customers and administrators.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Built with a TypeScript-React frontend and a Go backend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46102E16-6B72-D2F3-BB58-71790847AE5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5776" y="23475268"/>
            <a:ext cx="16427359" cy="6334733"/>
          </a:xfrm>
          <a:prstGeom prst="rect">
            <a:avLst/>
          </a:prstGeom>
          <a:ln w="130175">
            <a:solidFill>
              <a:srgbClr val="081E3F"/>
            </a:solidFill>
          </a:ln>
        </p:spPr>
      </p:pic>
      <p:sp>
        <p:nvSpPr>
          <p:cNvPr id="28" name="Text Box 19">
            <a:extLst>
              <a:ext uri="{FF2B5EF4-FFF2-40B4-BE49-F238E27FC236}">
                <a16:creationId xmlns:a16="http://schemas.microsoft.com/office/drawing/2014/main" id="{6BD80F12-D4D1-1B21-97E5-3355D3266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53955" y="26808114"/>
            <a:ext cx="5406553" cy="5484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Checkout Page</a:t>
            </a:r>
          </a:p>
        </p:txBody>
      </p:sp>
      <p:sp>
        <p:nvSpPr>
          <p:cNvPr id="29" name="Text Box 19">
            <a:extLst>
              <a:ext uri="{FF2B5EF4-FFF2-40B4-BE49-F238E27FC236}">
                <a16:creationId xmlns:a16="http://schemas.microsoft.com/office/drawing/2014/main" id="{F922168F-5D9A-7638-082F-B04FAAC9E3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414" y="29941619"/>
            <a:ext cx="5406553" cy="5484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Admin Inventory Page</a:t>
            </a:r>
          </a:p>
        </p:txBody>
      </p:sp>
      <p:sp>
        <p:nvSpPr>
          <p:cNvPr id="30" name="Text Box 19">
            <a:extLst>
              <a:ext uri="{FF2B5EF4-FFF2-40B4-BE49-F238E27FC236}">
                <a16:creationId xmlns:a16="http://schemas.microsoft.com/office/drawing/2014/main" id="{E00D6FD0-6E85-2B74-2160-BEE040B02D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415" y="38768022"/>
            <a:ext cx="5406553" cy="5484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Cart Page</a:t>
            </a:r>
          </a:p>
        </p:txBody>
      </p:sp>
      <p:sp>
        <p:nvSpPr>
          <p:cNvPr id="31" name="Text Box 19">
            <a:extLst>
              <a:ext uri="{FF2B5EF4-FFF2-40B4-BE49-F238E27FC236}">
                <a16:creationId xmlns:a16="http://schemas.microsoft.com/office/drawing/2014/main" id="{3502012D-38B5-787E-DA3E-CD54FC6C06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66271" y="14631503"/>
            <a:ext cx="5406553" cy="5484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Tech Stack</a:t>
            </a:r>
          </a:p>
        </p:txBody>
      </p:sp>
      <p:pic>
        <p:nvPicPr>
          <p:cNvPr id="2052" name="Picture 4" descr="No photo description available.">
            <a:extLst>
              <a:ext uri="{FF2B5EF4-FFF2-40B4-BE49-F238E27FC236}">
                <a16:creationId xmlns:a16="http://schemas.microsoft.com/office/drawing/2014/main" id="{715F6751-8ACF-B366-147D-CD93DDAB3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115" y="475741"/>
            <a:ext cx="3175000" cy="3175000"/>
          </a:xfrm>
          <a:prstGeom prst="rect">
            <a:avLst/>
          </a:prstGeom>
          <a:noFill/>
          <a:ln w="130175">
            <a:solidFill>
              <a:srgbClr val="081E3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No photo description available.">
            <a:extLst>
              <a:ext uri="{FF2B5EF4-FFF2-40B4-BE49-F238E27FC236}">
                <a16:creationId xmlns:a16="http://schemas.microsoft.com/office/drawing/2014/main" id="{C1A2D871-7289-2E48-9B92-74B895DE1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3183" y="475741"/>
            <a:ext cx="3175000" cy="3175000"/>
          </a:xfrm>
          <a:prstGeom prst="rect">
            <a:avLst/>
          </a:prstGeom>
          <a:noFill/>
          <a:ln w="130175">
            <a:solidFill>
              <a:srgbClr val="081E3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Free React Logo Icon - Free Download Logos Logo Icons | IconScout">
            <a:extLst>
              <a:ext uri="{FF2B5EF4-FFF2-40B4-BE49-F238E27FC236}">
                <a16:creationId xmlns:a16="http://schemas.microsoft.com/office/drawing/2014/main" id="{769E1A0A-3C57-5D42-7F15-E83989C9AE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5085" y="6434425"/>
            <a:ext cx="3766660" cy="3766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1835645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3" ma:contentTypeDescription="Create a new document." ma:contentTypeScope="" ma:versionID="2d7e13b4c1f9c742a1b729716686fa70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dd72dc9f5930d74132881e2ed6f9d74a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http://schemas.microsoft.com/office/2006/metadata/properties"/>
    <ds:schemaRef ds:uri="http://schemas.microsoft.com/office/infopath/2007/PartnerControls"/>
    <ds:schemaRef ds:uri="f1f308d3-4c92-402a-ab04-f7497706f561"/>
    <ds:schemaRef ds:uri="8234652b-4e88-4c30-a994-e272914a045d"/>
  </ds:schemaRefs>
</ds:datastoreItem>
</file>

<file path=customXml/itemProps3.xml><?xml version="1.0" encoding="utf-8"?>
<ds:datastoreItem xmlns:ds="http://schemas.openxmlformats.org/officeDocument/2006/customXml" ds:itemID="{96BC5481-2234-4DFE-88D4-8C90BD97D5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7533</TotalTime>
  <Words>369</Words>
  <Application>Microsoft Macintosh PowerPoint</Application>
  <PresentationFormat>Custom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Neue Haas Grotesk Text Pro</vt:lpstr>
      <vt:lpstr>2_Office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Charlotte Williams</cp:lastModifiedBy>
  <cp:revision>106</cp:revision>
  <dcterms:created xsi:type="dcterms:W3CDTF">2019-06-25T19:12:02Z</dcterms:created>
  <dcterms:modified xsi:type="dcterms:W3CDTF">2024-12-02T10:26:45Z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