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12192000"/>
  <p:notesSz cx="6858000" cy="9144000"/>
  <p:embeddedFontLst>
    <p:embeddedFont>
      <p:font typeface="Poppins SemiBold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hftuWuac77u/h0sfY+FHznzFF+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oppinsSemiBold-bold.fntdata"/><Relationship Id="rId12" Type="http://schemas.openxmlformats.org/officeDocument/2006/relationships/font" Target="fonts/PoppinsSemiBold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PoppinsSemiBold-boldItalic.fntdata"/><Relationship Id="rId14" Type="http://schemas.openxmlformats.org/officeDocument/2006/relationships/font" Target="fonts/PoppinsSemiBold-italic.fntdata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Sebastian</a:t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Everyone (left to right)</a:t>
            </a:r>
            <a:endParaRPr/>
          </a:p>
        </p:txBody>
      </p:sp>
      <p:sp>
        <p:nvSpPr>
          <p:cNvPr id="227" name="Google Shape;22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1becb3e7b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Charlotte</a:t>
            </a:r>
            <a:endParaRPr/>
          </a:p>
        </p:txBody>
      </p:sp>
      <p:sp>
        <p:nvSpPr>
          <p:cNvPr id="240" name="Google Shape;240;g31becb3e7b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d659b29985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Sebastian</a:t>
            </a:r>
            <a:endParaRPr/>
          </a:p>
        </p:txBody>
      </p:sp>
      <p:sp>
        <p:nvSpPr>
          <p:cNvPr id="246" name="Google Shape;246;g2d659b29985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1bf0a90775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Abel</a:t>
            </a:r>
            <a:endParaRPr/>
          </a:p>
        </p:txBody>
      </p:sp>
      <p:sp>
        <p:nvSpPr>
          <p:cNvPr id="261" name="Google Shape;261;g31bf0a90775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1c04fe4ae8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Bora</a:t>
            </a:r>
            <a:endParaRPr/>
          </a:p>
        </p:txBody>
      </p:sp>
      <p:sp>
        <p:nvSpPr>
          <p:cNvPr id="268" name="Google Shape;268;g31c04fe4ae8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d659b29985_1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Sebastian</a:t>
            </a:r>
            <a:endParaRPr/>
          </a:p>
        </p:txBody>
      </p:sp>
      <p:sp>
        <p:nvSpPr>
          <p:cNvPr id="275" name="Google Shape;275;g2d659b29985_1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2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4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4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2" name="Google Shape;9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3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98" name="Google Shape;98;p2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23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3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3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04" name="Google Shape;104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3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07" name="Google Shape;107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13" name="Google Shape;113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4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4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4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4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4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4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24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4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4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6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6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6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44" name="Google Shape;14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7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27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7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27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" name="Google Shape;151;p27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7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8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56" name="Google Shape;15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8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28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8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8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8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9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68" name="Google Shape;16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9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9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29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9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9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8" name="Google Shape;17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0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30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81" name="Google Shape;181;p30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82" name="Google Shape;182;p30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30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30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0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3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1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2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2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2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5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5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3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3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3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3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3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3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7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28" name="Google Shape;28;p17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7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7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7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7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7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7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17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" name="Google Shape;39;p18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8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18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18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8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8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8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18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8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9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20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21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1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1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1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1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1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2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2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2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2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2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2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2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linkedin.com/in/bora-dibra/" TargetMode="External"/><Relationship Id="rId4" Type="http://schemas.openxmlformats.org/officeDocument/2006/relationships/hyperlink" Target="https://www.linkedin.com/in/charlotte-williams-761510185/" TargetMode="External"/><Relationship Id="rId9" Type="http://schemas.openxmlformats.org/officeDocument/2006/relationships/image" Target="../media/image15.png"/><Relationship Id="rId5" Type="http://schemas.openxmlformats.org/officeDocument/2006/relationships/hyperlink" Target="https://www.linkedin.com/in/sebastian-nunez-profile/" TargetMode="External"/><Relationship Id="rId6" Type="http://schemas.openxmlformats.org/officeDocument/2006/relationships/hyperlink" Target="https://www.linkedin.com/in/abel-aguilera-09b65b249/" TargetMode="External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14.png"/><Relationship Id="rId5" Type="http://schemas.openxmlformats.org/officeDocument/2006/relationships/image" Target="../media/image25.png"/><Relationship Id="rId6" Type="http://schemas.openxmlformats.org/officeDocument/2006/relationships/image" Target="../media/image19.png"/><Relationship Id="rId7" Type="http://schemas.openxmlformats.org/officeDocument/2006/relationships/image" Target="../media/image21.png"/><Relationship Id="rId8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5" y="3001200"/>
            <a:ext cx="8984700" cy="19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50704"/>
              <a:buFont typeface="Arial"/>
              <a:buNone/>
            </a:pPr>
            <a:br>
              <a:rPr lang="en-US"/>
            </a:br>
            <a:r>
              <a:rPr b="1" lang="en-US" sz="7100"/>
              <a:t>Sockify</a:t>
            </a:r>
            <a:endParaRPr b="1" sz="71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9090"/>
              <a:buFont typeface="Arial"/>
              <a:buNone/>
            </a:pPr>
            <a:r>
              <a:rPr i="1" lang="en-US" sz="3300">
                <a:solidFill>
                  <a:schemeClr val="lt1"/>
                </a:solidFill>
              </a:rPr>
              <a:t>Fall 2024 Senior Design Project</a:t>
            </a:r>
            <a:br>
              <a:rPr lang="en-US">
                <a:solidFill>
                  <a:schemeClr val="lt1"/>
                </a:solidFill>
              </a:rPr>
            </a:b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79170" y="1410929"/>
            <a:ext cx="3633659" cy="698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b="1" lang="en-US"/>
              <a:t>Our Team</a:t>
            </a:r>
            <a:endParaRPr b="1"/>
          </a:p>
        </p:txBody>
      </p:sp>
      <p:sp>
        <p:nvSpPr>
          <p:cNvPr id="230" name="Google Shape;230;p2"/>
          <p:cNvSpPr/>
          <p:nvPr/>
        </p:nvSpPr>
        <p:spPr>
          <a:xfrm>
            <a:off x="3316298" y="4870695"/>
            <a:ext cx="2637900" cy="565800"/>
          </a:xfrm>
          <a:prstGeom prst="rect">
            <a:avLst/>
          </a:prstGeom>
          <a:solidFill>
            <a:srgbClr val="020C6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Bora Dibra</a:t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Poppins SemiBold"/>
                <a:ea typeface="Poppins SemiBold"/>
                <a:cs typeface="Poppins SemiBold"/>
                <a:sym typeface="Poppins SemiBold"/>
                <a:hlinkClick r:id="rId3"/>
              </a:rPr>
              <a:t>/in/bora-dibra</a:t>
            </a:r>
            <a:endParaRPr sz="900">
              <a:solidFill>
                <a:srgbClr val="FF3557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1" name="Google Shape;231;p2"/>
          <p:cNvSpPr/>
          <p:nvPr/>
        </p:nvSpPr>
        <p:spPr>
          <a:xfrm>
            <a:off x="6231582" y="4870695"/>
            <a:ext cx="2637900" cy="565800"/>
          </a:xfrm>
          <a:prstGeom prst="rect">
            <a:avLst/>
          </a:prstGeom>
          <a:solidFill>
            <a:srgbClr val="020C6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Charlotte Williams</a:t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Poppins SemiBold"/>
                <a:ea typeface="Poppins SemiBold"/>
                <a:cs typeface="Poppins SemiBold"/>
                <a:sym typeface="Poppins SemiBold"/>
                <a:hlinkClick r:id="rId4"/>
              </a:rPr>
              <a:t>/in/charlotte-williams-761510185</a:t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2" name="Google Shape;232;p2"/>
          <p:cNvSpPr/>
          <p:nvPr/>
        </p:nvSpPr>
        <p:spPr>
          <a:xfrm>
            <a:off x="9062143" y="4870695"/>
            <a:ext cx="2637900" cy="565800"/>
          </a:xfrm>
          <a:prstGeom prst="rect">
            <a:avLst/>
          </a:prstGeom>
          <a:solidFill>
            <a:srgbClr val="020C6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30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Sebastian Nunez</a:t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900" u="sng">
                <a:solidFill>
                  <a:schemeClr val="hlink"/>
                </a:solidFill>
                <a:latin typeface="Poppins SemiBold"/>
                <a:ea typeface="Poppins SemiBold"/>
                <a:cs typeface="Poppins SemiBold"/>
                <a:sym typeface="Poppins SemiBold"/>
                <a:hlinkClick r:id="rId5"/>
              </a:rPr>
              <a:t>/in/sebastian-nunez-profile</a:t>
            </a:r>
            <a:endParaRPr sz="900">
              <a:solidFill>
                <a:srgbClr val="FF3557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33" name="Google Shape;233;p2"/>
          <p:cNvSpPr/>
          <p:nvPr/>
        </p:nvSpPr>
        <p:spPr>
          <a:xfrm>
            <a:off x="401023" y="4870695"/>
            <a:ext cx="2637900" cy="565800"/>
          </a:xfrm>
          <a:prstGeom prst="rect">
            <a:avLst/>
          </a:prstGeom>
          <a:solidFill>
            <a:srgbClr val="020C6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Abel Aguilera</a:t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Poppins SemiBold"/>
                <a:ea typeface="Poppins SemiBold"/>
                <a:cs typeface="Poppins SemiBold"/>
                <a:sym typeface="Poppins SemiBold"/>
                <a:hlinkClick r:id="rId6"/>
              </a:rPr>
              <a:t>/in/abel-aguilera-09b65b249</a:t>
            </a:r>
            <a:endParaRPr sz="900">
              <a:solidFill>
                <a:srgbClr val="FF3557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234" name="Google Shape;234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062150" y="2239263"/>
            <a:ext cx="2637900" cy="2637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pic>
        <p:nvPicPr>
          <p:cNvPr id="235" name="Google Shape;235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26125" y="2234425"/>
            <a:ext cx="2636275" cy="263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16300" y="2239275"/>
            <a:ext cx="2637900" cy="263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"/>
          <p:cNvPicPr preferRelativeResize="0"/>
          <p:nvPr/>
        </p:nvPicPr>
        <p:blipFill rotWithShape="1">
          <a:blip r:embed="rId10">
            <a:alphaModFix/>
          </a:blip>
          <a:srcRect b="18824" l="0" r="0" t="18824"/>
          <a:stretch/>
        </p:blipFill>
        <p:spPr>
          <a:xfrm>
            <a:off x="401025" y="2239275"/>
            <a:ext cx="2637900" cy="263790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1becb3e7b1_0_0"/>
          <p:cNvSpPr txBox="1"/>
          <p:nvPr>
            <p:ph idx="1" type="body"/>
          </p:nvPr>
        </p:nvSpPr>
        <p:spPr>
          <a:xfrm>
            <a:off x="1493875" y="2310775"/>
            <a:ext cx="94314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Sockify was an opportunity for us to build a full-stack e-commerce platform from the ground up, showcasing the entire development process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Our focus was on designing and implementing a scalable and robust system, handling everything from backend infrastructure to frontend user experience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The Sockify system aims to provide an accessible and user-friendly platform to enable:</a:t>
            </a:r>
            <a:endParaRPr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Efficient browsing and purchasing of socks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Inventory management for administrators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Seamless scaling for additional product lines</a:t>
            </a:r>
            <a:endParaRPr/>
          </a:p>
        </p:txBody>
      </p:sp>
      <p:sp>
        <p:nvSpPr>
          <p:cNvPr id="243" name="Google Shape;243;g31becb3e7b1_0_0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1" lang="en-US"/>
              <a:t>Why Sockify?</a:t>
            </a:r>
            <a:endParaRPr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d659b29985_1_0"/>
          <p:cNvSpPr txBox="1"/>
          <p:nvPr>
            <p:ph type="title"/>
          </p:nvPr>
        </p:nvSpPr>
        <p:spPr>
          <a:xfrm>
            <a:off x="3986589" y="145566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</a:pPr>
            <a:r>
              <a:rPr b="1" lang="en-US"/>
              <a:t>Tech Stack</a:t>
            </a:r>
            <a:endParaRPr b="1"/>
          </a:p>
        </p:txBody>
      </p:sp>
      <p:sp>
        <p:nvSpPr>
          <p:cNvPr id="249" name="Google Shape;249;g2d659b29985_1_0"/>
          <p:cNvSpPr txBox="1"/>
          <p:nvPr>
            <p:ph type="title"/>
          </p:nvPr>
        </p:nvSpPr>
        <p:spPr>
          <a:xfrm>
            <a:off x="1570875" y="2203263"/>
            <a:ext cx="250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sz="2400" u="sng"/>
              <a:t>Frontend</a:t>
            </a:r>
            <a:endParaRPr sz="2400" u="sng"/>
          </a:p>
        </p:txBody>
      </p:sp>
      <p:sp>
        <p:nvSpPr>
          <p:cNvPr id="250" name="Google Shape;250;g2d659b29985_1_0"/>
          <p:cNvSpPr txBox="1"/>
          <p:nvPr>
            <p:ph type="title"/>
          </p:nvPr>
        </p:nvSpPr>
        <p:spPr>
          <a:xfrm>
            <a:off x="7292500" y="2203275"/>
            <a:ext cx="250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sz="2400" u="sng"/>
              <a:t>Backend</a:t>
            </a:r>
            <a:endParaRPr sz="2400" u="sng"/>
          </a:p>
        </p:txBody>
      </p:sp>
      <p:pic>
        <p:nvPicPr>
          <p:cNvPr id="251" name="Google Shape;251;g2d659b29985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8150" y="4465963"/>
            <a:ext cx="2126600" cy="119622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g2d659b29985_1_0"/>
          <p:cNvSpPr txBox="1"/>
          <p:nvPr>
            <p:ph idx="1" type="body"/>
          </p:nvPr>
        </p:nvSpPr>
        <p:spPr>
          <a:xfrm>
            <a:off x="257175" y="2714063"/>
            <a:ext cx="5136900" cy="20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Languages:</a:t>
            </a:r>
            <a:r>
              <a:rPr lang="en-US"/>
              <a:t> Typescript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Frameworks:</a:t>
            </a:r>
            <a:r>
              <a:rPr lang="en-US"/>
              <a:t> React (w/Vite)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UI Components: </a:t>
            </a:r>
            <a:r>
              <a:rPr lang="en-US"/>
              <a:t>ShadCN UI, TailwindCSS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Icons:</a:t>
            </a:r>
            <a:r>
              <a:rPr lang="en-US"/>
              <a:t> Lucide Icons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Data fetching/caching:</a:t>
            </a:r>
            <a:r>
              <a:rPr lang="en-US"/>
              <a:t> React Query, Axios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Form validation:</a:t>
            </a:r>
            <a:r>
              <a:rPr lang="en-US"/>
              <a:t> React Hook Form, Zod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Notifications/toasts:</a:t>
            </a:r>
            <a:r>
              <a:rPr lang="en-US"/>
              <a:t> React Hot Toast</a:t>
            </a:r>
            <a:endParaRPr/>
          </a:p>
        </p:txBody>
      </p:sp>
      <p:sp>
        <p:nvSpPr>
          <p:cNvPr id="253" name="Google Shape;253;g2d659b29985_1_0"/>
          <p:cNvSpPr txBox="1"/>
          <p:nvPr>
            <p:ph idx="1" type="body"/>
          </p:nvPr>
        </p:nvSpPr>
        <p:spPr>
          <a:xfrm>
            <a:off x="6493925" y="2779638"/>
            <a:ext cx="5136900" cy="20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Languages:</a:t>
            </a:r>
            <a:r>
              <a:rPr lang="en-US"/>
              <a:t> Go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Authentication:</a:t>
            </a:r>
            <a:r>
              <a:rPr lang="en-US"/>
              <a:t> JSON Web Tokens (JWT)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Payment Processing: </a:t>
            </a:r>
            <a:r>
              <a:rPr lang="en-US"/>
              <a:t>Stripe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Blob storage: </a:t>
            </a:r>
            <a:r>
              <a:rPr lang="en-US"/>
              <a:t>Firebase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API Docs (UI):</a:t>
            </a:r>
            <a:r>
              <a:rPr lang="en-US"/>
              <a:t> OpenAPI (Swagger)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Email client:</a:t>
            </a:r>
            <a:r>
              <a:rPr lang="en-US"/>
              <a:t> SendGrid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Database:</a:t>
            </a:r>
            <a:r>
              <a:rPr lang="en-US"/>
              <a:t> PostgreSQL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/>
              <a:t>Hosting:</a:t>
            </a:r>
            <a:r>
              <a:rPr lang="en-US"/>
              <a:t> Railway, Docker Compose</a:t>
            </a:r>
            <a:endParaRPr/>
          </a:p>
        </p:txBody>
      </p:sp>
      <p:pic>
        <p:nvPicPr>
          <p:cNvPr id="254" name="Google Shape;254;g2d659b29985_1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2300" y="5023737"/>
            <a:ext cx="1753551" cy="656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2d659b29985_1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67550" y="5216414"/>
            <a:ext cx="1629326" cy="978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2d659b29985_1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24975" y="4892575"/>
            <a:ext cx="1209850" cy="104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2d659b29985_1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941175" y="4900340"/>
            <a:ext cx="747571" cy="747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2d659b29985_1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28846" y="5299175"/>
            <a:ext cx="1629325" cy="103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1bf0a90775_0_3"/>
          <p:cNvSpPr txBox="1"/>
          <p:nvPr>
            <p:ph idx="1" type="body"/>
          </p:nvPr>
        </p:nvSpPr>
        <p:spPr>
          <a:xfrm>
            <a:off x="1632226" y="3198975"/>
            <a:ext cx="87732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</a:t>
            </a:r>
            <a:r>
              <a:rPr lang="en-US"/>
              <a:t>ble to login into the dashboard with a username and password, so that admins can manage the store.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Able to see and browse all of the products in the store, so that admins can better keep up with the stock.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Able to add, remove, and update items, so that admins can maintain the latest and greatest in the store.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Admins can see all orders in an order history table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Admins are able to update the status of all orders (e.g. pending -&gt; shipped -&gt; delivered), so that I can ensure customers receive their orders.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64" name="Google Shape;264;g31bf0a90775_0_3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1" lang="en-US"/>
              <a:t>Core Features</a:t>
            </a:r>
            <a:endParaRPr b="1"/>
          </a:p>
        </p:txBody>
      </p:sp>
      <p:sp>
        <p:nvSpPr>
          <p:cNvPr id="265" name="Google Shape;265;g31bf0a90775_0_3"/>
          <p:cNvSpPr txBox="1"/>
          <p:nvPr>
            <p:ph type="title"/>
          </p:nvPr>
        </p:nvSpPr>
        <p:spPr>
          <a:xfrm>
            <a:off x="2046325" y="2678038"/>
            <a:ext cx="250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sz="2900" u="sng"/>
              <a:t>Admin</a:t>
            </a:r>
            <a:endParaRPr sz="2900" u="sng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1c04fe4ae8_0_4"/>
          <p:cNvSpPr txBox="1"/>
          <p:nvPr>
            <p:ph idx="1" type="body"/>
          </p:nvPr>
        </p:nvSpPr>
        <p:spPr>
          <a:xfrm>
            <a:off x="1570425" y="3198975"/>
            <a:ext cx="94371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can</a:t>
            </a:r>
            <a:r>
              <a:rPr lang="en-US" sz="2000"/>
              <a:t> browse all socks available within the store on the home page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can see the details (available sizes, price, etc.) of an individual/particular item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have the ability to add items to my cart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can see review all of their items in their shopping cart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can update the items in their cart (remove, update quantity)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check out/purchase the items in my cart (enter payment and shipping info, etc.)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Customers are able to pay using Stripe</a:t>
            </a:r>
            <a:endParaRPr sz="2000"/>
          </a:p>
        </p:txBody>
      </p:sp>
      <p:sp>
        <p:nvSpPr>
          <p:cNvPr id="271" name="Google Shape;271;g31c04fe4ae8_0_4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1" lang="en-US"/>
              <a:t>Core Features</a:t>
            </a:r>
            <a:endParaRPr b="1"/>
          </a:p>
        </p:txBody>
      </p:sp>
      <p:sp>
        <p:nvSpPr>
          <p:cNvPr id="272" name="Google Shape;272;g31c04fe4ae8_0_4"/>
          <p:cNvSpPr txBox="1"/>
          <p:nvPr>
            <p:ph type="title"/>
          </p:nvPr>
        </p:nvSpPr>
        <p:spPr>
          <a:xfrm>
            <a:off x="2046325" y="2678038"/>
            <a:ext cx="250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</a:pPr>
            <a:r>
              <a:rPr lang="en-US" sz="2900" u="sng"/>
              <a:t>Customer</a:t>
            </a:r>
            <a:endParaRPr sz="2900" u="sng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d659b29985_1_18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b="1" lang="en-US"/>
              <a:t>Thank you!</a:t>
            </a:r>
            <a:endParaRPr b="1"/>
          </a:p>
        </p:txBody>
      </p:sp>
      <p:grpSp>
        <p:nvGrpSpPr>
          <p:cNvPr id="278" name="Google Shape;278;g2d659b29985_1_18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79" name="Google Shape;279;g2d659b29985_1_1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g2d659b29985_1_1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g2d659b29985_1_1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2" name="Google Shape;282;g2d659b29985_1_18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83" name="Google Shape;283;g2d659b29985_1_1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g2d659b29985_1_1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g2d659b29985_1_1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