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7" roundtripDataSignature="AMtx7mgCkgSGKOUE+Q0bhoAiAjp3yEF9r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slide" Target="slides/slide41.xml"/><Relationship Id="rId23" Type="http://schemas.openxmlformats.org/officeDocument/2006/relationships/slide" Target="slides/slide18.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47" Type="http://customschemas.google.com/relationships/presentationmetadata" Target="meta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12" name="Google Shape;212;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d6617aa7e2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2d6617aa7e2_0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19" name="Google Shape;219;g2d6617aa7e2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d65e6e7b1f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g2d65e6e7b1f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226" name="Google Shape;226;g2d65e6e7b1f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d65e6e7b1f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g2d65e6e7b1f_0_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33" name="Google Shape;233;g2d65e6e7b1f_0_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d65e6e7b1f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g2d65e6e7b1f_0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40" name="Google Shape;240;g2d65e6e7b1f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2d65e6e7b1f_0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2d65e6e7b1f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47" name="Google Shape;247;g2d65e6e7b1f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d65e6e7b1f_0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g2d65e6e7b1f_0_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54" name="Google Shape;254;g2d65e6e7b1f_0_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d65e6e7b1f_0_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g2d65e6e7b1f_0_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61" name="Google Shape;261;g2d65e6e7b1f_0_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d65e6e7b1f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g2d65e6e7b1f_0_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68" name="Google Shape;268;g2d65e6e7b1f_0_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2d65e6e7b1f_0_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g2d65e6e7b1f_0_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75" name="Google Shape;275;g2d65e6e7b1f_0_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2d65e6e7b1f_0_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g2d65e6e7b1f_0_6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82" name="Google Shape;282;g2d65e6e7b1f_0_6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d6617aa7e2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g2d6617aa7e2_0_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89" name="Google Shape;289;g2d6617aa7e2_0_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d65e6e7b1f_0_6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g2d65e6e7b1f_0_6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296" name="Google Shape;296;g2d65e6e7b1f_0_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d65e6e7b1f_0_7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g2d65e6e7b1f_0_7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03" name="Google Shape;303;g2d65e6e7b1f_0_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d65e6e7b1f_0_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2d65e6e7b1f_0_8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0" name="Google Shape;310;g2d65e6e7b1f_0_8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d65e6e7b1f_0_9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g2d65e6e7b1f_0_9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7" name="Google Shape;317;g2d65e6e7b1f_0_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d65e6e7b1f_0_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g2d65e6e7b1f_0_9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24" name="Google Shape;324;g2d65e6e7b1f_0_9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2d65e6e7b1f_0_1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g2d65e6e7b1f_0_10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31" name="Google Shape;331;g2d65e6e7b1f_0_10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2d65e6e7b1f_0_10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 name="Google Shape;337;g2d65e6e7b1f_0_10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38" name="Google Shape;338;g2d65e6e7b1f_0_10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2d65e6e7b1f_0_1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g2d65e6e7b1f_0_1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45" name="Google Shape;345;g2d65e6e7b1f_0_1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62" name="Google Shape;162;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2d65e6e7b1f_0_1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 name="Google Shape;351;g2d65e6e7b1f_0_1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352" name="Google Shape;352;g2d65e6e7b1f_0_1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2d6617aa7e2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g2d6617aa7e2_0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359" name="Google Shape;359;g2d6617aa7e2_0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2d65e6e7b1f_0_1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g2d65e6e7b1f_0_1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366" name="Google Shape;366;g2d65e6e7b1f_0_1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2d65e6e7b1f_0_1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 name="Google Shape;372;g2d65e6e7b1f_0_1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73" name="Google Shape;373;g2d65e6e7b1f_0_1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2d65e6e7b1f_0_1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9" name="Google Shape;379;g2d65e6e7b1f_0_1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80" name="Google Shape;380;g2d65e6e7b1f_0_15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2d65e6e7b1f_0_1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g2d65e6e7b1f_0_1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88" name="Google Shape;388;g2d65e6e7b1f_0_15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2d65e6e7b1f_0_1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g2d65e6e7b1f_0_1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95" name="Google Shape;395;g2d65e6e7b1f_0_1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2d65e6e7b1f_0_1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1" name="Google Shape;401;g2d65e6e7b1f_0_1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402" name="Google Shape;402;g2d65e6e7b1f_0_1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d65e6e7b1f_0_1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9" name="Google Shape;409;g2d65e6e7b1f_0_1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410" name="Google Shape;410;g2d65e6e7b1f_0_1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d65e6e7b1f_0_18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6" name="Google Shape;416;g2d65e6e7b1f_0_18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417" name="Google Shape;417;g2d65e6e7b1f_0_18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69" name="Google Shape;169;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2d65e6e7b1f_0_19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4" name="Google Shape;424;g2d65e6e7b1f_0_19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425" name="Google Shape;425;g2d65e6e7b1f_0_1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432" name="Google Shape;432;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6" name="Google Shape;176;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183" name="Google Shape;183;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190" name="Google Shape;190;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197" name="Google Shape;197;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04" name="Google Shape;204;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pic>
        <p:nvPicPr>
          <p:cNvPr id="110" name="Google Shape;110;p27"/>
          <p:cNvPicPr preferRelativeResize="0"/>
          <p:nvPr>
            <p:ph idx="2" type="pic"/>
          </p:nvPr>
        </p:nvPicPr>
        <p:blipFill/>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pic>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pic>
        <p:nvPicPr>
          <p:cNvPr id="117" name="Google Shape;117;p28"/>
          <p:cNvPicPr preferRelativeResize="0"/>
          <p:nvPr>
            <p:ph idx="2" type="pic"/>
          </p:nvPr>
        </p:nvPicPr>
        <p:blipFill/>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pic>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pic>
        <p:nvPicPr>
          <p:cNvPr id="125" name="Google Shape;125;p29"/>
          <p:cNvPicPr preferRelativeResize="0"/>
          <p:nvPr>
            <p:ph idx="2" type="pic"/>
          </p:nvPr>
        </p:nvPicPr>
        <p:blipFill/>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pic>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9.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PrismWealth</a:t>
            </a:r>
            <a:br>
              <a:rPr lang="en-US"/>
            </a:br>
            <a:r>
              <a:rPr lang="en-US" sz="2800"/>
              <a:t>Team Member(s): Josue Miranda, Alex Choi, Gabriela Vega Lobatos, Dorys Ricardo Abellon</a:t>
            </a:r>
            <a:br>
              <a:rPr lang="en-US" sz="2800"/>
            </a:br>
            <a:r>
              <a:rPr lang="en-US" sz="2800"/>
              <a:t>Product Owner(s): Alfredo Medina</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t/>
            </a:r>
            <a:endParaRPr/>
          </a:p>
        </p:txBody>
      </p:sp>
      <p:sp>
        <p:nvSpPr>
          <p:cNvPr id="151" name="Google Shape;151;p1"/>
          <p:cNvSpPr txBox="1"/>
          <p:nvPr/>
        </p:nvSpPr>
        <p:spPr>
          <a:xfrm>
            <a:off x="282771" y="1106164"/>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Fall 2024</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15" name="Google Shape;215;p1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SzPts val="1800"/>
              <a:buFont typeface="Arial"/>
              <a:buChar char="●"/>
            </a:pPr>
            <a:r>
              <a:rPr lang="en-US">
                <a:latin typeface="Arial"/>
                <a:ea typeface="Arial"/>
                <a:cs typeface="Arial"/>
                <a:sym typeface="Arial"/>
              </a:rPr>
              <a:t>Sunny Day</a:t>
            </a:r>
            <a:endParaRPr>
              <a:latin typeface="Arial"/>
              <a:ea typeface="Arial"/>
              <a:cs typeface="Arial"/>
              <a:sym typeface="Arial"/>
            </a:endParaRPr>
          </a:p>
          <a:p>
            <a:pPr indent="-342900" lvl="1" marL="91440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system works as intended, allowing users to add, edit, and delete budget items seamlessly via the React interface. Data is accurately stored in the database and retrieved through the API. Budget information is displayed clearly using </a:t>
            </a:r>
            <a:r>
              <a:rPr b="1" lang="en-US" sz="1800">
                <a:solidFill>
                  <a:schemeClr val="dk1"/>
                </a:solidFill>
                <a:latin typeface="Arial"/>
                <a:ea typeface="Arial"/>
                <a:cs typeface="Arial"/>
                <a:sym typeface="Arial"/>
              </a:rPr>
              <a:t>Chart.js</a:t>
            </a:r>
            <a:r>
              <a:rPr lang="en-US" sz="1800">
                <a:solidFill>
                  <a:schemeClr val="dk1"/>
                </a:solidFill>
                <a:latin typeface="Arial"/>
                <a:ea typeface="Arial"/>
                <a:cs typeface="Arial"/>
                <a:sym typeface="Arial"/>
              </a:rPr>
              <a:t>, and filters enable users to categorize transactions effectively.</a:t>
            </a:r>
            <a:endParaRPr sz="1800">
              <a:solidFill>
                <a:schemeClr val="dk1"/>
              </a:solidFill>
              <a:latin typeface="Arial"/>
              <a:ea typeface="Arial"/>
              <a:cs typeface="Arial"/>
              <a:sym typeface="Arial"/>
            </a:endParaRPr>
          </a:p>
          <a:p>
            <a:pPr indent="-342900" lvl="0" marL="457200" rtl="0" algn="l">
              <a:spcBef>
                <a:spcPts val="0"/>
              </a:spcBef>
              <a:spcAft>
                <a:spcPts val="0"/>
              </a:spcAft>
              <a:buSzPts val="1800"/>
              <a:buFont typeface="Arial"/>
              <a:buChar char="●"/>
            </a:pPr>
            <a:r>
              <a:rPr lang="en-US">
                <a:latin typeface="Arial"/>
                <a:ea typeface="Arial"/>
                <a:cs typeface="Arial"/>
                <a:sym typeface="Arial"/>
              </a:rPr>
              <a:t>Rainy Day</a:t>
            </a:r>
            <a:endParaRPr>
              <a:latin typeface="Arial"/>
              <a:ea typeface="Arial"/>
              <a:cs typeface="Arial"/>
              <a:sym typeface="Arial"/>
            </a:endParaRPr>
          </a:p>
          <a:p>
            <a:pPr indent="-342900" lvl="1" marL="91440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system manages errors effectively. Invalid inputs, like incomplete fields or wrong formats, prompt validation alerts. Backend issues, such as failed API requests or database errors, provide clear notifications to inform users.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2d6617aa7e2_0_1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22" name="Google Shape;222;g2d6617aa7e2_0_1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Summary</a:t>
            </a:r>
            <a:endParaRPr/>
          </a:p>
          <a:p>
            <a:pPr indent="-282575" lvl="0" marL="282575" rtl="0" algn="l">
              <a:spcBef>
                <a:spcPts val="2000"/>
              </a:spcBef>
              <a:spcAft>
                <a:spcPts val="0"/>
              </a:spcAft>
              <a:buClr>
                <a:srgbClr val="001D4D"/>
              </a:buClr>
              <a:buSzPts val="2200"/>
              <a:buChar char="⚫"/>
            </a:pPr>
            <a:r>
              <a:rPr lang="en-US"/>
              <a:t>Josue Miranda - jmira131@fiu.edu</a:t>
            </a:r>
            <a:endParaRPr/>
          </a:p>
          <a:p>
            <a:pPr indent="-282575" lvl="0" marL="282575" rtl="0" algn="l">
              <a:spcBef>
                <a:spcPts val="2000"/>
              </a:spcBef>
              <a:spcAft>
                <a:spcPts val="0"/>
              </a:spcAft>
              <a:buClr>
                <a:srgbClr val="001D4D"/>
              </a:buClr>
              <a:buSzPts val="2200"/>
              <a:buChar char="⚫"/>
            </a:pPr>
            <a:r>
              <a:rPr lang="en-US"/>
              <a:t>Questions?</a:t>
            </a:r>
            <a:endParaRPr/>
          </a:p>
          <a:p>
            <a:pPr indent="-282575" lvl="0" marL="282575" rtl="0" algn="l">
              <a:spcBef>
                <a:spcPts val="2000"/>
              </a:spcBef>
              <a:spcAft>
                <a:spcPts val="0"/>
              </a:spcAft>
              <a:buClr>
                <a:srgbClr val="001D4D"/>
              </a:buClr>
              <a:buSzPts val="2200"/>
              <a:buChar char="⚫"/>
            </a:pPr>
            <a:r>
              <a:rPr lang="en-US"/>
              <a:t>Thank You!</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2d65e6e7b1f_0_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229" name="Google Shape;229;g2d65e6e7b1f_0_1"/>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314325" lvl="0" marL="282575" rtl="0" algn="l">
              <a:spcBef>
                <a:spcPts val="0"/>
              </a:spcBef>
              <a:spcAft>
                <a:spcPts val="0"/>
              </a:spcAft>
              <a:buSzPts val="2300"/>
              <a:buFont typeface="Arial"/>
              <a:buChar char="●"/>
            </a:pPr>
            <a:r>
              <a:rPr lang="en-US" sz="2300">
                <a:latin typeface="Arial"/>
                <a:ea typeface="Arial"/>
                <a:cs typeface="Arial"/>
                <a:sym typeface="Arial"/>
              </a:rPr>
              <a:t>Whole Project:</a:t>
            </a:r>
            <a:endParaRPr sz="2700">
              <a:latin typeface="Arial"/>
              <a:ea typeface="Arial"/>
              <a:cs typeface="Arial"/>
              <a:sym typeface="Arial"/>
            </a:endParaRPr>
          </a:p>
          <a:p>
            <a:pPr indent="-327025" lvl="1" marL="577850" rtl="0" algn="l">
              <a:spcBef>
                <a:spcPts val="0"/>
              </a:spcBef>
              <a:spcAft>
                <a:spcPts val="0"/>
              </a:spcAft>
              <a:buSzPts val="2300"/>
              <a:buFont typeface="Arial"/>
              <a:buChar char="○"/>
            </a:pPr>
            <a:r>
              <a:rPr lang="en-US" sz="1500">
                <a:solidFill>
                  <a:schemeClr val="dk1"/>
                </a:solidFill>
                <a:latin typeface="Arial"/>
                <a:ea typeface="Arial"/>
                <a:cs typeface="Arial"/>
                <a:sym typeface="Arial"/>
              </a:rPr>
              <a:t>The project will focus on creating a simulator that allows users to input their financial data, set savings goals, and receive personalized recommendations based on their spending habits. Key features will include budgeting tools, expense tracking, financial goal setting, and visual analytics to help users understand their financial health and progress.</a:t>
            </a:r>
            <a:endParaRPr sz="2100">
              <a:latin typeface="Arial"/>
              <a:ea typeface="Arial"/>
              <a:cs typeface="Arial"/>
              <a:sym typeface="Arial"/>
            </a:endParaRPr>
          </a:p>
          <a:p>
            <a:pPr indent="-314325" lvl="0" marL="282575" rtl="0" algn="l">
              <a:spcBef>
                <a:spcPts val="0"/>
              </a:spcBef>
              <a:spcAft>
                <a:spcPts val="0"/>
              </a:spcAft>
              <a:buSzPts val="2300"/>
              <a:buFont typeface="Arial"/>
              <a:buChar char="●"/>
            </a:pPr>
            <a:r>
              <a:rPr lang="en-US" sz="2300">
                <a:latin typeface="Arial"/>
                <a:ea typeface="Arial"/>
                <a:cs typeface="Arial"/>
                <a:sym typeface="Arial"/>
              </a:rPr>
              <a:t>My Part:</a:t>
            </a:r>
            <a:endParaRPr sz="2700">
              <a:latin typeface="Arial"/>
              <a:ea typeface="Arial"/>
              <a:cs typeface="Arial"/>
              <a:sym typeface="Arial"/>
            </a:endParaRPr>
          </a:p>
          <a:p>
            <a:pPr indent="-327025" lvl="1" marL="577850" rtl="0" algn="l">
              <a:spcBef>
                <a:spcPts val="0"/>
              </a:spcBef>
              <a:spcAft>
                <a:spcPts val="0"/>
              </a:spcAft>
              <a:buSzPts val="2300"/>
              <a:buFont typeface="Arial"/>
              <a:buChar char="○"/>
            </a:pPr>
            <a:r>
              <a:rPr lang="en-US" sz="1500">
                <a:solidFill>
                  <a:schemeClr val="dk1"/>
                </a:solidFill>
                <a:latin typeface="Arial"/>
                <a:ea typeface="Arial"/>
                <a:cs typeface="Arial"/>
                <a:sym typeface="Arial"/>
              </a:rPr>
              <a:t>The </a:t>
            </a:r>
            <a:r>
              <a:rPr b="1" lang="en-US" sz="1500">
                <a:solidFill>
                  <a:schemeClr val="dk1"/>
                </a:solidFill>
                <a:latin typeface="Arial"/>
                <a:ea typeface="Arial"/>
                <a:cs typeface="Arial"/>
                <a:sym typeface="Arial"/>
              </a:rPr>
              <a:t>Expense Tracking</a:t>
            </a:r>
            <a:r>
              <a:rPr lang="en-US" sz="1500">
                <a:solidFill>
                  <a:schemeClr val="dk1"/>
                </a:solidFill>
                <a:latin typeface="Arial"/>
                <a:ea typeface="Arial"/>
                <a:cs typeface="Arial"/>
                <a:sym typeface="Arial"/>
              </a:rPr>
              <a:t> feature enables users to monitor their spending through interactive visualizations and filters. This ensures users stay within their budget and identify areas where they can save money.</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2d65e6e7b1f_0_1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236" name="Google Shape;236;g2d65e6e7b1f_0_1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User Stories:</a:t>
            </a:r>
            <a:endParaRPr b="1"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track my expenses over time so I can stay within my budget.</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filter expenses by category and date for better insights.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upload receipts and have the data automatically processed into expenses.</a:t>
            </a:r>
            <a:endParaRPr b="1" sz="1800">
              <a:solidFill>
                <a:schemeClr val="dk1"/>
              </a:solidFill>
              <a:latin typeface="Arial"/>
              <a:ea typeface="Arial"/>
              <a:cs typeface="Arial"/>
              <a:sym typeface="Arial"/>
            </a:endParaRPr>
          </a:p>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Most Significant User Story</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Char char="●"/>
            </a:pPr>
            <a:r>
              <a:rPr lang="en-US" sz="1800">
                <a:solidFill>
                  <a:schemeClr val="dk1"/>
                </a:solidFill>
                <a:latin typeface="Arial"/>
                <a:ea typeface="Arial"/>
                <a:cs typeface="Arial"/>
                <a:sym typeface="Arial"/>
              </a:rPr>
              <a:t>"</a:t>
            </a: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filter expenses by category and date for better insights."</a:t>
            </a:r>
            <a:endParaRPr b="1" sz="1800">
              <a:solidFill>
                <a:schemeClr val="dk1"/>
              </a:solidFill>
              <a:latin typeface="Arial"/>
              <a:ea typeface="Arial"/>
              <a:cs typeface="Arial"/>
              <a:sym typeface="Arial"/>
            </a:endParaRPr>
          </a:p>
          <a:p>
            <a:pPr indent="0" lvl="0" marL="0" rtl="0" algn="l">
              <a:spcBef>
                <a:spcPts val="200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2d65e6e7b1f_0_1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243" name="Google Shape;243;g2d65e6e7b1f_0_19"/>
          <p:cNvPicPr preferRelativeResize="0"/>
          <p:nvPr/>
        </p:nvPicPr>
        <p:blipFill>
          <a:blip r:embed="rId3">
            <a:alphaModFix/>
          </a:blip>
          <a:stretch>
            <a:fillRect/>
          </a:stretch>
        </p:blipFill>
        <p:spPr>
          <a:xfrm>
            <a:off x="613200" y="1645187"/>
            <a:ext cx="8237327" cy="3567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2d65e6e7b1f_0_25"/>
          <p:cNvSpPr txBox="1"/>
          <p:nvPr>
            <p:ph type="title"/>
          </p:nvPr>
        </p:nvSpPr>
        <p:spPr>
          <a:xfrm>
            <a:off x="779463" y="381000"/>
            <a:ext cx="80598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250" name="Google Shape;250;g2d65e6e7b1f_0_25"/>
          <p:cNvPicPr preferRelativeResize="0"/>
          <p:nvPr/>
        </p:nvPicPr>
        <p:blipFill>
          <a:blip r:embed="rId3">
            <a:alphaModFix/>
          </a:blip>
          <a:stretch>
            <a:fillRect/>
          </a:stretch>
        </p:blipFill>
        <p:spPr>
          <a:xfrm>
            <a:off x="884574" y="1328500"/>
            <a:ext cx="4110098" cy="513889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2d65e6e7b1f_0_3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257" name="Google Shape;257;g2d65e6e7b1f_0_31"/>
          <p:cNvSpPr txBox="1"/>
          <p:nvPr>
            <p:ph idx="1" type="body"/>
          </p:nvPr>
        </p:nvSpPr>
        <p:spPr>
          <a:xfrm>
            <a:off x="779463" y="14256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lnSpc>
                <a:spcPct val="115000"/>
              </a:lnSpc>
              <a:spcBef>
                <a:spcPts val="1200"/>
              </a:spcBef>
              <a:spcAft>
                <a:spcPts val="0"/>
              </a:spcAft>
              <a:buClr>
                <a:schemeClr val="dk1"/>
              </a:buClr>
              <a:buSzPts val="1800"/>
              <a:buFont typeface="Arial"/>
              <a:buChar char="●"/>
            </a:pPr>
            <a:r>
              <a:rPr b="1" lang="en-US" sz="1800">
                <a:solidFill>
                  <a:schemeClr val="dk1"/>
                </a:solidFill>
                <a:latin typeface="Arial"/>
                <a:ea typeface="Arial"/>
                <a:cs typeface="Arial"/>
                <a:sym typeface="Arial"/>
              </a:rPr>
              <a:t>Frontend (React)</a:t>
            </a:r>
            <a:r>
              <a:rPr lang="en-US" sz="1800">
                <a:solidFill>
                  <a:schemeClr val="dk1"/>
                </a:solidFill>
                <a:latin typeface="Arial"/>
                <a:ea typeface="Arial"/>
                <a:cs typeface="Arial"/>
                <a:sym typeface="Arial"/>
              </a:rPr>
              <a:t>:</a:t>
            </a:r>
            <a:r>
              <a:rPr lang="en-US" sz="1900">
                <a:solidFill>
                  <a:schemeClr val="dk1"/>
                </a:solidFill>
                <a:latin typeface="Arial"/>
                <a:ea typeface="Arial"/>
                <a:cs typeface="Arial"/>
                <a:sym typeface="Arial"/>
              </a:rPr>
              <a:t> </a:t>
            </a:r>
            <a:r>
              <a:rPr lang="en-US" sz="1500">
                <a:solidFill>
                  <a:schemeClr val="dk1"/>
                </a:solidFill>
                <a:latin typeface="Arial"/>
                <a:ea typeface="Arial"/>
                <a:cs typeface="Arial"/>
                <a:sym typeface="Arial"/>
              </a:rPr>
              <a:t>The frontend is implemented using React to allow users to set financial goals and track their progress. It features a React form for adding and selecting financial goal types, with a user-friendly design powered by Material UI. Chart.js is utilized to visualize progress and data insights.</a:t>
            </a:r>
            <a:endParaRPr b="1" sz="1500">
              <a:solidFill>
                <a:schemeClr val="dk1"/>
              </a:solidFill>
              <a:latin typeface="Arial"/>
              <a:ea typeface="Arial"/>
              <a:cs typeface="Arial"/>
              <a:sym typeface="Arial"/>
            </a:endParaRPr>
          </a:p>
          <a:p>
            <a:pPr indent="-282575" lvl="0" marL="282575"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Backend (Django)</a:t>
            </a:r>
            <a:r>
              <a:rPr lang="en-US" sz="1800">
                <a:solidFill>
                  <a:schemeClr val="dk1"/>
                </a:solidFill>
                <a:latin typeface="Arial"/>
                <a:ea typeface="Arial"/>
                <a:cs typeface="Arial"/>
                <a:sym typeface="Arial"/>
              </a:rPr>
              <a:t>: </a:t>
            </a:r>
            <a:r>
              <a:rPr lang="en-US" sz="1500">
                <a:solidFill>
                  <a:schemeClr val="dk1"/>
                </a:solidFill>
                <a:latin typeface="Arial"/>
                <a:ea typeface="Arial"/>
                <a:cs typeface="Arial"/>
                <a:sym typeface="Arial"/>
              </a:rPr>
              <a:t>The backend provides RESTful API endpoints to manage expense data:</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POST /api/expense/</a:t>
            </a:r>
            <a:r>
              <a:rPr lang="en-US" sz="1500">
                <a:solidFill>
                  <a:schemeClr val="dk1"/>
                </a:solidFill>
                <a:latin typeface="Arial"/>
                <a:ea typeface="Arial"/>
                <a:cs typeface="Arial"/>
                <a:sym typeface="Arial"/>
              </a:rPr>
              <a:t>: Create a new expense entry.</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GET /api/expense/</a:t>
            </a:r>
            <a:r>
              <a:rPr lang="en-US" sz="1500">
                <a:solidFill>
                  <a:schemeClr val="dk1"/>
                </a:solidFill>
                <a:latin typeface="Arial"/>
                <a:ea typeface="Arial"/>
                <a:cs typeface="Arial"/>
                <a:sym typeface="Arial"/>
              </a:rPr>
              <a:t>: Retrieve expenses, with optional filtering by category or date.</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PUT /api/expense/{id}/</a:t>
            </a:r>
            <a:r>
              <a:rPr lang="en-US" sz="1500">
                <a:solidFill>
                  <a:schemeClr val="dk1"/>
                </a:solidFill>
                <a:latin typeface="Arial"/>
                <a:ea typeface="Arial"/>
                <a:cs typeface="Arial"/>
                <a:sym typeface="Arial"/>
              </a:rPr>
              <a:t>: Update a specific expense entry.</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DELETE /api/expense/{id}/</a:t>
            </a:r>
            <a:r>
              <a:rPr lang="en-US" sz="1500">
                <a:solidFill>
                  <a:schemeClr val="dk1"/>
                </a:solidFill>
                <a:latin typeface="Arial"/>
                <a:ea typeface="Arial"/>
                <a:cs typeface="Arial"/>
                <a:sym typeface="Arial"/>
              </a:rPr>
              <a:t>: Delete an expense entry.</a:t>
            </a:r>
            <a:endParaRPr sz="1500">
              <a:solidFill>
                <a:schemeClr val="dk1"/>
              </a:solidFill>
              <a:latin typeface="Arial"/>
              <a:ea typeface="Arial"/>
              <a:cs typeface="Arial"/>
              <a:sym typeface="Arial"/>
            </a:endParaRPr>
          </a:p>
          <a:p>
            <a:pPr indent="-282575" lvl="0" marL="282575"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Database (PostgreSQL)</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The database schema includes an Expense Table to store details such as user, amount, description, category, date, and optional receipt attachment.</a:t>
            </a:r>
            <a:endParaRPr sz="150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g2d65e6e7b1f_0_3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264" name="Google Shape;264;g2d65e6e7b1f_0_3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System Deployment Diagram</a:t>
            </a:r>
            <a:endParaRPr/>
          </a:p>
          <a:p>
            <a:pPr indent="-307975" lvl="0" marL="282575" rtl="0" algn="l">
              <a:spcBef>
                <a:spcPts val="2000"/>
              </a:spcBef>
              <a:spcAft>
                <a:spcPts val="0"/>
              </a:spcAft>
              <a:buSzPts val="2200"/>
              <a:buChar char="●"/>
            </a:pPr>
            <a:r>
              <a:rPr b="1" lang="en-US">
                <a:solidFill>
                  <a:schemeClr val="dk1"/>
                </a:solidFill>
                <a:latin typeface="Arial"/>
                <a:ea typeface="Arial"/>
                <a:cs typeface="Arial"/>
                <a:sym typeface="Arial"/>
              </a:rPr>
              <a:t>Software:</a:t>
            </a:r>
            <a:r>
              <a:rPr lang="en-US">
                <a:solidFill>
                  <a:schemeClr val="dk1"/>
                </a:solidFill>
                <a:latin typeface="Arial"/>
                <a:ea typeface="Arial"/>
                <a:cs typeface="Arial"/>
                <a:sym typeface="Arial"/>
              </a:rPr>
              <a:t> Frontend utilizes React, backend runs Django connected to a database in PostgreSQL.</a:t>
            </a:r>
            <a:endParaRPr>
              <a:solidFill>
                <a:schemeClr val="dk1"/>
              </a:solidFill>
              <a:latin typeface="Arial"/>
              <a:ea typeface="Arial"/>
              <a:cs typeface="Arial"/>
              <a:sym typeface="Arial"/>
            </a:endParaRPr>
          </a:p>
          <a:p>
            <a:pPr indent="-282575" lvl="0" marL="282575" rtl="0" algn="l">
              <a:spcBef>
                <a:spcPts val="2000"/>
              </a:spcBef>
              <a:spcAft>
                <a:spcPts val="0"/>
              </a:spcAft>
              <a:buClr>
                <a:schemeClr val="dk1"/>
              </a:buClr>
              <a:buSzPts val="1800"/>
              <a:buFont typeface="Arial"/>
              <a:buChar char="●"/>
            </a:pPr>
            <a:r>
              <a:rPr b="1" lang="en-US">
                <a:solidFill>
                  <a:schemeClr val="dk1"/>
                </a:solidFill>
                <a:latin typeface="Arial"/>
                <a:ea typeface="Arial"/>
                <a:cs typeface="Arial"/>
                <a:sym typeface="Arial"/>
              </a:rPr>
              <a:t>Hardware: </a:t>
            </a:r>
            <a:r>
              <a:rPr lang="en-US">
                <a:solidFill>
                  <a:schemeClr val="dk1"/>
                </a:solidFill>
                <a:latin typeface="Arial"/>
                <a:ea typeface="Arial"/>
                <a:cs typeface="Arial"/>
                <a:sym typeface="Arial"/>
              </a:rPr>
              <a:t>The project runs on URLs related to localhost and then on their respective ports, 5173 for React, 5432 for PostgreSQL, and 8000 for Django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2d65e6e7b1f_0_4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271" name="Google Shape;271;g2d65e6e7b1f_0_4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14325" lvl="0" marL="282575" rtl="0" algn="l">
              <a:spcBef>
                <a:spcPts val="0"/>
              </a:spcBef>
              <a:spcAft>
                <a:spcPts val="0"/>
              </a:spcAft>
              <a:buSzPts val="2300"/>
              <a:buFont typeface="Arial"/>
              <a:buChar char="●"/>
            </a:pPr>
            <a:r>
              <a:rPr lang="en-US" sz="2300">
                <a:latin typeface="Arial"/>
                <a:ea typeface="Arial"/>
                <a:cs typeface="Arial"/>
                <a:sym typeface="Arial"/>
              </a:rPr>
              <a:t>Persistent data design</a:t>
            </a:r>
            <a:endParaRPr sz="2300">
              <a:latin typeface="Arial"/>
              <a:ea typeface="Arial"/>
              <a:cs typeface="Arial"/>
              <a:sym typeface="Arial"/>
            </a:endParaRPr>
          </a:p>
          <a:p>
            <a:pPr indent="-295275" lvl="1" marL="577850" rtl="0" algn="l">
              <a:spcBef>
                <a:spcPts val="0"/>
              </a:spcBef>
              <a:spcAft>
                <a:spcPts val="0"/>
              </a:spcAft>
              <a:buSzPts val="1800"/>
              <a:buChar char="○"/>
            </a:pPr>
            <a:r>
              <a:rPr lang="en-US" sz="1800">
                <a:solidFill>
                  <a:schemeClr val="dk1"/>
                </a:solidFill>
                <a:latin typeface="Arial"/>
                <a:ea typeface="Arial"/>
                <a:cs typeface="Arial"/>
                <a:sym typeface="Arial"/>
              </a:rPr>
              <a:t>The system uses a PostgreSQL database to store and manage expense data. The Expense Table includes fields for user, amount, description, category, date, and optional receipt_attachment to track individual expenses. A Category Table holds predefined categories for consistent classification and filtering. This design ensures efficient data management, updates, and integration with visualization tools.</a:t>
            </a:r>
            <a:endParaRPr sz="1800">
              <a:latin typeface="Arial"/>
              <a:ea typeface="Arial"/>
              <a:cs typeface="Arial"/>
              <a:sym typeface="Arial"/>
            </a:endParaRPr>
          </a:p>
          <a:p>
            <a:pPr indent="-314325" lvl="0" marL="282575" rtl="0" algn="l">
              <a:spcBef>
                <a:spcPts val="2000"/>
              </a:spcBef>
              <a:spcAft>
                <a:spcPts val="0"/>
              </a:spcAft>
              <a:buSzPts val="2300"/>
              <a:buFont typeface="Arial"/>
              <a:buChar char="●"/>
            </a:pPr>
            <a:r>
              <a:rPr lang="en-US" sz="2300">
                <a:latin typeface="Arial"/>
                <a:ea typeface="Arial"/>
                <a:cs typeface="Arial"/>
                <a:sym typeface="Arial"/>
              </a:rPr>
              <a:t>Security/Privacy</a:t>
            </a:r>
            <a:endParaRPr sz="2300">
              <a:latin typeface="Arial"/>
              <a:ea typeface="Arial"/>
              <a:cs typeface="Arial"/>
              <a:sym typeface="Arial"/>
            </a:endParaRPr>
          </a:p>
          <a:p>
            <a:pPr indent="-282575" lvl="1" marL="577850" rtl="0" algn="l">
              <a:spcBef>
                <a:spcPts val="600"/>
              </a:spcBef>
              <a:spcAft>
                <a:spcPts val="0"/>
              </a:spcAft>
              <a:buClr>
                <a:schemeClr val="dk1"/>
              </a:buClr>
              <a:buSzPts val="1600"/>
              <a:buFont typeface="Arial"/>
              <a:buChar char="○"/>
            </a:pPr>
            <a:r>
              <a:rPr lang="en-US" sz="1800">
                <a:solidFill>
                  <a:schemeClr val="dk1"/>
                </a:solidFill>
                <a:latin typeface="Arial"/>
                <a:ea typeface="Arial"/>
                <a:cs typeface="Arial"/>
                <a:sym typeface="Arial"/>
              </a:rPr>
              <a:t>User authentication ensures only authorized access to budget data.</a:t>
            </a:r>
            <a:endParaRPr sz="1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2d65e6e7b1f_0_4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pic>
        <p:nvPicPr>
          <p:cNvPr id="278" name="Google Shape;278;g2d65e6e7b1f_0_49"/>
          <p:cNvPicPr preferRelativeResize="0"/>
          <p:nvPr/>
        </p:nvPicPr>
        <p:blipFill>
          <a:blip r:embed="rId3">
            <a:alphaModFix/>
          </a:blip>
          <a:stretch>
            <a:fillRect/>
          </a:stretch>
        </p:blipFill>
        <p:spPr>
          <a:xfrm>
            <a:off x="779475" y="1425600"/>
            <a:ext cx="5274348" cy="5006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314325" lvl="0" marL="282575" rtl="0" algn="l">
              <a:spcBef>
                <a:spcPts val="0"/>
              </a:spcBef>
              <a:spcAft>
                <a:spcPts val="0"/>
              </a:spcAft>
              <a:buClr>
                <a:srgbClr val="001D4D"/>
              </a:buClr>
              <a:buSzPts val="2300"/>
              <a:buFont typeface="Arial"/>
              <a:buChar char="●"/>
            </a:pPr>
            <a:r>
              <a:rPr lang="en-US" sz="2300">
                <a:latin typeface="Arial"/>
                <a:ea typeface="Arial"/>
                <a:cs typeface="Arial"/>
                <a:sym typeface="Arial"/>
              </a:rPr>
              <a:t>Whole Project:</a:t>
            </a:r>
            <a:endParaRPr sz="2700">
              <a:latin typeface="Arial"/>
              <a:ea typeface="Arial"/>
              <a:cs typeface="Arial"/>
              <a:sym typeface="Arial"/>
            </a:endParaRPr>
          </a:p>
          <a:p>
            <a:pPr indent="-333375" lvl="1" marL="577850" rtl="0" algn="l">
              <a:spcBef>
                <a:spcPts val="0"/>
              </a:spcBef>
              <a:spcAft>
                <a:spcPts val="0"/>
              </a:spcAft>
              <a:buSzPts val="2400"/>
              <a:buFont typeface="Arial"/>
              <a:buChar char="○"/>
            </a:pPr>
            <a:r>
              <a:rPr lang="en-US" sz="1800">
                <a:solidFill>
                  <a:srgbClr val="000000"/>
                </a:solidFill>
                <a:latin typeface="Arial"/>
                <a:ea typeface="Arial"/>
                <a:cs typeface="Arial"/>
                <a:sym typeface="Arial"/>
              </a:rPr>
              <a:t>The project will focus on creating a simulator that allows users to input their financial data, set savings goals, and receive personalized recommendations based on their spending habits. Key features will include budgeting tools, expense tracking, financial goal setting, and visual analytics to help users understand their financial health and progress.</a:t>
            </a:r>
            <a:endParaRPr sz="2400">
              <a:latin typeface="Arial"/>
              <a:ea typeface="Arial"/>
              <a:cs typeface="Arial"/>
              <a:sym typeface="Arial"/>
            </a:endParaRPr>
          </a:p>
          <a:p>
            <a:pPr indent="-314325" lvl="0" marL="282575" rtl="0" algn="l">
              <a:spcBef>
                <a:spcPts val="2000"/>
              </a:spcBef>
              <a:spcAft>
                <a:spcPts val="0"/>
              </a:spcAft>
              <a:buClr>
                <a:srgbClr val="001D4D"/>
              </a:buClr>
              <a:buSzPts val="2300"/>
              <a:buFont typeface="Arial"/>
              <a:buChar char="●"/>
            </a:pPr>
            <a:r>
              <a:rPr lang="en-US" sz="2300">
                <a:latin typeface="Arial"/>
                <a:ea typeface="Arial"/>
                <a:cs typeface="Arial"/>
                <a:sym typeface="Arial"/>
              </a:rPr>
              <a:t>My Part:</a:t>
            </a:r>
            <a:endParaRPr sz="2700">
              <a:latin typeface="Arial"/>
              <a:ea typeface="Arial"/>
              <a:cs typeface="Arial"/>
              <a:sym typeface="Arial"/>
            </a:endParaRPr>
          </a:p>
          <a:p>
            <a:pPr indent="-307975" lvl="1" marL="577850" rtl="0" algn="l">
              <a:spcBef>
                <a:spcPts val="600"/>
              </a:spcBef>
              <a:spcAft>
                <a:spcPts val="0"/>
              </a:spcAft>
              <a:buClr>
                <a:srgbClr val="001D4D"/>
              </a:buClr>
              <a:buSzPts val="1800"/>
              <a:buChar char="○"/>
            </a:pPr>
            <a:r>
              <a:rPr lang="en-US" sz="1800">
                <a:solidFill>
                  <a:schemeClr val="dk1"/>
                </a:solidFill>
                <a:latin typeface="Arial"/>
                <a:ea typeface="Arial"/>
                <a:cs typeface="Arial"/>
                <a:sym typeface="Arial"/>
              </a:rPr>
              <a:t>The </a:t>
            </a:r>
            <a:r>
              <a:rPr b="1" lang="en-US" sz="1800">
                <a:solidFill>
                  <a:schemeClr val="dk1"/>
                </a:solidFill>
                <a:latin typeface="Arial"/>
                <a:ea typeface="Arial"/>
                <a:cs typeface="Arial"/>
                <a:sym typeface="Arial"/>
              </a:rPr>
              <a:t>Budgeting Tools</a:t>
            </a:r>
            <a:r>
              <a:rPr lang="en-US" sz="1800">
                <a:solidFill>
                  <a:schemeClr val="dk1"/>
                </a:solidFill>
                <a:latin typeface="Arial"/>
                <a:ea typeface="Arial"/>
                <a:cs typeface="Arial"/>
                <a:sym typeface="Arial"/>
              </a:rPr>
              <a:t> feature addresses the challenge of managing personal finances by allowing users to input and categorize income and expenses. It provides a centralized interface to track budgets and transactions.</a:t>
            </a:r>
            <a:endParaRPr sz="1800">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2d65e6e7b1f_0_6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85" name="Google Shape;285;g2d65e6e7b1f_0_6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SzPts val="1800"/>
              <a:buFont typeface="Arial"/>
              <a:buChar char="●"/>
            </a:pPr>
            <a:r>
              <a:rPr lang="en-US">
                <a:latin typeface="Arial"/>
                <a:ea typeface="Arial"/>
                <a:cs typeface="Arial"/>
                <a:sym typeface="Arial"/>
              </a:rPr>
              <a:t>Sunny Day</a:t>
            </a:r>
            <a:endParaRPr>
              <a:latin typeface="Arial"/>
              <a:ea typeface="Arial"/>
              <a:cs typeface="Arial"/>
              <a:sym typeface="Arial"/>
            </a:endParaRPr>
          </a:p>
          <a:p>
            <a:pPr indent="-342900" lvl="1" marL="914400" rtl="0" algn="l">
              <a:spcBef>
                <a:spcPts val="0"/>
              </a:spcBef>
              <a:spcAft>
                <a:spcPts val="0"/>
              </a:spcAft>
              <a:buSzPts val="1800"/>
              <a:buFont typeface="Arial"/>
              <a:buChar char="○"/>
            </a:pPr>
            <a:r>
              <a:rPr lang="en-US" sz="1800">
                <a:solidFill>
                  <a:schemeClr val="dk1"/>
                </a:solidFill>
                <a:latin typeface="Arial"/>
                <a:ea typeface="Arial"/>
                <a:cs typeface="Arial"/>
                <a:sym typeface="Arial"/>
              </a:rPr>
              <a:t>The system works seamlessly, allowing users to add, edit, and delete expenses via the React form. Expense data is accurately stored and retrieved, with filters enabling category or date-based views. Interactive charts dynamically update to reflect real-time changes.</a:t>
            </a:r>
            <a:endParaRPr sz="1800">
              <a:solidFill>
                <a:schemeClr val="dk1"/>
              </a:solidFill>
              <a:latin typeface="Arial"/>
              <a:ea typeface="Arial"/>
              <a:cs typeface="Arial"/>
              <a:sym typeface="Arial"/>
            </a:endParaRPr>
          </a:p>
          <a:p>
            <a:pPr indent="-342900" lvl="0" marL="457200" rtl="0" algn="l">
              <a:spcBef>
                <a:spcPts val="0"/>
              </a:spcBef>
              <a:spcAft>
                <a:spcPts val="0"/>
              </a:spcAft>
              <a:buSzPts val="1800"/>
              <a:buFont typeface="Arial"/>
              <a:buChar char="●"/>
            </a:pPr>
            <a:r>
              <a:rPr lang="en-US">
                <a:latin typeface="Arial"/>
                <a:ea typeface="Arial"/>
                <a:cs typeface="Arial"/>
                <a:sym typeface="Arial"/>
              </a:rPr>
              <a:t>Rainy Day</a:t>
            </a:r>
            <a:endParaRPr>
              <a:latin typeface="Arial"/>
              <a:ea typeface="Arial"/>
              <a:cs typeface="Arial"/>
              <a:sym typeface="Arial"/>
            </a:endParaRPr>
          </a:p>
          <a:p>
            <a:pPr indent="-330200" lvl="1" marL="914400" rtl="0" algn="l">
              <a:spcBef>
                <a:spcPts val="0"/>
              </a:spcBef>
              <a:spcAft>
                <a:spcPts val="0"/>
              </a:spcAft>
              <a:buClr>
                <a:schemeClr val="dk1"/>
              </a:buClr>
              <a:buSzPts val="1600"/>
              <a:buFont typeface="Arial"/>
              <a:buChar char="○"/>
            </a:pPr>
            <a:r>
              <a:rPr lang="en-US" sz="1800">
                <a:solidFill>
                  <a:schemeClr val="dk1"/>
                </a:solidFill>
                <a:latin typeface="Arial"/>
                <a:ea typeface="Arial"/>
                <a:cs typeface="Arial"/>
                <a:sym typeface="Arial"/>
              </a:rPr>
              <a:t>The system handles errors effectively. Invalid inputs like missing fields or wrong formats show validation messages, while backend issues return clear error notifications to keep users informed.</a:t>
            </a:r>
            <a:endParaRPr sz="1800">
              <a:solidFill>
                <a:schemeClr val="dk1"/>
              </a:solidFill>
              <a:latin typeface="Arial"/>
              <a:ea typeface="Arial"/>
              <a:cs typeface="Arial"/>
              <a:sym typeface="Arial"/>
            </a:endParaRPr>
          </a:p>
          <a:p>
            <a:pPr indent="0" lvl="0" marL="457200" rtl="0" algn="l">
              <a:spcBef>
                <a:spcPts val="2000"/>
              </a:spcBef>
              <a:spcAft>
                <a:spcPts val="0"/>
              </a:spcAft>
              <a:buNone/>
            </a:pPr>
            <a:r>
              <a:t/>
            </a:r>
            <a:endParaRPr>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2d6617aa7e2_0_1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92" name="Google Shape;292;g2d6617aa7e2_0_1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Summary</a:t>
            </a:r>
            <a:endParaRPr/>
          </a:p>
          <a:p>
            <a:pPr indent="-282575" lvl="0" marL="282575" rtl="0" algn="l">
              <a:spcBef>
                <a:spcPts val="2000"/>
              </a:spcBef>
              <a:spcAft>
                <a:spcPts val="0"/>
              </a:spcAft>
              <a:buClr>
                <a:srgbClr val="001D4D"/>
              </a:buClr>
              <a:buSzPts val="2200"/>
              <a:buChar char="⚫"/>
            </a:pPr>
            <a:r>
              <a:rPr lang="en-US"/>
              <a:t>Gabriela Vega Lobatos - </a:t>
            </a:r>
            <a:r>
              <a:rPr lang="en-US">
                <a:solidFill>
                  <a:srgbClr val="000000"/>
                </a:solidFill>
                <a:latin typeface="Calibri"/>
                <a:ea typeface="Calibri"/>
                <a:cs typeface="Calibri"/>
                <a:sym typeface="Calibri"/>
              </a:rPr>
              <a:t>gvega038@fiu.edu</a:t>
            </a:r>
            <a:endParaRPr/>
          </a:p>
          <a:p>
            <a:pPr indent="-282575" lvl="0" marL="282575" rtl="0" algn="l">
              <a:spcBef>
                <a:spcPts val="2000"/>
              </a:spcBef>
              <a:spcAft>
                <a:spcPts val="0"/>
              </a:spcAft>
              <a:buClr>
                <a:srgbClr val="001D4D"/>
              </a:buClr>
              <a:buSzPts val="2200"/>
              <a:buChar char="⚫"/>
            </a:pPr>
            <a:r>
              <a:rPr lang="en-US"/>
              <a:t>Questions?</a:t>
            </a:r>
            <a:endParaRPr/>
          </a:p>
          <a:p>
            <a:pPr indent="-282575" lvl="0" marL="282575" rtl="0" algn="l">
              <a:spcBef>
                <a:spcPts val="2000"/>
              </a:spcBef>
              <a:spcAft>
                <a:spcPts val="0"/>
              </a:spcAft>
              <a:buClr>
                <a:srgbClr val="001D4D"/>
              </a:buClr>
              <a:buSzPts val="2200"/>
              <a:buChar char="⚫"/>
            </a:pPr>
            <a:r>
              <a:rPr lang="en-US"/>
              <a:t>Thank You!</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2d65e6e7b1f_0_6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299" name="Google Shape;299;g2d65e6e7b1f_0_67"/>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314325" lvl="0" marL="282575" rtl="0" algn="l">
              <a:spcBef>
                <a:spcPts val="0"/>
              </a:spcBef>
              <a:spcAft>
                <a:spcPts val="0"/>
              </a:spcAft>
              <a:buClr>
                <a:srgbClr val="001D4D"/>
              </a:buClr>
              <a:buSzPts val="2300"/>
              <a:buFont typeface="Arial"/>
              <a:buChar char="●"/>
            </a:pPr>
            <a:r>
              <a:rPr lang="en-US" sz="2300">
                <a:latin typeface="Arial"/>
                <a:ea typeface="Arial"/>
                <a:cs typeface="Arial"/>
                <a:sym typeface="Arial"/>
              </a:rPr>
              <a:t>Whole Project:</a:t>
            </a:r>
            <a:endParaRPr sz="2300">
              <a:latin typeface="Arial"/>
              <a:ea typeface="Arial"/>
              <a:cs typeface="Arial"/>
              <a:sym typeface="Arial"/>
            </a:endParaRPr>
          </a:p>
          <a:p>
            <a:pPr indent="-295275" lvl="1" marL="577850" rtl="0" algn="l">
              <a:spcBef>
                <a:spcPts val="0"/>
              </a:spcBef>
              <a:spcAft>
                <a:spcPts val="0"/>
              </a:spcAft>
              <a:buSzPts val="1800"/>
              <a:buFont typeface="Arial"/>
              <a:buChar char="○"/>
            </a:pPr>
            <a:r>
              <a:rPr lang="en-US" sz="1800">
                <a:solidFill>
                  <a:schemeClr val="dk1"/>
                </a:solidFill>
                <a:latin typeface="Arial"/>
                <a:ea typeface="Arial"/>
                <a:cs typeface="Arial"/>
                <a:sym typeface="Arial"/>
              </a:rPr>
              <a:t>The project will focus on creating a simulator that allows users to input their financial data, set savings goals, and receive personalized recommendations based on their spending habits. Key features will include budgeting tools, expense tracking, financial goal setting, and visual analytics to help users understand their financial health and progress.</a:t>
            </a:r>
            <a:endParaRPr sz="1800">
              <a:latin typeface="Arial"/>
              <a:ea typeface="Arial"/>
              <a:cs typeface="Arial"/>
              <a:sym typeface="Arial"/>
            </a:endParaRPr>
          </a:p>
          <a:p>
            <a:pPr indent="-314325" lvl="0" marL="282575" rtl="0" algn="l">
              <a:spcBef>
                <a:spcPts val="2000"/>
              </a:spcBef>
              <a:spcAft>
                <a:spcPts val="0"/>
              </a:spcAft>
              <a:buClr>
                <a:srgbClr val="001D4D"/>
              </a:buClr>
              <a:buSzPts val="2300"/>
              <a:buFont typeface="Arial"/>
              <a:buChar char="●"/>
            </a:pPr>
            <a:r>
              <a:rPr lang="en-US" sz="2300">
                <a:latin typeface="Arial"/>
                <a:ea typeface="Arial"/>
                <a:cs typeface="Arial"/>
                <a:sym typeface="Arial"/>
              </a:rPr>
              <a:t>My Part:</a:t>
            </a:r>
            <a:endParaRPr sz="2300">
              <a:latin typeface="Arial"/>
              <a:ea typeface="Arial"/>
              <a:cs typeface="Arial"/>
              <a:sym typeface="Arial"/>
            </a:endParaRPr>
          </a:p>
          <a:p>
            <a:pPr indent="-307975" lvl="1" marL="577850" rtl="0" algn="l">
              <a:spcBef>
                <a:spcPts val="600"/>
              </a:spcBef>
              <a:spcAft>
                <a:spcPts val="0"/>
              </a:spcAft>
              <a:buClr>
                <a:srgbClr val="001D4D"/>
              </a:buClr>
              <a:buSzPts val="1800"/>
              <a:buChar char="○"/>
            </a:pPr>
            <a:r>
              <a:rPr lang="en-US" sz="1800">
                <a:solidFill>
                  <a:schemeClr val="dk1"/>
                </a:solidFill>
                <a:latin typeface="Arial"/>
                <a:ea typeface="Arial"/>
                <a:cs typeface="Arial"/>
                <a:sym typeface="Arial"/>
              </a:rPr>
              <a:t>The </a:t>
            </a:r>
            <a:r>
              <a:rPr b="1" lang="en-US" sz="1800">
                <a:solidFill>
                  <a:schemeClr val="dk1"/>
                </a:solidFill>
                <a:latin typeface="Arial"/>
                <a:ea typeface="Arial"/>
                <a:cs typeface="Arial"/>
                <a:sym typeface="Arial"/>
              </a:rPr>
              <a:t>Financial Goal Setting</a:t>
            </a:r>
            <a:r>
              <a:rPr lang="en-US" sz="1800">
                <a:solidFill>
                  <a:schemeClr val="dk1"/>
                </a:solidFill>
                <a:latin typeface="Arial"/>
                <a:ea typeface="Arial"/>
                <a:cs typeface="Arial"/>
                <a:sym typeface="Arial"/>
              </a:rPr>
              <a:t> feature allows users to set measurable financial targets and track their progress, helping them save for important life goals like buying a house or vacationing.</a:t>
            </a:r>
            <a:endParaRPr sz="1800">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2d65e6e7b1f_0_7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306" name="Google Shape;306;g2d65e6e7b1f_0_7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User Stories:</a:t>
            </a:r>
            <a:endParaRPr b="1"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set financial goals so I can achieve specific targets.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track my progress towards my goals.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be alerted if I’m falling behind on my goals.</a:t>
            </a:r>
            <a:endParaRPr sz="1800">
              <a:solidFill>
                <a:schemeClr val="dk1"/>
              </a:solidFill>
              <a:latin typeface="Arial"/>
              <a:ea typeface="Arial"/>
              <a:cs typeface="Arial"/>
              <a:sym typeface="Arial"/>
            </a:endParaRPr>
          </a:p>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Most Significant User Story</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Char char="●"/>
            </a:pPr>
            <a:r>
              <a:rPr lang="en-US" sz="1800">
                <a:solidFill>
                  <a:schemeClr val="dk1"/>
                </a:solidFill>
                <a:latin typeface="Arial"/>
                <a:ea typeface="Arial"/>
                <a:cs typeface="Arial"/>
                <a:sym typeface="Arial"/>
              </a:rPr>
              <a:t>"</a:t>
            </a: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set financial goals so I can achieve specific targets."</a:t>
            </a:r>
            <a:endParaRPr b="1" sz="1800">
              <a:solidFill>
                <a:schemeClr val="dk1"/>
              </a:solidFill>
              <a:latin typeface="Arial"/>
              <a:ea typeface="Arial"/>
              <a:cs typeface="Arial"/>
              <a:sym typeface="Arial"/>
            </a:endParaRPr>
          </a:p>
          <a:p>
            <a:pPr indent="0" lvl="0" marL="282575" rtl="0" algn="l">
              <a:spcBef>
                <a:spcPts val="2000"/>
              </a:spcBef>
              <a:spcAft>
                <a:spcPts val="0"/>
              </a:spcAft>
              <a:buNone/>
            </a:pPr>
            <a:r>
              <a:t/>
            </a:r>
            <a:endParaRPr sz="1800">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2d65e6e7b1f_0_8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313" name="Google Shape;313;g2d65e6e7b1f_0_85"/>
          <p:cNvPicPr preferRelativeResize="0"/>
          <p:nvPr/>
        </p:nvPicPr>
        <p:blipFill>
          <a:blip r:embed="rId3">
            <a:alphaModFix/>
          </a:blip>
          <a:stretch>
            <a:fillRect/>
          </a:stretch>
        </p:blipFill>
        <p:spPr>
          <a:xfrm>
            <a:off x="779475" y="2436649"/>
            <a:ext cx="7583401" cy="20735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g2d65e6e7b1f_0_91"/>
          <p:cNvSpPr txBox="1"/>
          <p:nvPr>
            <p:ph type="title"/>
          </p:nvPr>
        </p:nvSpPr>
        <p:spPr>
          <a:xfrm>
            <a:off x="779463" y="381000"/>
            <a:ext cx="80598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320" name="Google Shape;320;g2d65e6e7b1f_0_91"/>
          <p:cNvPicPr preferRelativeResize="0"/>
          <p:nvPr/>
        </p:nvPicPr>
        <p:blipFill>
          <a:blip r:embed="rId3">
            <a:alphaModFix/>
          </a:blip>
          <a:stretch>
            <a:fillRect/>
          </a:stretch>
        </p:blipFill>
        <p:spPr>
          <a:xfrm>
            <a:off x="924276" y="1377737"/>
            <a:ext cx="4087424" cy="511052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g2d65e6e7b1f_0_9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327" name="Google Shape;327;g2d65e6e7b1f_0_97"/>
          <p:cNvSpPr txBox="1"/>
          <p:nvPr>
            <p:ph idx="1" type="body"/>
          </p:nvPr>
        </p:nvSpPr>
        <p:spPr>
          <a:xfrm>
            <a:off x="780288" y="160815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lnSpc>
                <a:spcPct val="115000"/>
              </a:lnSpc>
              <a:spcBef>
                <a:spcPts val="1200"/>
              </a:spcBef>
              <a:spcAft>
                <a:spcPts val="0"/>
              </a:spcAft>
              <a:buClr>
                <a:schemeClr val="dk1"/>
              </a:buClr>
              <a:buSzPts val="1800"/>
              <a:buFont typeface="Arial"/>
              <a:buChar char="●"/>
            </a:pPr>
            <a:r>
              <a:rPr b="1" lang="en-US" sz="1800">
                <a:solidFill>
                  <a:schemeClr val="dk1"/>
                </a:solidFill>
                <a:latin typeface="Arial"/>
                <a:ea typeface="Arial"/>
                <a:cs typeface="Arial"/>
                <a:sym typeface="Arial"/>
              </a:rPr>
              <a:t>Frontend (React)</a:t>
            </a:r>
            <a:r>
              <a:rPr lang="en-US" sz="1800">
                <a:solidFill>
                  <a:schemeClr val="dk1"/>
                </a:solidFill>
                <a:latin typeface="Arial"/>
                <a:ea typeface="Arial"/>
                <a:cs typeface="Arial"/>
                <a:sym typeface="Arial"/>
              </a:rPr>
              <a:t>: The frontend is implemented using React to allow users to set financial goals and track their progress. It features a React form for adding and selecting financial goal types, with a user-friendly design powered by Material UI. Chart.js is utilized to visualize progress and data insights.</a:t>
            </a:r>
            <a:endParaRPr sz="1800">
              <a:solidFill>
                <a:schemeClr val="dk1"/>
              </a:solidFill>
              <a:latin typeface="Arial"/>
              <a:ea typeface="Arial"/>
              <a:cs typeface="Arial"/>
              <a:sym typeface="Arial"/>
            </a:endParaRPr>
          </a:p>
          <a:p>
            <a:pPr indent="-282575" lvl="0" marL="282575"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Backend (Django REST Framework)</a:t>
            </a:r>
            <a:r>
              <a:rPr lang="en-US" sz="1800">
                <a:solidFill>
                  <a:schemeClr val="dk1"/>
                </a:solidFill>
                <a:latin typeface="Arial"/>
                <a:ea typeface="Arial"/>
                <a:cs typeface="Arial"/>
                <a:sym typeface="Arial"/>
              </a:rPr>
              <a:t>: The backend provides a set of API endpoints to manage financial goals:</a:t>
            </a:r>
            <a:endParaRPr sz="1800">
              <a:solidFill>
                <a:schemeClr val="dk1"/>
              </a:solidFill>
              <a:latin typeface="Arial"/>
              <a:ea typeface="Arial"/>
              <a:cs typeface="Arial"/>
              <a:sym typeface="Arial"/>
            </a:endParaRPr>
          </a:p>
          <a:p>
            <a:pPr indent="-295275" lvl="1" marL="577850"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POST /api/goal/</a:t>
            </a:r>
            <a:r>
              <a:rPr lang="en-US" sz="1800">
                <a:solidFill>
                  <a:schemeClr val="dk1"/>
                </a:solidFill>
                <a:latin typeface="Arial"/>
                <a:ea typeface="Arial"/>
                <a:cs typeface="Arial"/>
                <a:sym typeface="Arial"/>
              </a:rPr>
              <a:t>: Creates a new financial goal.</a:t>
            </a:r>
            <a:endParaRPr sz="1800">
              <a:solidFill>
                <a:schemeClr val="dk1"/>
              </a:solidFill>
              <a:latin typeface="Arial"/>
              <a:ea typeface="Arial"/>
              <a:cs typeface="Arial"/>
              <a:sym typeface="Arial"/>
            </a:endParaRPr>
          </a:p>
          <a:p>
            <a:pPr indent="-295275" lvl="1" marL="577850"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GET /api/goal/</a:t>
            </a:r>
            <a:r>
              <a:rPr lang="en-US" sz="1800">
                <a:solidFill>
                  <a:schemeClr val="dk1"/>
                </a:solidFill>
                <a:latin typeface="Arial"/>
                <a:ea typeface="Arial"/>
                <a:cs typeface="Arial"/>
                <a:sym typeface="Arial"/>
              </a:rPr>
              <a:t>: Retrieves all financial goals for the user.</a:t>
            </a:r>
            <a:endParaRPr sz="1800">
              <a:solidFill>
                <a:schemeClr val="dk1"/>
              </a:solidFill>
              <a:latin typeface="Arial"/>
              <a:ea typeface="Arial"/>
              <a:cs typeface="Arial"/>
              <a:sym typeface="Arial"/>
            </a:endParaRPr>
          </a:p>
          <a:p>
            <a:pPr indent="-295275" lvl="1" marL="577850"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PUT /api/goal/{id}/</a:t>
            </a:r>
            <a:r>
              <a:rPr lang="en-US" sz="1800">
                <a:solidFill>
                  <a:schemeClr val="dk1"/>
                </a:solidFill>
                <a:latin typeface="Arial"/>
                <a:ea typeface="Arial"/>
                <a:cs typeface="Arial"/>
                <a:sym typeface="Arial"/>
              </a:rPr>
              <a:t>: Updates the details of a specific financial goal.</a:t>
            </a:r>
            <a:endParaRPr sz="1800">
              <a:solidFill>
                <a:schemeClr val="dk1"/>
              </a:solidFill>
              <a:latin typeface="Arial"/>
              <a:ea typeface="Arial"/>
              <a:cs typeface="Arial"/>
              <a:sym typeface="Arial"/>
            </a:endParaRPr>
          </a:p>
          <a:p>
            <a:pPr indent="-295275" lvl="1" marL="577850"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DELETE /api/goal/{id}/</a:t>
            </a:r>
            <a:r>
              <a:rPr lang="en-US" sz="1800">
                <a:solidFill>
                  <a:schemeClr val="dk1"/>
                </a:solidFill>
                <a:latin typeface="Arial"/>
                <a:ea typeface="Arial"/>
                <a:cs typeface="Arial"/>
                <a:sym typeface="Arial"/>
              </a:rPr>
              <a:t>: Deletes a financial goal.</a:t>
            </a:r>
            <a:endParaRPr sz="1800">
              <a:solidFill>
                <a:schemeClr val="dk1"/>
              </a:solidFill>
              <a:latin typeface="Arial"/>
              <a:ea typeface="Arial"/>
              <a:cs typeface="Arial"/>
              <a:sym typeface="Arial"/>
            </a:endParaRPr>
          </a:p>
          <a:p>
            <a:pPr indent="-282575" lvl="0" marL="282575"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Database (PostgreSQL)</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295275" lvl="1" marL="577850" rtl="0" algn="l">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Table has columns like user, deadline, created at, target amount and current amount</a:t>
            </a:r>
            <a:endParaRPr sz="1800">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g2d65e6e7b1f_0_10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334" name="Google Shape;334;g2d65e6e7b1f_0_10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8925" lvl="0" marL="282575" rtl="0" algn="l">
              <a:spcBef>
                <a:spcPts val="0"/>
              </a:spcBef>
              <a:spcAft>
                <a:spcPts val="0"/>
              </a:spcAft>
              <a:buClr>
                <a:srgbClr val="001D4D"/>
              </a:buClr>
              <a:buSzPts val="2300"/>
              <a:buChar char="●"/>
            </a:pPr>
            <a:r>
              <a:rPr lang="en-US" sz="2300"/>
              <a:t>System Deployment Diagram</a:t>
            </a:r>
            <a:endParaRPr sz="2300"/>
          </a:p>
          <a:p>
            <a:pPr indent="-307975" lvl="0" marL="282575" rtl="0" algn="l">
              <a:spcBef>
                <a:spcPts val="2000"/>
              </a:spcBef>
              <a:spcAft>
                <a:spcPts val="0"/>
              </a:spcAft>
              <a:buSzPts val="2200"/>
              <a:buChar char="●"/>
            </a:pPr>
            <a:r>
              <a:rPr b="1" lang="en-US">
                <a:solidFill>
                  <a:schemeClr val="dk1"/>
                </a:solidFill>
                <a:latin typeface="Arial"/>
                <a:ea typeface="Arial"/>
                <a:cs typeface="Arial"/>
                <a:sym typeface="Arial"/>
              </a:rPr>
              <a:t>Software:</a:t>
            </a:r>
            <a:r>
              <a:rPr lang="en-US">
                <a:solidFill>
                  <a:schemeClr val="dk1"/>
                </a:solidFill>
                <a:latin typeface="Arial"/>
                <a:ea typeface="Arial"/>
                <a:cs typeface="Arial"/>
                <a:sym typeface="Arial"/>
              </a:rPr>
              <a:t> Frontend utilizes React, backend runs Django connected to a database in PostgreSQL.</a:t>
            </a:r>
            <a:endParaRPr>
              <a:solidFill>
                <a:schemeClr val="dk1"/>
              </a:solidFill>
              <a:latin typeface="Arial"/>
              <a:ea typeface="Arial"/>
              <a:cs typeface="Arial"/>
              <a:sym typeface="Arial"/>
            </a:endParaRPr>
          </a:p>
          <a:p>
            <a:pPr indent="-282575" lvl="0" marL="282575" rtl="0" algn="l">
              <a:spcBef>
                <a:spcPts val="2000"/>
              </a:spcBef>
              <a:spcAft>
                <a:spcPts val="0"/>
              </a:spcAft>
              <a:buClr>
                <a:schemeClr val="dk1"/>
              </a:buClr>
              <a:buSzPts val="1800"/>
              <a:buFont typeface="Arial"/>
              <a:buChar char="●"/>
            </a:pPr>
            <a:r>
              <a:rPr b="1" lang="en-US">
                <a:solidFill>
                  <a:schemeClr val="dk1"/>
                </a:solidFill>
                <a:latin typeface="Arial"/>
                <a:ea typeface="Arial"/>
                <a:cs typeface="Arial"/>
                <a:sym typeface="Arial"/>
              </a:rPr>
              <a:t>Hardware: </a:t>
            </a:r>
            <a:r>
              <a:rPr lang="en-US">
                <a:solidFill>
                  <a:schemeClr val="dk1"/>
                </a:solidFill>
                <a:latin typeface="Arial"/>
                <a:ea typeface="Arial"/>
                <a:cs typeface="Arial"/>
                <a:sym typeface="Arial"/>
              </a:rPr>
              <a:t>The project runs on URLs related to localhost and then on their respective ports, 5173 for React, 5432 for PostgreSQL, and 8000 for Django</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g2d65e6e7b1f_0_10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341" name="Google Shape;341;g2d65e6e7b1f_0_10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14325" lvl="0" marL="282575" rtl="0" algn="l">
              <a:spcBef>
                <a:spcPts val="0"/>
              </a:spcBef>
              <a:spcAft>
                <a:spcPts val="0"/>
              </a:spcAft>
              <a:buSzPts val="2300"/>
              <a:buFont typeface="Arial"/>
              <a:buChar char="●"/>
            </a:pPr>
            <a:r>
              <a:rPr lang="en-US" sz="2300">
                <a:latin typeface="Arial"/>
                <a:ea typeface="Arial"/>
                <a:cs typeface="Arial"/>
                <a:sym typeface="Arial"/>
              </a:rPr>
              <a:t>Persistent data design</a:t>
            </a:r>
            <a:endParaRPr sz="2300">
              <a:latin typeface="Arial"/>
              <a:ea typeface="Arial"/>
              <a:cs typeface="Arial"/>
              <a:sym typeface="Arial"/>
            </a:endParaRPr>
          </a:p>
          <a:p>
            <a:pPr indent="-295275" lvl="1" marL="577850" rtl="0" algn="l">
              <a:spcBef>
                <a:spcPts val="0"/>
              </a:spcBef>
              <a:spcAft>
                <a:spcPts val="0"/>
              </a:spcAft>
              <a:buSzPts val="1800"/>
              <a:buChar char="○"/>
            </a:pPr>
            <a:r>
              <a:rPr lang="en-US" sz="1800">
                <a:solidFill>
                  <a:schemeClr val="dk1"/>
                </a:solidFill>
                <a:latin typeface="Arial"/>
                <a:ea typeface="Arial"/>
                <a:cs typeface="Arial"/>
                <a:sym typeface="Arial"/>
              </a:rPr>
              <a:t>The system uses a PostgreSQL database with a User Table for user data, a Goal Table to track financial goals (user ID, deadlines, target amounts, progress), a Transaction Table for goal-linked transactions, and a Recommendation Table for personalized insights. This design ensures efficient and scalable financial data management.</a:t>
            </a:r>
            <a:endParaRPr sz="1800">
              <a:latin typeface="Arial"/>
              <a:ea typeface="Arial"/>
              <a:cs typeface="Arial"/>
              <a:sym typeface="Arial"/>
            </a:endParaRPr>
          </a:p>
          <a:p>
            <a:pPr indent="-314325" lvl="0" marL="282575" rtl="0" algn="l">
              <a:spcBef>
                <a:spcPts val="2000"/>
              </a:spcBef>
              <a:spcAft>
                <a:spcPts val="0"/>
              </a:spcAft>
              <a:buSzPts val="2300"/>
              <a:buFont typeface="Arial"/>
              <a:buChar char="●"/>
            </a:pPr>
            <a:r>
              <a:rPr lang="en-US" sz="2300">
                <a:latin typeface="Arial"/>
                <a:ea typeface="Arial"/>
                <a:cs typeface="Arial"/>
                <a:sym typeface="Arial"/>
              </a:rPr>
              <a:t>Security/Privacy</a:t>
            </a:r>
            <a:endParaRPr sz="2300">
              <a:latin typeface="Arial"/>
              <a:ea typeface="Arial"/>
              <a:cs typeface="Arial"/>
              <a:sym typeface="Arial"/>
            </a:endParaRPr>
          </a:p>
          <a:p>
            <a:pPr indent="-295275" lvl="1" marL="577850" rtl="0" algn="l">
              <a:spcBef>
                <a:spcPts val="600"/>
              </a:spcBef>
              <a:spcAft>
                <a:spcPts val="0"/>
              </a:spcAft>
              <a:buClr>
                <a:schemeClr val="dk1"/>
              </a:buClr>
              <a:buSzPts val="1800"/>
              <a:buFont typeface="Arial"/>
              <a:buChar char="○"/>
            </a:pPr>
            <a:r>
              <a:rPr lang="en-US">
                <a:solidFill>
                  <a:schemeClr val="dk1"/>
                </a:solidFill>
                <a:latin typeface="Arial"/>
                <a:ea typeface="Arial"/>
                <a:cs typeface="Arial"/>
                <a:sym typeface="Arial"/>
              </a:rPr>
              <a:t>User authentication ensures only authorized access to budget data.</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2d65e6e7b1f_0_11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pic>
        <p:nvPicPr>
          <p:cNvPr id="348" name="Google Shape;348;g2d65e6e7b1f_0_115"/>
          <p:cNvPicPr preferRelativeResize="0"/>
          <p:nvPr/>
        </p:nvPicPr>
        <p:blipFill>
          <a:blip r:embed="rId3">
            <a:alphaModFix/>
          </a:blip>
          <a:stretch>
            <a:fillRect/>
          </a:stretch>
        </p:blipFill>
        <p:spPr>
          <a:xfrm>
            <a:off x="665550" y="1527749"/>
            <a:ext cx="8096973" cy="41868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65" name="Google Shape;165;p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User Stories:</a:t>
            </a:r>
            <a:endParaRPr b="1"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input my income and expenses so that I can track my finances.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categorize transactions to analyze my spending habits.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view a summary of my budget, so I know my financial status at a glance.</a:t>
            </a:r>
            <a:endParaRPr sz="1800">
              <a:solidFill>
                <a:schemeClr val="dk1"/>
              </a:solidFill>
              <a:latin typeface="Arial"/>
              <a:ea typeface="Arial"/>
              <a:cs typeface="Arial"/>
              <a:sym typeface="Arial"/>
            </a:endParaRPr>
          </a:p>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Most Significant User Story</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Char char="●"/>
            </a:pPr>
            <a:r>
              <a:rPr lang="en-US" sz="1800">
                <a:solidFill>
                  <a:schemeClr val="dk1"/>
                </a:solidFill>
                <a:latin typeface="Arial"/>
                <a:ea typeface="Arial"/>
                <a:cs typeface="Arial"/>
                <a:sym typeface="Arial"/>
              </a:rPr>
              <a:t>"As a user, I want to input my income and expenses so that I can track my finances."</a:t>
            </a:r>
            <a:endParaRPr b="1" sz="1800">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g2d65e6e7b1f_0_12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355" name="Google Shape;355;g2d65e6e7b1f_0_12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SzPts val="1800"/>
              <a:buFont typeface="Arial"/>
              <a:buChar char="●"/>
            </a:pPr>
            <a:r>
              <a:rPr lang="en-US">
                <a:latin typeface="Arial"/>
                <a:ea typeface="Arial"/>
                <a:cs typeface="Arial"/>
                <a:sym typeface="Arial"/>
              </a:rPr>
              <a:t>Sunny Day</a:t>
            </a:r>
            <a:endParaRPr>
              <a:latin typeface="Arial"/>
              <a:ea typeface="Arial"/>
              <a:cs typeface="Arial"/>
              <a:sym typeface="Arial"/>
            </a:endParaRPr>
          </a:p>
          <a:p>
            <a:pPr indent="-342900" lvl="1" marL="914400" rtl="0" algn="l">
              <a:spcBef>
                <a:spcPts val="0"/>
              </a:spcBef>
              <a:spcAft>
                <a:spcPts val="0"/>
              </a:spcAft>
              <a:buSzPts val="1800"/>
              <a:buFont typeface="Arial"/>
              <a:buChar char="○"/>
            </a:pPr>
            <a:r>
              <a:rPr lang="en-US" sz="1800">
                <a:solidFill>
                  <a:schemeClr val="dk1"/>
                </a:solidFill>
                <a:latin typeface="Arial"/>
                <a:ea typeface="Arial"/>
                <a:cs typeface="Arial"/>
                <a:sym typeface="Arial"/>
              </a:rPr>
              <a:t>The system performs as expected, allowing users to create, update, and delete financial goals seamlessly. Goals are accurately stored and retrieved from the database, and progress is visualized in real-time using Chart.js. Recommendations display relevant insights based on user data.</a:t>
            </a:r>
            <a:endParaRPr sz="1800">
              <a:solidFill>
                <a:schemeClr val="dk1"/>
              </a:solidFill>
              <a:latin typeface="Arial"/>
              <a:ea typeface="Arial"/>
              <a:cs typeface="Arial"/>
              <a:sym typeface="Arial"/>
            </a:endParaRPr>
          </a:p>
          <a:p>
            <a:pPr indent="-342900" lvl="0" marL="457200" rtl="0" algn="l">
              <a:spcBef>
                <a:spcPts val="0"/>
              </a:spcBef>
              <a:spcAft>
                <a:spcPts val="0"/>
              </a:spcAft>
              <a:buSzPts val="1800"/>
              <a:buFont typeface="Arial"/>
              <a:buChar char="●"/>
            </a:pPr>
            <a:r>
              <a:rPr lang="en-US">
                <a:latin typeface="Arial"/>
                <a:ea typeface="Arial"/>
                <a:cs typeface="Arial"/>
                <a:sym typeface="Arial"/>
              </a:rPr>
              <a:t>Rainy Day</a:t>
            </a:r>
            <a:endParaRPr>
              <a:latin typeface="Arial"/>
              <a:ea typeface="Arial"/>
              <a:cs typeface="Arial"/>
              <a:sym typeface="Arial"/>
            </a:endParaRPr>
          </a:p>
          <a:p>
            <a:pPr indent="-342900" lvl="1" marL="914400" rtl="0" algn="l">
              <a:spcBef>
                <a:spcPts val="0"/>
              </a:spcBef>
              <a:spcAft>
                <a:spcPts val="0"/>
              </a:spcAft>
              <a:buSzPts val="1800"/>
              <a:buFont typeface="Arial"/>
              <a:buChar char="○"/>
            </a:pPr>
            <a:r>
              <a:rPr lang="en-US" sz="1800">
                <a:solidFill>
                  <a:schemeClr val="dk1"/>
                </a:solidFill>
                <a:latin typeface="Arial"/>
                <a:ea typeface="Arial"/>
                <a:cs typeface="Arial"/>
                <a:sym typeface="Arial"/>
              </a:rPr>
              <a:t>The system manages errors, with validation errors for invalid goal submissions and clear messages for unavailable data or endpoints. Attempts to update or delete non-existent goals and insufficient data for recommendations return appropriate error responses.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g2d6617aa7e2_0_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362" name="Google Shape;362;g2d6617aa7e2_0_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chemeClr val="dk1"/>
              </a:buClr>
              <a:buSzPts val="2200"/>
              <a:buChar char="⚫"/>
            </a:pPr>
            <a:r>
              <a:rPr lang="en-US">
                <a:solidFill>
                  <a:schemeClr val="dk1"/>
                </a:solidFill>
              </a:rPr>
              <a:t>Summary</a:t>
            </a:r>
            <a:endParaRPr>
              <a:solidFill>
                <a:schemeClr val="dk1"/>
              </a:solidFill>
            </a:endParaRPr>
          </a:p>
          <a:p>
            <a:pPr indent="-307975" lvl="0" marL="282575" rtl="0" algn="l">
              <a:spcBef>
                <a:spcPts val="0"/>
              </a:spcBef>
              <a:spcAft>
                <a:spcPts val="0"/>
              </a:spcAft>
              <a:buClr>
                <a:schemeClr val="dk1"/>
              </a:buClr>
              <a:buSzPts val="2200"/>
              <a:buChar char="⚫"/>
            </a:pPr>
            <a:r>
              <a:rPr lang="en-US">
                <a:solidFill>
                  <a:schemeClr val="dk1"/>
                </a:solidFill>
                <a:latin typeface="Calibri"/>
                <a:ea typeface="Calibri"/>
                <a:cs typeface="Calibri"/>
                <a:sym typeface="Calibri"/>
              </a:rPr>
              <a:t>Alex Choi - achoi009@fiu.edu</a:t>
            </a:r>
            <a:endParaRPr>
              <a:solidFill>
                <a:schemeClr val="dk1"/>
              </a:solidFill>
            </a:endParaRPr>
          </a:p>
          <a:p>
            <a:pPr indent="-282575" lvl="0" marL="282575" rtl="0" algn="l">
              <a:spcBef>
                <a:spcPts val="2000"/>
              </a:spcBef>
              <a:spcAft>
                <a:spcPts val="0"/>
              </a:spcAft>
              <a:buClr>
                <a:schemeClr val="dk1"/>
              </a:buClr>
              <a:buSzPts val="2200"/>
              <a:buChar char="⚫"/>
            </a:pPr>
            <a:r>
              <a:rPr lang="en-US">
                <a:solidFill>
                  <a:schemeClr val="dk1"/>
                </a:solidFill>
              </a:rPr>
              <a:t>Questions?</a:t>
            </a:r>
            <a:endParaRPr>
              <a:solidFill>
                <a:schemeClr val="dk1"/>
              </a:solidFill>
            </a:endParaRPr>
          </a:p>
          <a:p>
            <a:pPr indent="-282575" lvl="0" marL="282575" rtl="0" algn="l">
              <a:spcBef>
                <a:spcPts val="2000"/>
              </a:spcBef>
              <a:spcAft>
                <a:spcPts val="0"/>
              </a:spcAft>
              <a:buClr>
                <a:schemeClr val="dk1"/>
              </a:buClr>
              <a:buSzPts val="2200"/>
              <a:buChar char="⚫"/>
            </a:pPr>
            <a:r>
              <a:rPr lang="en-US">
                <a:solidFill>
                  <a:schemeClr val="dk1"/>
                </a:solidFill>
              </a:rPr>
              <a:t>Thank You!</a:t>
            </a:r>
            <a:endParaRPr>
              <a:solidFill>
                <a:schemeClr val="dk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g2d65e6e7b1f_0_13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369" name="Google Shape;369;g2d65e6e7b1f_0_133"/>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314325" lvl="0" marL="282575" rtl="0" algn="l">
              <a:spcBef>
                <a:spcPts val="0"/>
              </a:spcBef>
              <a:spcAft>
                <a:spcPts val="0"/>
              </a:spcAft>
              <a:buSzPts val="2300"/>
              <a:buFont typeface="Arial"/>
              <a:buChar char="●"/>
            </a:pPr>
            <a:r>
              <a:rPr lang="en-US" sz="2300">
                <a:latin typeface="Arial"/>
                <a:ea typeface="Arial"/>
                <a:cs typeface="Arial"/>
                <a:sym typeface="Arial"/>
              </a:rPr>
              <a:t>Whole Project:</a:t>
            </a:r>
            <a:endParaRPr sz="2700">
              <a:latin typeface="Arial"/>
              <a:ea typeface="Arial"/>
              <a:cs typeface="Arial"/>
              <a:sym typeface="Arial"/>
            </a:endParaRPr>
          </a:p>
          <a:p>
            <a:pPr indent="-314325" lvl="1" marL="577850" rtl="0" algn="l">
              <a:spcBef>
                <a:spcPts val="0"/>
              </a:spcBef>
              <a:spcAft>
                <a:spcPts val="0"/>
              </a:spcAft>
              <a:buSzPts val="2100"/>
              <a:buFont typeface="Arial"/>
              <a:buChar char="○"/>
            </a:pPr>
            <a:r>
              <a:rPr lang="en-US" sz="1500">
                <a:solidFill>
                  <a:schemeClr val="dk1"/>
                </a:solidFill>
                <a:latin typeface="Arial"/>
                <a:ea typeface="Arial"/>
                <a:cs typeface="Arial"/>
                <a:sym typeface="Arial"/>
              </a:rPr>
              <a:t>The project will focus on creating a simulator that allows users to input their financial data, set savings goals, and receive personalized recommendations based on their spending habits. Key features will include budgeting tools, expense tracking, financial goal setting, and visual analytics to help users understand their financial health and progress.</a:t>
            </a:r>
            <a:endParaRPr sz="2100">
              <a:latin typeface="Arial"/>
              <a:ea typeface="Arial"/>
              <a:cs typeface="Arial"/>
              <a:sym typeface="Arial"/>
            </a:endParaRPr>
          </a:p>
          <a:p>
            <a:pPr indent="-314325" lvl="0" marL="282575" rtl="0" algn="l">
              <a:spcBef>
                <a:spcPts val="2000"/>
              </a:spcBef>
              <a:spcAft>
                <a:spcPts val="0"/>
              </a:spcAft>
              <a:buSzPts val="2300"/>
              <a:buFont typeface="Arial"/>
              <a:buChar char="●"/>
            </a:pPr>
            <a:r>
              <a:rPr lang="en-US" sz="2300">
                <a:latin typeface="Arial"/>
                <a:ea typeface="Arial"/>
                <a:cs typeface="Arial"/>
                <a:sym typeface="Arial"/>
              </a:rPr>
              <a:t>My Part:</a:t>
            </a:r>
            <a:endParaRPr sz="2700">
              <a:latin typeface="Arial"/>
              <a:ea typeface="Arial"/>
              <a:cs typeface="Arial"/>
              <a:sym typeface="Arial"/>
            </a:endParaRPr>
          </a:p>
          <a:p>
            <a:pPr indent="-301625" lvl="1" marL="577850" rtl="0" algn="l">
              <a:lnSpc>
                <a:spcPct val="115000"/>
              </a:lnSpc>
              <a:spcBef>
                <a:spcPts val="0"/>
              </a:spcBef>
              <a:spcAft>
                <a:spcPts val="0"/>
              </a:spcAft>
              <a:buSzPts val="1900"/>
              <a:buChar char="○"/>
            </a:pPr>
            <a:r>
              <a:rPr lang="en-US" sz="1500">
                <a:solidFill>
                  <a:schemeClr val="dk1"/>
                </a:solidFill>
                <a:latin typeface="Arial"/>
                <a:ea typeface="Arial"/>
                <a:cs typeface="Arial"/>
                <a:sym typeface="Arial"/>
              </a:rPr>
              <a:t>The </a:t>
            </a:r>
            <a:r>
              <a:rPr b="1" lang="en-US" sz="1500">
                <a:solidFill>
                  <a:schemeClr val="dk1"/>
                </a:solidFill>
                <a:latin typeface="Arial"/>
                <a:ea typeface="Arial"/>
                <a:cs typeface="Arial"/>
                <a:sym typeface="Arial"/>
              </a:rPr>
              <a:t>Personalized Recommendations</a:t>
            </a:r>
            <a:r>
              <a:rPr lang="en-US" sz="1500">
                <a:solidFill>
                  <a:schemeClr val="dk1"/>
                </a:solidFill>
                <a:latin typeface="Arial"/>
                <a:ea typeface="Arial"/>
                <a:cs typeface="Arial"/>
                <a:sym typeface="Arial"/>
              </a:rPr>
              <a:t> feature uses data analytics to provide users with actionable financial advice, such as savings tips or alerts about overspending trends.</a:t>
            </a:r>
            <a:endParaRPr sz="1900">
              <a:latin typeface="Arial"/>
              <a:ea typeface="Arial"/>
              <a:cs typeface="Arial"/>
              <a:sym typeface="Arial"/>
            </a:endParaRPr>
          </a:p>
          <a:p>
            <a:pPr indent="0" lvl="0" marL="0" rtl="0" algn="l">
              <a:spcBef>
                <a:spcPts val="1200"/>
              </a:spcBef>
              <a:spcAft>
                <a:spcPts val="0"/>
              </a:spcAft>
              <a:buNone/>
            </a:pPr>
            <a:r>
              <a:t/>
            </a:r>
            <a:endParaRPr sz="18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g2d65e6e7b1f_0_14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376" name="Google Shape;376;g2d65e6e7b1f_0_14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User Stories:</a:t>
            </a:r>
            <a:endParaRPr b="1"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receive actionable insights so I can optimize my financial decisions.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tips on saving money based on my spending habits.</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chemeClr val="dk1"/>
              </a:buClr>
              <a:buSzPts val="1800"/>
              <a:buFont typeface="Arial"/>
              <a:buAutoNum type="arabicPeriod"/>
            </a:pP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be alerted about overspending trends.</a:t>
            </a:r>
            <a:endParaRPr sz="1800">
              <a:solidFill>
                <a:schemeClr val="dk1"/>
              </a:solidFill>
              <a:latin typeface="Arial"/>
              <a:ea typeface="Arial"/>
              <a:cs typeface="Arial"/>
              <a:sym typeface="Arial"/>
            </a:endParaRPr>
          </a:p>
          <a:p>
            <a:pPr indent="0" lvl="0" marL="0" rtl="0" algn="l">
              <a:lnSpc>
                <a:spcPct val="115000"/>
              </a:lnSpc>
              <a:spcBef>
                <a:spcPts val="1200"/>
              </a:spcBef>
              <a:spcAft>
                <a:spcPts val="0"/>
              </a:spcAft>
              <a:buNone/>
            </a:pPr>
            <a:r>
              <a:rPr b="1" lang="en-US" sz="1800">
                <a:solidFill>
                  <a:schemeClr val="dk1"/>
                </a:solidFill>
                <a:latin typeface="Arial"/>
                <a:ea typeface="Arial"/>
                <a:cs typeface="Arial"/>
                <a:sym typeface="Arial"/>
              </a:rPr>
              <a:t>Most Significant User Story</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342900" lvl="0" marL="457200" rtl="0" algn="l">
              <a:lnSpc>
                <a:spcPct val="115000"/>
              </a:lnSpc>
              <a:spcBef>
                <a:spcPts val="1200"/>
              </a:spcBef>
              <a:spcAft>
                <a:spcPts val="0"/>
              </a:spcAft>
              <a:buClr>
                <a:schemeClr val="dk1"/>
              </a:buClr>
              <a:buSzPts val="1800"/>
              <a:buFont typeface="Arial"/>
              <a:buChar char="●"/>
            </a:pPr>
            <a:r>
              <a:rPr lang="en-US" sz="1800">
                <a:solidFill>
                  <a:schemeClr val="dk1"/>
                </a:solidFill>
                <a:latin typeface="Arial"/>
                <a:ea typeface="Arial"/>
                <a:cs typeface="Arial"/>
                <a:sym typeface="Arial"/>
              </a:rPr>
              <a:t>"</a:t>
            </a:r>
            <a:r>
              <a:rPr b="1" lang="en-US" sz="1800">
                <a:solidFill>
                  <a:schemeClr val="dk1"/>
                </a:solidFill>
                <a:latin typeface="Arial"/>
                <a:ea typeface="Arial"/>
                <a:cs typeface="Arial"/>
                <a:sym typeface="Arial"/>
              </a:rPr>
              <a:t>As a user</a:t>
            </a:r>
            <a:r>
              <a:rPr lang="en-US" sz="1800">
                <a:solidFill>
                  <a:schemeClr val="dk1"/>
                </a:solidFill>
                <a:latin typeface="Arial"/>
                <a:ea typeface="Arial"/>
                <a:cs typeface="Arial"/>
                <a:sym typeface="Arial"/>
              </a:rPr>
              <a:t>, I want to receive actionable insights so I can optimize my financial decisions."</a:t>
            </a:r>
            <a:endParaRPr b="1" sz="1800">
              <a:solidFill>
                <a:schemeClr val="dk1"/>
              </a:solidFill>
              <a:latin typeface="Arial"/>
              <a:ea typeface="Arial"/>
              <a:cs typeface="Arial"/>
              <a:sym typeface="Arial"/>
            </a:endParaRPr>
          </a:p>
          <a:p>
            <a:pPr indent="0" lvl="0" marL="282575" rtl="0" algn="l">
              <a:spcBef>
                <a:spcPts val="2000"/>
              </a:spcBef>
              <a:spcAft>
                <a:spcPts val="0"/>
              </a:spcAft>
              <a:buNone/>
            </a:pPr>
            <a:r>
              <a:t/>
            </a:r>
            <a:endParaRPr sz="1800">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g2d65e6e7b1f_0_15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sp>
        <p:nvSpPr>
          <p:cNvPr id="383" name="Google Shape;383;g2d65e6e7b1f_0_15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282575" rtl="0" algn="l">
              <a:spcBef>
                <a:spcPts val="2000"/>
              </a:spcBef>
              <a:spcAft>
                <a:spcPts val="0"/>
              </a:spcAft>
              <a:buNone/>
            </a:pPr>
            <a:r>
              <a:t/>
            </a:r>
            <a:endParaRPr/>
          </a:p>
        </p:txBody>
      </p:sp>
      <p:pic>
        <p:nvPicPr>
          <p:cNvPr id="384" name="Google Shape;384;g2d65e6e7b1f_0_151"/>
          <p:cNvPicPr preferRelativeResize="0"/>
          <p:nvPr/>
        </p:nvPicPr>
        <p:blipFill>
          <a:blip r:embed="rId3">
            <a:alphaModFix/>
          </a:blip>
          <a:stretch>
            <a:fillRect/>
          </a:stretch>
        </p:blipFill>
        <p:spPr>
          <a:xfrm>
            <a:off x="835100" y="1425600"/>
            <a:ext cx="5595121" cy="461159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2d65e6e7b1f_0_157"/>
          <p:cNvSpPr txBox="1"/>
          <p:nvPr>
            <p:ph type="title"/>
          </p:nvPr>
        </p:nvSpPr>
        <p:spPr>
          <a:xfrm>
            <a:off x="779463" y="381000"/>
            <a:ext cx="80598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391" name="Google Shape;391;g2d65e6e7b1f_0_157"/>
          <p:cNvPicPr preferRelativeResize="0"/>
          <p:nvPr/>
        </p:nvPicPr>
        <p:blipFill>
          <a:blip r:embed="rId3">
            <a:alphaModFix/>
          </a:blip>
          <a:stretch>
            <a:fillRect/>
          </a:stretch>
        </p:blipFill>
        <p:spPr>
          <a:xfrm>
            <a:off x="891925" y="1339175"/>
            <a:ext cx="4502625" cy="4858476"/>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g2d65e6e7b1f_0_16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398" name="Google Shape;398;g2d65e6e7b1f_0_163"/>
          <p:cNvSpPr txBox="1"/>
          <p:nvPr>
            <p:ph idx="1" type="body"/>
          </p:nvPr>
        </p:nvSpPr>
        <p:spPr>
          <a:xfrm>
            <a:off x="780288" y="1625800"/>
            <a:ext cx="7583400" cy="4208400"/>
          </a:xfrm>
          <a:prstGeom prst="rect">
            <a:avLst/>
          </a:prstGeom>
          <a:noFill/>
          <a:ln>
            <a:noFill/>
          </a:ln>
        </p:spPr>
        <p:txBody>
          <a:bodyPr anchorCtr="0" anchor="t" bIns="45700" lIns="91425" spcFirstLastPara="1" rIns="91425" wrap="square" tIns="45700">
            <a:noAutofit/>
          </a:bodyPr>
          <a:lstStyle/>
          <a:p>
            <a:pPr indent="-263525" lvl="0" marL="282575" rtl="0" algn="l">
              <a:lnSpc>
                <a:spcPct val="115000"/>
              </a:lnSpc>
              <a:spcBef>
                <a:spcPts val="1200"/>
              </a:spcBef>
              <a:spcAft>
                <a:spcPts val="0"/>
              </a:spcAft>
              <a:buClr>
                <a:schemeClr val="dk1"/>
              </a:buClr>
              <a:buSzPts val="1500"/>
              <a:buFont typeface="Arial"/>
              <a:buChar char="●"/>
            </a:pPr>
            <a:r>
              <a:rPr b="1" lang="en-US" sz="1500">
                <a:solidFill>
                  <a:schemeClr val="dk1"/>
                </a:solidFill>
                <a:latin typeface="Arial"/>
                <a:ea typeface="Arial"/>
                <a:cs typeface="Arial"/>
                <a:sym typeface="Arial"/>
              </a:rPr>
              <a:t>Frontend (React)</a:t>
            </a:r>
            <a:r>
              <a:rPr lang="en-US" sz="1500">
                <a:solidFill>
                  <a:schemeClr val="dk1"/>
                </a:solidFill>
                <a:latin typeface="Arial"/>
                <a:ea typeface="Arial"/>
                <a:cs typeface="Arial"/>
                <a:sym typeface="Arial"/>
              </a:rPr>
              <a:t>: The frontend will display personalized recommendations in a </a:t>
            </a:r>
            <a:r>
              <a:rPr b="1" lang="en-US" sz="1500">
                <a:solidFill>
                  <a:schemeClr val="dk1"/>
                </a:solidFill>
                <a:latin typeface="Arial"/>
                <a:ea typeface="Arial"/>
                <a:cs typeface="Arial"/>
                <a:sym typeface="Arial"/>
              </a:rPr>
              <a:t>modal</a:t>
            </a:r>
            <a:r>
              <a:rPr lang="en-US" sz="1500">
                <a:solidFill>
                  <a:schemeClr val="dk1"/>
                </a:solidFill>
                <a:latin typeface="Arial"/>
                <a:ea typeface="Arial"/>
                <a:cs typeface="Arial"/>
                <a:sym typeface="Arial"/>
              </a:rPr>
              <a:t> or </a:t>
            </a:r>
            <a:r>
              <a:rPr b="1" lang="en-US" sz="1500">
                <a:solidFill>
                  <a:schemeClr val="dk1"/>
                </a:solidFill>
                <a:latin typeface="Arial"/>
                <a:ea typeface="Arial"/>
                <a:cs typeface="Arial"/>
                <a:sym typeface="Arial"/>
              </a:rPr>
              <a:t>dedicated page</a:t>
            </a:r>
            <a:r>
              <a:rPr lang="en-US" sz="1500">
                <a:solidFill>
                  <a:schemeClr val="dk1"/>
                </a:solidFill>
                <a:latin typeface="Arial"/>
                <a:ea typeface="Arial"/>
                <a:cs typeface="Arial"/>
                <a:sym typeface="Arial"/>
              </a:rPr>
              <a:t>. Recommendations could include savings tips, overspending warnings, or spending insights.</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Use a react form for adding and selecting available types of financial goals</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Create a user-friendly form using </a:t>
            </a:r>
            <a:r>
              <a:rPr b="1" lang="en-US" sz="1500">
                <a:solidFill>
                  <a:schemeClr val="dk1"/>
                </a:solidFill>
                <a:latin typeface="Arial"/>
                <a:ea typeface="Arial"/>
                <a:cs typeface="Arial"/>
                <a:sym typeface="Arial"/>
              </a:rPr>
              <a:t>Material UI</a:t>
            </a:r>
            <a:r>
              <a:rPr lang="en-US" sz="1500">
                <a:solidFill>
                  <a:schemeClr val="dk1"/>
                </a:solidFill>
                <a:latin typeface="Arial"/>
                <a:ea typeface="Arial"/>
                <a:cs typeface="Arial"/>
                <a:sym typeface="Arial"/>
              </a:rPr>
              <a:t> to add and select types of financial goals.</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Chart.js to be able to visualize insights from recommendations</a:t>
            </a:r>
            <a:endParaRPr sz="1500">
              <a:solidFill>
                <a:schemeClr val="dk1"/>
              </a:solidFill>
              <a:latin typeface="Arial"/>
              <a:ea typeface="Arial"/>
              <a:cs typeface="Arial"/>
              <a:sym typeface="Arial"/>
            </a:endParaRPr>
          </a:p>
          <a:p>
            <a:pPr indent="-263525" lvl="0" marL="282575"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Backend (Django REST Framework)</a:t>
            </a:r>
            <a:r>
              <a:rPr lang="en-US" sz="1500">
                <a:solidFill>
                  <a:schemeClr val="dk1"/>
                </a:solidFill>
                <a:latin typeface="Arial"/>
                <a:ea typeface="Arial"/>
                <a:cs typeface="Arial"/>
                <a:sym typeface="Arial"/>
              </a:rPr>
              <a:t>: Endpoints:</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GET /api/recommendation/: Retrieve personalized recommendations for the user based on their financial data. </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POST /api/goal/: Add a new financial goal. </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GET /api/goal/: Retrieve all financial goals. </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PUT /api/goal/{id}/: Update a financial goal. </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DELETE /api/goal/{id}/: Delete a specific goal.</a:t>
            </a:r>
            <a:endParaRPr sz="1500">
              <a:solidFill>
                <a:schemeClr val="dk1"/>
              </a:solidFill>
              <a:latin typeface="Arial"/>
              <a:ea typeface="Arial"/>
              <a:cs typeface="Arial"/>
              <a:sym typeface="Arial"/>
            </a:endParaRPr>
          </a:p>
          <a:p>
            <a:pPr indent="-263525" lvl="0" marL="282575"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Database (PostgreSQL)</a:t>
            </a:r>
            <a:r>
              <a:rPr lang="en-US" sz="1500">
                <a:solidFill>
                  <a:schemeClr val="dk1"/>
                </a:solidFill>
                <a:latin typeface="Arial"/>
                <a:ea typeface="Arial"/>
                <a:cs typeface="Arial"/>
                <a:sym typeface="Arial"/>
              </a:rPr>
              <a:t>:</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Store user-specific information, store generated recommendations for each user.</a:t>
            </a:r>
            <a:endParaRPr sz="1500">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g2d65e6e7b1f_0_16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405" name="Google Shape;405;g2d65e6e7b1f_0_16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282575" rtl="0" algn="l">
              <a:spcBef>
                <a:spcPts val="2000"/>
              </a:spcBef>
              <a:spcAft>
                <a:spcPts val="0"/>
              </a:spcAft>
              <a:buNone/>
            </a:pPr>
            <a:r>
              <a:t/>
            </a:r>
            <a:endParaRPr/>
          </a:p>
        </p:txBody>
      </p:sp>
      <p:pic>
        <p:nvPicPr>
          <p:cNvPr id="406" name="Google Shape;406;g2d65e6e7b1f_0_169"/>
          <p:cNvPicPr preferRelativeResize="0"/>
          <p:nvPr/>
        </p:nvPicPr>
        <p:blipFill>
          <a:blip r:embed="rId3">
            <a:alphaModFix/>
          </a:blip>
          <a:stretch>
            <a:fillRect/>
          </a:stretch>
        </p:blipFill>
        <p:spPr>
          <a:xfrm>
            <a:off x="886700" y="1425600"/>
            <a:ext cx="2727328" cy="4811049"/>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g2d65e6e7b1f_0_17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413" name="Google Shape;413;g2d65e6e7b1f_0_17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8925" lvl="0" marL="282575" rtl="0" algn="l">
              <a:spcBef>
                <a:spcPts val="0"/>
              </a:spcBef>
              <a:spcAft>
                <a:spcPts val="0"/>
              </a:spcAft>
              <a:buClr>
                <a:srgbClr val="001D4D"/>
              </a:buClr>
              <a:buSzPts val="2300"/>
              <a:buFont typeface="Arial"/>
              <a:buChar char="●"/>
            </a:pPr>
            <a:r>
              <a:rPr lang="en-US" sz="2300">
                <a:latin typeface="Arial"/>
                <a:ea typeface="Arial"/>
                <a:cs typeface="Arial"/>
                <a:sym typeface="Arial"/>
              </a:rPr>
              <a:t>Persistent data design</a:t>
            </a:r>
            <a:endParaRPr sz="2300">
              <a:latin typeface="Arial"/>
              <a:ea typeface="Arial"/>
              <a:cs typeface="Arial"/>
              <a:sym typeface="Arial"/>
            </a:endParaRPr>
          </a:p>
          <a:p>
            <a:pPr indent="-295275" lvl="1" marL="577850" rtl="0" algn="l">
              <a:spcBef>
                <a:spcPts val="0"/>
              </a:spcBef>
              <a:spcAft>
                <a:spcPts val="0"/>
              </a:spcAft>
              <a:buClr>
                <a:srgbClr val="001D4D"/>
              </a:buClr>
              <a:buSzPts val="1800"/>
              <a:buChar char="○"/>
            </a:pPr>
            <a:r>
              <a:rPr lang="en-US" sz="1800">
                <a:solidFill>
                  <a:schemeClr val="dk1"/>
                </a:solidFill>
                <a:latin typeface="Arial"/>
                <a:ea typeface="Arial"/>
                <a:cs typeface="Arial"/>
                <a:sym typeface="Arial"/>
              </a:rPr>
              <a:t>The system uses a </a:t>
            </a:r>
            <a:r>
              <a:rPr b="1" lang="en-US" sz="1800">
                <a:solidFill>
                  <a:schemeClr val="dk1"/>
                </a:solidFill>
                <a:latin typeface="Arial"/>
                <a:ea typeface="Arial"/>
                <a:cs typeface="Arial"/>
                <a:sym typeface="Arial"/>
              </a:rPr>
              <a:t>PostgreSQL</a:t>
            </a:r>
            <a:r>
              <a:rPr lang="en-US" sz="1800">
                <a:solidFill>
                  <a:schemeClr val="dk1"/>
                </a:solidFill>
                <a:latin typeface="Arial"/>
                <a:ea typeface="Arial"/>
                <a:cs typeface="Arial"/>
                <a:sym typeface="Arial"/>
              </a:rPr>
              <a:t> database with tables for users, expenses, goals, transactions, and recommendations. User data includes credentials and optional income. Expenses track amounts, categories, and dates. Goals manage types, targets, progress, and deadlines. Transactions link contributions to goals, and recommendations store user-specific insights.</a:t>
            </a:r>
            <a:endParaRPr sz="1800">
              <a:latin typeface="Arial"/>
              <a:ea typeface="Arial"/>
              <a:cs typeface="Arial"/>
              <a:sym typeface="Arial"/>
            </a:endParaRPr>
          </a:p>
          <a:p>
            <a:pPr indent="-288925" lvl="0" marL="282575" rtl="0" algn="l">
              <a:spcBef>
                <a:spcPts val="2000"/>
              </a:spcBef>
              <a:spcAft>
                <a:spcPts val="0"/>
              </a:spcAft>
              <a:buClr>
                <a:srgbClr val="001D4D"/>
              </a:buClr>
              <a:buSzPts val="2300"/>
              <a:buFont typeface="Arial"/>
              <a:buChar char="●"/>
            </a:pPr>
            <a:r>
              <a:rPr lang="en-US" sz="2300">
                <a:latin typeface="Arial"/>
                <a:ea typeface="Arial"/>
                <a:cs typeface="Arial"/>
                <a:sym typeface="Arial"/>
              </a:rPr>
              <a:t>Security/Privacy</a:t>
            </a:r>
            <a:endParaRPr sz="2300">
              <a:latin typeface="Arial"/>
              <a:ea typeface="Arial"/>
              <a:cs typeface="Arial"/>
              <a:sym typeface="Arial"/>
            </a:endParaRPr>
          </a:p>
          <a:p>
            <a:pPr indent="-295275" lvl="1" marL="577850" rtl="0" algn="l">
              <a:spcBef>
                <a:spcPts val="600"/>
              </a:spcBef>
              <a:spcAft>
                <a:spcPts val="0"/>
              </a:spcAft>
              <a:buClr>
                <a:schemeClr val="dk1"/>
              </a:buClr>
              <a:buSzPts val="1800"/>
              <a:buFont typeface="Arial"/>
              <a:buChar char="○"/>
            </a:pPr>
            <a:r>
              <a:rPr lang="en-US" sz="2000">
                <a:solidFill>
                  <a:schemeClr val="dk1"/>
                </a:solidFill>
                <a:latin typeface="Arial"/>
                <a:ea typeface="Arial"/>
                <a:cs typeface="Arial"/>
                <a:sym typeface="Arial"/>
              </a:rPr>
              <a:t>User authentication ensures only authorized access to budget data.</a:t>
            </a:r>
            <a:endParaRPr sz="2300">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g2d65e6e7b1f_0_18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420" name="Google Shape;420;g2d65e6e7b1f_0_18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Clr>
                <a:srgbClr val="001D4D"/>
              </a:buClr>
              <a:buSzPts val="2200"/>
              <a:buNone/>
            </a:pPr>
            <a:r>
              <a:t/>
            </a:r>
            <a:endParaRPr/>
          </a:p>
        </p:txBody>
      </p:sp>
      <p:pic>
        <p:nvPicPr>
          <p:cNvPr id="421" name="Google Shape;421;g2d65e6e7b1f_0_181"/>
          <p:cNvPicPr preferRelativeResize="0"/>
          <p:nvPr/>
        </p:nvPicPr>
        <p:blipFill>
          <a:blip r:embed="rId3">
            <a:alphaModFix/>
          </a:blip>
          <a:stretch>
            <a:fillRect/>
          </a:stretch>
        </p:blipFill>
        <p:spPr>
          <a:xfrm>
            <a:off x="494364" y="1733400"/>
            <a:ext cx="8273536" cy="32803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172" name="Google Shape;172;p5"/>
          <p:cNvPicPr preferRelativeResize="0"/>
          <p:nvPr/>
        </p:nvPicPr>
        <p:blipFill>
          <a:blip r:embed="rId3">
            <a:alphaModFix/>
          </a:blip>
          <a:stretch>
            <a:fillRect/>
          </a:stretch>
        </p:blipFill>
        <p:spPr>
          <a:xfrm>
            <a:off x="444375" y="2609050"/>
            <a:ext cx="8252349" cy="15674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g2d65e6e7b1f_0_19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428" name="Google Shape;428;g2d65e6e7b1f_0_19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8925" lvl="0" marL="282575" rtl="0" algn="l">
              <a:spcBef>
                <a:spcPts val="0"/>
              </a:spcBef>
              <a:spcAft>
                <a:spcPts val="0"/>
              </a:spcAft>
              <a:buClr>
                <a:srgbClr val="001D4D"/>
              </a:buClr>
              <a:buSzPts val="2300"/>
              <a:buFont typeface="Arial"/>
              <a:buChar char="●"/>
            </a:pPr>
            <a:r>
              <a:rPr lang="en-US" sz="2300">
                <a:latin typeface="Arial"/>
                <a:ea typeface="Arial"/>
                <a:cs typeface="Arial"/>
                <a:sym typeface="Arial"/>
              </a:rPr>
              <a:t>Sunny Day</a:t>
            </a:r>
            <a:endParaRPr sz="2300">
              <a:latin typeface="Arial"/>
              <a:ea typeface="Arial"/>
              <a:cs typeface="Arial"/>
              <a:sym typeface="Arial"/>
            </a:endParaRPr>
          </a:p>
          <a:p>
            <a:pPr indent="-269875" lvl="1" marL="577850" rtl="0" algn="l">
              <a:spcBef>
                <a:spcPts val="0"/>
              </a:spcBef>
              <a:spcAft>
                <a:spcPts val="0"/>
              </a:spcAft>
              <a:buClr>
                <a:schemeClr val="dk1"/>
              </a:buClr>
              <a:buSzPts val="1400"/>
              <a:buFont typeface="Arial"/>
              <a:buChar char="○"/>
            </a:pPr>
            <a:r>
              <a:rPr lang="en-US" sz="1800">
                <a:solidFill>
                  <a:schemeClr val="dk1"/>
                </a:solidFill>
                <a:latin typeface="Arial"/>
                <a:ea typeface="Arial"/>
                <a:cs typeface="Arial"/>
                <a:sym typeface="Arial"/>
              </a:rPr>
              <a:t>The system performs as expected. Users can log in with valid credentials, add financial goals with complete details, view accurate recommendations based on sufficient data, update expenses successfully, and visualize financial data correctly on the dashboard.</a:t>
            </a:r>
            <a:endParaRPr sz="1800">
              <a:solidFill>
                <a:schemeClr val="dk1"/>
              </a:solidFill>
              <a:latin typeface="Arial"/>
              <a:ea typeface="Arial"/>
              <a:cs typeface="Arial"/>
              <a:sym typeface="Arial"/>
            </a:endParaRPr>
          </a:p>
          <a:p>
            <a:pPr indent="-288925" lvl="0" marL="282575" rtl="0" algn="l">
              <a:spcBef>
                <a:spcPts val="2000"/>
              </a:spcBef>
              <a:spcAft>
                <a:spcPts val="0"/>
              </a:spcAft>
              <a:buClr>
                <a:srgbClr val="001D4D"/>
              </a:buClr>
              <a:buSzPts val="2300"/>
              <a:buFont typeface="Arial"/>
              <a:buChar char="●"/>
            </a:pPr>
            <a:r>
              <a:rPr lang="en-US" sz="2300">
                <a:latin typeface="Arial"/>
                <a:ea typeface="Arial"/>
                <a:cs typeface="Arial"/>
                <a:sym typeface="Arial"/>
              </a:rPr>
              <a:t>Rainy Day</a:t>
            </a:r>
            <a:endParaRPr sz="2300">
              <a:latin typeface="Arial"/>
              <a:ea typeface="Arial"/>
              <a:cs typeface="Arial"/>
              <a:sym typeface="Arial"/>
            </a:endParaRPr>
          </a:p>
          <a:p>
            <a:pPr indent="-327025" lvl="1" marL="577850" rtl="0" algn="l">
              <a:spcBef>
                <a:spcPts val="2000"/>
              </a:spcBef>
              <a:spcAft>
                <a:spcPts val="0"/>
              </a:spcAft>
              <a:buClr>
                <a:schemeClr val="dk1"/>
              </a:buClr>
              <a:buSzPts val="2300"/>
              <a:buFont typeface="Arial"/>
              <a:buChar char="○"/>
            </a:pPr>
            <a:r>
              <a:rPr lang="en-US" sz="1800">
                <a:solidFill>
                  <a:schemeClr val="dk1"/>
                </a:solidFill>
                <a:latin typeface="Arial"/>
                <a:ea typeface="Arial"/>
                <a:cs typeface="Arial"/>
                <a:sym typeface="Arial"/>
              </a:rPr>
              <a:t>The system handles errors gracefully. Invalid login attempts show error messages. Adding goals with missing fields or updating expenses with invalid data triggers validation errors. Viewing recommendations without sufficient data displays a "Not enough data" message.</a:t>
            </a:r>
            <a:endParaRPr sz="1800">
              <a:solidFill>
                <a:schemeClr val="dk1"/>
              </a:solidFill>
              <a:latin typeface="Arial"/>
              <a:ea typeface="Arial"/>
              <a:cs typeface="Arial"/>
              <a:sym typeface="Arial"/>
            </a:endParaRPr>
          </a:p>
          <a:p>
            <a:pPr indent="0" lvl="0" marL="0" rtl="0" algn="l">
              <a:spcBef>
                <a:spcPts val="2000"/>
              </a:spcBef>
              <a:spcAft>
                <a:spcPts val="0"/>
              </a:spcAft>
              <a:buNone/>
            </a:pPr>
            <a:r>
              <a:t/>
            </a:r>
            <a:endParaRPr sz="1800">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435" name="Google Shape;435;p1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Summary</a:t>
            </a:r>
            <a:endParaRPr/>
          </a:p>
          <a:p>
            <a:pPr indent="-282575" lvl="0" marL="282575" rtl="0" algn="l">
              <a:spcBef>
                <a:spcPts val="2000"/>
              </a:spcBef>
              <a:spcAft>
                <a:spcPts val="0"/>
              </a:spcAft>
              <a:buClr>
                <a:srgbClr val="001D4D"/>
              </a:buClr>
              <a:buSzPts val="2200"/>
              <a:buChar char="⚫"/>
            </a:pPr>
            <a:r>
              <a:rPr lang="en-US"/>
              <a:t>Dorys - </a:t>
            </a:r>
            <a:r>
              <a:rPr lang="en-US" sz="1100" u="sng">
                <a:solidFill>
                  <a:srgbClr val="0563C1"/>
                </a:solidFill>
                <a:latin typeface="Calibri"/>
                <a:ea typeface="Calibri"/>
                <a:cs typeface="Calibri"/>
                <a:sym typeface="Calibri"/>
              </a:rPr>
              <a:t>drica010@fiu.edu</a:t>
            </a:r>
            <a:endParaRPr/>
          </a:p>
          <a:p>
            <a:pPr indent="-282575" lvl="0" marL="282575" rtl="0" algn="l">
              <a:spcBef>
                <a:spcPts val="2000"/>
              </a:spcBef>
              <a:spcAft>
                <a:spcPts val="0"/>
              </a:spcAft>
              <a:buClr>
                <a:srgbClr val="001D4D"/>
              </a:buClr>
              <a:buSzPts val="2200"/>
              <a:buChar char="⚫"/>
            </a:pPr>
            <a:r>
              <a:rPr lang="en-US"/>
              <a:t>Questions?</a:t>
            </a:r>
            <a:endParaRPr/>
          </a:p>
          <a:p>
            <a:pPr indent="-282575" lvl="0" marL="282575" rtl="0" algn="l">
              <a:spcBef>
                <a:spcPts val="2000"/>
              </a:spcBef>
              <a:spcAft>
                <a:spcPts val="0"/>
              </a:spcAft>
              <a:buClr>
                <a:srgbClr val="001D4D"/>
              </a:buClr>
              <a:buSzPts val="2200"/>
              <a:buChar char="⚫"/>
            </a:pPr>
            <a:r>
              <a:rPr lang="en-US"/>
              <a:t>Thank You!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pic>
        <p:nvPicPr>
          <p:cNvPr id="179" name="Google Shape;179;p6"/>
          <p:cNvPicPr preferRelativeResize="0"/>
          <p:nvPr/>
        </p:nvPicPr>
        <p:blipFill>
          <a:blip r:embed="rId3">
            <a:alphaModFix/>
          </a:blip>
          <a:stretch>
            <a:fillRect/>
          </a:stretch>
        </p:blipFill>
        <p:spPr>
          <a:xfrm>
            <a:off x="779472" y="1425575"/>
            <a:ext cx="4030073" cy="507912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186" name="Google Shape;186;p7"/>
          <p:cNvSpPr txBox="1"/>
          <p:nvPr>
            <p:ph idx="1" type="body"/>
          </p:nvPr>
        </p:nvSpPr>
        <p:spPr>
          <a:xfrm>
            <a:off x="780250" y="168345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lnSpc>
                <a:spcPct val="115000"/>
              </a:lnSpc>
              <a:spcBef>
                <a:spcPts val="1200"/>
              </a:spcBef>
              <a:spcAft>
                <a:spcPts val="0"/>
              </a:spcAft>
              <a:buClr>
                <a:schemeClr val="dk1"/>
              </a:buClr>
              <a:buSzPts val="1800"/>
              <a:buFont typeface="Arial"/>
              <a:buChar char="●"/>
            </a:pPr>
            <a:r>
              <a:rPr b="1" lang="en-US" sz="1800">
                <a:solidFill>
                  <a:schemeClr val="dk1"/>
                </a:solidFill>
                <a:latin typeface="Arial"/>
                <a:ea typeface="Arial"/>
                <a:cs typeface="Arial"/>
                <a:sym typeface="Arial"/>
              </a:rPr>
              <a:t>Frontend (React)</a:t>
            </a:r>
            <a:r>
              <a:rPr lang="en-US" sz="1800">
                <a:solidFill>
                  <a:schemeClr val="dk1"/>
                </a:solidFill>
                <a:latin typeface="Arial"/>
                <a:ea typeface="Arial"/>
                <a:cs typeface="Arial"/>
                <a:sym typeface="Arial"/>
              </a:rPr>
              <a:t>:</a:t>
            </a:r>
            <a:r>
              <a:rPr lang="en-US" sz="1900">
                <a:solidFill>
                  <a:schemeClr val="dk1"/>
                </a:solidFill>
                <a:latin typeface="Arial"/>
                <a:ea typeface="Arial"/>
                <a:cs typeface="Arial"/>
                <a:sym typeface="Arial"/>
              </a:rPr>
              <a:t> </a:t>
            </a:r>
            <a:r>
              <a:rPr lang="en-US" sz="1500">
                <a:solidFill>
                  <a:schemeClr val="dk1"/>
                </a:solidFill>
                <a:latin typeface="Arial"/>
                <a:ea typeface="Arial"/>
                <a:cs typeface="Arial"/>
                <a:sym typeface="Arial"/>
              </a:rPr>
              <a:t>The frontend is implemented using React to allow users to set financial goals and track their progress. It features a React form for adding and selecting financial goal types, with a user-friendly design powered by Material UI. Chart.js is utilized to visualize progress and data insights.</a:t>
            </a:r>
            <a:endParaRPr b="1" sz="1500">
              <a:solidFill>
                <a:schemeClr val="dk1"/>
              </a:solidFill>
              <a:latin typeface="Arial"/>
              <a:ea typeface="Arial"/>
              <a:cs typeface="Arial"/>
              <a:sym typeface="Arial"/>
            </a:endParaRPr>
          </a:p>
          <a:p>
            <a:pPr indent="-282575" lvl="0" marL="282575"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Backend (Django)</a:t>
            </a:r>
            <a:r>
              <a:rPr lang="en-US" sz="1800">
                <a:solidFill>
                  <a:schemeClr val="dk1"/>
                </a:solidFill>
                <a:latin typeface="Arial"/>
                <a:ea typeface="Arial"/>
                <a:cs typeface="Arial"/>
                <a:sym typeface="Arial"/>
              </a:rPr>
              <a:t>: </a:t>
            </a:r>
            <a:r>
              <a:rPr lang="en-US" sz="1500">
                <a:solidFill>
                  <a:schemeClr val="dk1"/>
                </a:solidFill>
                <a:latin typeface="Arial"/>
                <a:ea typeface="Arial"/>
                <a:cs typeface="Arial"/>
                <a:sym typeface="Arial"/>
              </a:rPr>
              <a:t>The Django backend exposes API endpoints for managing budget data using </a:t>
            </a:r>
            <a:r>
              <a:rPr b="1" lang="en-US" sz="1500">
                <a:solidFill>
                  <a:schemeClr val="dk1"/>
                </a:solidFill>
                <a:latin typeface="Arial"/>
                <a:ea typeface="Arial"/>
                <a:cs typeface="Arial"/>
                <a:sym typeface="Arial"/>
              </a:rPr>
              <a:t>ModelViewSet</a:t>
            </a:r>
            <a:r>
              <a:rPr lang="en-US" sz="1500">
                <a:solidFill>
                  <a:schemeClr val="dk1"/>
                </a:solidFill>
                <a:latin typeface="Arial"/>
                <a:ea typeface="Arial"/>
                <a:cs typeface="Arial"/>
                <a:sym typeface="Arial"/>
              </a:rPr>
              <a:t> for simplified CRUD operations. Available endpoints include:</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POST /api/budget</a:t>
            </a:r>
            <a:r>
              <a:rPr lang="en-US" sz="1500">
                <a:solidFill>
                  <a:schemeClr val="dk1"/>
                </a:solidFill>
                <a:latin typeface="Arial"/>
                <a:ea typeface="Arial"/>
                <a:cs typeface="Arial"/>
                <a:sym typeface="Arial"/>
              </a:rPr>
              <a:t>: Create a new budget entry.</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GET /api/budget</a:t>
            </a:r>
            <a:r>
              <a:rPr lang="en-US" sz="1500">
                <a:solidFill>
                  <a:schemeClr val="dk1"/>
                </a:solidFill>
                <a:latin typeface="Arial"/>
                <a:ea typeface="Arial"/>
                <a:cs typeface="Arial"/>
                <a:sym typeface="Arial"/>
              </a:rPr>
              <a:t>: Retrieve existing budget data.</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PUT /api/budget</a:t>
            </a:r>
            <a:r>
              <a:rPr lang="en-US" sz="1500">
                <a:solidFill>
                  <a:schemeClr val="dk1"/>
                </a:solidFill>
                <a:latin typeface="Arial"/>
                <a:ea typeface="Arial"/>
                <a:cs typeface="Arial"/>
                <a:sym typeface="Arial"/>
              </a:rPr>
              <a:t>: Update an existing budget entry.</a:t>
            </a:r>
            <a:endParaRPr sz="15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b="1" lang="en-US" sz="1500">
                <a:solidFill>
                  <a:schemeClr val="dk1"/>
                </a:solidFill>
                <a:latin typeface="Arial"/>
                <a:ea typeface="Arial"/>
                <a:cs typeface="Arial"/>
                <a:sym typeface="Arial"/>
              </a:rPr>
              <a:t>DELETE /api/budget</a:t>
            </a:r>
            <a:r>
              <a:rPr lang="en-US" sz="1500">
                <a:solidFill>
                  <a:schemeClr val="dk1"/>
                </a:solidFill>
                <a:latin typeface="Arial"/>
                <a:ea typeface="Arial"/>
                <a:cs typeface="Arial"/>
                <a:sym typeface="Arial"/>
              </a:rPr>
              <a:t>: Delete a budget entry.</a:t>
            </a:r>
            <a:endParaRPr b="1" sz="1500">
              <a:solidFill>
                <a:schemeClr val="dk1"/>
              </a:solidFill>
              <a:latin typeface="Arial"/>
              <a:ea typeface="Arial"/>
              <a:cs typeface="Arial"/>
              <a:sym typeface="Arial"/>
            </a:endParaRPr>
          </a:p>
          <a:p>
            <a:pPr indent="-282575" lvl="0" marL="282575" rtl="0" algn="l">
              <a:lnSpc>
                <a:spcPct val="115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Database (PostgreSQL)</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276225" lvl="1" marL="577850" rtl="0" algn="l">
              <a:lnSpc>
                <a:spcPct val="115000"/>
              </a:lnSpc>
              <a:spcBef>
                <a:spcPts val="0"/>
              </a:spcBef>
              <a:spcAft>
                <a:spcPts val="0"/>
              </a:spcAft>
              <a:buClr>
                <a:schemeClr val="dk1"/>
              </a:buClr>
              <a:buSzPts val="1500"/>
              <a:buFont typeface="Arial"/>
              <a:buChar char="○"/>
            </a:pPr>
            <a:r>
              <a:rPr lang="en-US" sz="1500">
                <a:solidFill>
                  <a:schemeClr val="dk1"/>
                </a:solidFill>
                <a:latin typeface="Arial"/>
                <a:ea typeface="Arial"/>
                <a:cs typeface="Arial"/>
                <a:sym typeface="Arial"/>
              </a:rPr>
              <a:t>The PostgreSQL database includes a table with fields for user, category, budget_amount, start_date, and end_date, enabling storage and retrieval of budgeting data for effective management.</a:t>
            </a:r>
            <a:endParaRPr sz="1500">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193" name="Google Shape;193;p8"/>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Font typeface="Arial"/>
              <a:buChar char="●"/>
            </a:pPr>
            <a:r>
              <a:rPr lang="en-US">
                <a:latin typeface="Arial"/>
                <a:ea typeface="Arial"/>
                <a:cs typeface="Arial"/>
                <a:sym typeface="Arial"/>
              </a:rPr>
              <a:t>System Deployment Diagram</a:t>
            </a:r>
            <a:endParaRPr>
              <a:latin typeface="Arial"/>
              <a:ea typeface="Arial"/>
              <a:cs typeface="Arial"/>
              <a:sym typeface="Arial"/>
            </a:endParaRPr>
          </a:p>
          <a:p>
            <a:pPr indent="-282575" lvl="0" marL="282575" rtl="0" algn="l">
              <a:spcBef>
                <a:spcPts val="2000"/>
              </a:spcBef>
              <a:spcAft>
                <a:spcPts val="0"/>
              </a:spcAft>
              <a:buClr>
                <a:srgbClr val="001D4D"/>
              </a:buClr>
              <a:buSzPts val="2200"/>
              <a:buChar char="●"/>
            </a:pPr>
            <a:r>
              <a:rPr b="1" lang="en-US">
                <a:solidFill>
                  <a:schemeClr val="dk1"/>
                </a:solidFill>
                <a:latin typeface="Arial"/>
                <a:ea typeface="Arial"/>
                <a:cs typeface="Arial"/>
                <a:sym typeface="Arial"/>
              </a:rPr>
              <a:t>Software:</a:t>
            </a:r>
            <a:r>
              <a:rPr lang="en-US">
                <a:solidFill>
                  <a:schemeClr val="dk1"/>
                </a:solidFill>
                <a:latin typeface="Arial"/>
                <a:ea typeface="Arial"/>
                <a:cs typeface="Arial"/>
                <a:sym typeface="Arial"/>
              </a:rPr>
              <a:t> Frontend utilizes React, backend runs Django connected to a database in PostgreSQL.</a:t>
            </a:r>
            <a:endParaRPr>
              <a:solidFill>
                <a:schemeClr val="dk1"/>
              </a:solidFill>
              <a:latin typeface="Arial"/>
              <a:ea typeface="Arial"/>
              <a:cs typeface="Arial"/>
              <a:sym typeface="Arial"/>
            </a:endParaRPr>
          </a:p>
          <a:p>
            <a:pPr indent="-257175" lvl="0" marL="282575" rtl="0" algn="l">
              <a:spcBef>
                <a:spcPts val="2000"/>
              </a:spcBef>
              <a:spcAft>
                <a:spcPts val="0"/>
              </a:spcAft>
              <a:buClr>
                <a:schemeClr val="dk1"/>
              </a:buClr>
              <a:buSzPts val="1800"/>
              <a:buFont typeface="Arial"/>
              <a:buChar char="●"/>
            </a:pPr>
            <a:r>
              <a:rPr b="1" lang="en-US">
                <a:solidFill>
                  <a:schemeClr val="dk1"/>
                </a:solidFill>
                <a:latin typeface="Arial"/>
                <a:ea typeface="Arial"/>
                <a:cs typeface="Arial"/>
                <a:sym typeface="Arial"/>
              </a:rPr>
              <a:t>Hardware: </a:t>
            </a:r>
            <a:r>
              <a:rPr lang="en-US">
                <a:solidFill>
                  <a:schemeClr val="dk1"/>
                </a:solidFill>
                <a:latin typeface="Arial"/>
                <a:ea typeface="Arial"/>
                <a:cs typeface="Arial"/>
                <a:sym typeface="Arial"/>
              </a:rPr>
              <a:t>The project runs on URLs related to localhost and then on their respective ports, 5173 for React, 5432 for PostgreSQL, and 8000 for Django</a:t>
            </a:r>
            <a:endParaRPr>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200" name="Google Shape;200;p9"/>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Font typeface="Arial"/>
              <a:buChar char="●"/>
            </a:pPr>
            <a:r>
              <a:rPr lang="en-US">
                <a:latin typeface="Arial"/>
                <a:ea typeface="Arial"/>
                <a:cs typeface="Arial"/>
                <a:sym typeface="Arial"/>
              </a:rPr>
              <a:t>Persistent data design:</a:t>
            </a:r>
            <a:endParaRPr>
              <a:latin typeface="Arial"/>
              <a:ea typeface="Arial"/>
              <a:cs typeface="Arial"/>
              <a:sym typeface="Arial"/>
            </a:endParaRPr>
          </a:p>
          <a:p>
            <a:pPr indent="-282575" lvl="1" marL="577850" rtl="0" algn="l">
              <a:spcBef>
                <a:spcPts val="0"/>
              </a:spcBef>
              <a:spcAft>
                <a:spcPts val="0"/>
              </a:spcAft>
              <a:buClr>
                <a:schemeClr val="dk1"/>
              </a:buClr>
              <a:buSzPts val="1600"/>
              <a:buFont typeface="Arial"/>
              <a:buChar char="○"/>
            </a:pPr>
            <a:r>
              <a:rPr lang="en-US" sz="1800">
                <a:solidFill>
                  <a:schemeClr val="dk1"/>
                </a:solidFill>
                <a:latin typeface="Arial"/>
                <a:ea typeface="Arial"/>
                <a:cs typeface="Arial"/>
                <a:sym typeface="Arial"/>
              </a:rPr>
              <a:t>The system uses a PostgreSQL database to manage budget data efficiently. It includes a Budget Table with fields for linking budgets to specific users, categorizing expenses, allocated budget, and defining the budget period. This design ensures scalable and reliable storage of budgeting information for data retrieval and management.</a:t>
            </a:r>
            <a:endParaRPr sz="2100">
              <a:solidFill>
                <a:schemeClr val="dk1"/>
              </a:solidFill>
              <a:latin typeface="Arial"/>
              <a:ea typeface="Arial"/>
              <a:cs typeface="Arial"/>
              <a:sym typeface="Arial"/>
            </a:endParaRPr>
          </a:p>
          <a:p>
            <a:pPr indent="-282575" lvl="0" marL="282575" rtl="0" algn="l">
              <a:spcBef>
                <a:spcPts val="2000"/>
              </a:spcBef>
              <a:spcAft>
                <a:spcPts val="0"/>
              </a:spcAft>
              <a:buClr>
                <a:srgbClr val="001D4D"/>
              </a:buClr>
              <a:buSzPts val="2200"/>
              <a:buFont typeface="Arial"/>
              <a:buChar char="●"/>
            </a:pPr>
            <a:r>
              <a:rPr lang="en-US">
                <a:latin typeface="Arial"/>
                <a:ea typeface="Arial"/>
                <a:cs typeface="Arial"/>
                <a:sym typeface="Arial"/>
              </a:rPr>
              <a:t>Security/Privacy:</a:t>
            </a:r>
            <a:endParaRPr>
              <a:latin typeface="Arial"/>
              <a:ea typeface="Arial"/>
              <a:cs typeface="Arial"/>
              <a:sym typeface="Arial"/>
            </a:endParaRPr>
          </a:p>
          <a:p>
            <a:pPr indent="-320675" lvl="1" marL="577850" rtl="0" algn="l">
              <a:spcBef>
                <a:spcPts val="2000"/>
              </a:spcBef>
              <a:spcAft>
                <a:spcPts val="0"/>
              </a:spcAft>
              <a:buClr>
                <a:srgbClr val="001D4D"/>
              </a:buClr>
              <a:buSzPts val="2200"/>
              <a:buFont typeface="Arial"/>
              <a:buChar char="○"/>
            </a:pPr>
            <a:r>
              <a:rPr lang="en-US" sz="1800">
                <a:solidFill>
                  <a:schemeClr val="dk1"/>
                </a:solidFill>
                <a:latin typeface="Arial"/>
                <a:ea typeface="Arial"/>
                <a:cs typeface="Arial"/>
                <a:sym typeface="Arial"/>
              </a:rPr>
              <a:t>User authentication ensures only authorized access to budget data.</a:t>
            </a:r>
            <a:endParaRPr sz="18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207" name="Google Shape;207;p10"/>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t/>
            </a:r>
            <a:endParaRPr/>
          </a:p>
          <a:p>
            <a:pPr indent="0" lvl="0" marL="0" rtl="0" algn="l">
              <a:spcBef>
                <a:spcPts val="2000"/>
              </a:spcBef>
              <a:spcAft>
                <a:spcPts val="0"/>
              </a:spcAft>
              <a:buClr>
                <a:srgbClr val="001D4D"/>
              </a:buClr>
              <a:buSzPts val="2200"/>
              <a:buNone/>
            </a:pPr>
            <a:r>
              <a:t/>
            </a:r>
            <a:endParaRPr/>
          </a:p>
        </p:txBody>
      </p:sp>
      <p:pic>
        <p:nvPicPr>
          <p:cNvPr id="208" name="Google Shape;208;p10"/>
          <p:cNvPicPr preferRelativeResize="0"/>
          <p:nvPr/>
        </p:nvPicPr>
        <p:blipFill>
          <a:blip r:embed="rId3">
            <a:alphaModFix/>
          </a:blip>
          <a:stretch>
            <a:fillRect/>
          </a:stretch>
        </p:blipFill>
        <p:spPr>
          <a:xfrm>
            <a:off x="1003100" y="1425575"/>
            <a:ext cx="7137802" cy="49560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