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61" r:id="rId2"/>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BE324-CE2F-4B75-9B2B-384D696DE891}" v="98" dt="2022-11-28T17:22:53.1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0" autoAdjust="0"/>
    <p:restoredTop sz="94660"/>
  </p:normalViewPr>
  <p:slideViewPr>
    <p:cSldViewPr snapToGrid="0">
      <p:cViewPr>
        <p:scale>
          <a:sx n="22" d="100"/>
          <a:sy n="22" d="100"/>
        </p:scale>
        <p:origin x="1608" y="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C4AC98-6627-415B-B06D-8697C95C280A}" type="datetimeFigureOut">
              <a:rPr lang="en-US" smtClean="0"/>
              <a:t>12/5/2024</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FEB8B1-CF71-4C02-A1DD-B14A3D8180A2}" type="slidenum">
              <a:rPr lang="en-US" smtClean="0"/>
              <a:t>‹#›</a:t>
            </a:fld>
            <a:endParaRPr lang="en-US"/>
          </a:p>
        </p:txBody>
      </p:sp>
    </p:spTree>
    <p:extLst>
      <p:ext uri="{BB962C8B-B14F-4D97-AF65-F5344CB8AC3E}">
        <p14:creationId xmlns:p14="http://schemas.microsoft.com/office/powerpoint/2010/main" val="16229763"/>
      </p:ext>
    </p:extLst>
  </p:cSld>
  <p:clrMap bg1="lt1" tx1="dk1" bg2="lt2" tx2="dk2" accent1="accent1" accent2="accent2" accent3="accent3" accent4="accent4" accent5="accent5" accent6="accent6" hlink="hlink" folHlink="folHlink"/>
  <p:notesStyle>
    <a:lvl1pPr marL="0" algn="l" defTabSz="3686861" rtl="0" eaLnBrk="1" latinLnBrk="0" hangingPunct="1">
      <a:defRPr sz="4838" kern="1200">
        <a:solidFill>
          <a:schemeClr val="tx1"/>
        </a:solidFill>
        <a:latin typeface="+mn-lt"/>
        <a:ea typeface="+mn-ea"/>
        <a:cs typeface="+mn-cs"/>
      </a:defRPr>
    </a:lvl1pPr>
    <a:lvl2pPr marL="1843430" algn="l" defTabSz="3686861" rtl="0" eaLnBrk="1" latinLnBrk="0" hangingPunct="1">
      <a:defRPr sz="4838" kern="1200">
        <a:solidFill>
          <a:schemeClr val="tx1"/>
        </a:solidFill>
        <a:latin typeface="+mn-lt"/>
        <a:ea typeface="+mn-ea"/>
        <a:cs typeface="+mn-cs"/>
      </a:defRPr>
    </a:lvl2pPr>
    <a:lvl3pPr marL="3686861" algn="l" defTabSz="3686861" rtl="0" eaLnBrk="1" latinLnBrk="0" hangingPunct="1">
      <a:defRPr sz="4838" kern="1200">
        <a:solidFill>
          <a:schemeClr val="tx1"/>
        </a:solidFill>
        <a:latin typeface="+mn-lt"/>
        <a:ea typeface="+mn-ea"/>
        <a:cs typeface="+mn-cs"/>
      </a:defRPr>
    </a:lvl3pPr>
    <a:lvl4pPr marL="5530291" algn="l" defTabSz="3686861" rtl="0" eaLnBrk="1" latinLnBrk="0" hangingPunct="1">
      <a:defRPr sz="4838" kern="1200">
        <a:solidFill>
          <a:schemeClr val="tx1"/>
        </a:solidFill>
        <a:latin typeface="+mn-lt"/>
        <a:ea typeface="+mn-ea"/>
        <a:cs typeface="+mn-cs"/>
      </a:defRPr>
    </a:lvl4pPr>
    <a:lvl5pPr marL="7373722" algn="l" defTabSz="3686861" rtl="0" eaLnBrk="1" latinLnBrk="0" hangingPunct="1">
      <a:defRPr sz="4838" kern="1200">
        <a:solidFill>
          <a:schemeClr val="tx1"/>
        </a:solidFill>
        <a:latin typeface="+mn-lt"/>
        <a:ea typeface="+mn-ea"/>
        <a:cs typeface="+mn-cs"/>
      </a:defRPr>
    </a:lvl5pPr>
    <a:lvl6pPr marL="9217152" algn="l" defTabSz="3686861" rtl="0" eaLnBrk="1" latinLnBrk="0" hangingPunct="1">
      <a:defRPr sz="4838" kern="1200">
        <a:solidFill>
          <a:schemeClr val="tx1"/>
        </a:solidFill>
        <a:latin typeface="+mn-lt"/>
        <a:ea typeface="+mn-ea"/>
        <a:cs typeface="+mn-cs"/>
      </a:defRPr>
    </a:lvl6pPr>
    <a:lvl7pPr marL="11060582" algn="l" defTabSz="3686861" rtl="0" eaLnBrk="1" latinLnBrk="0" hangingPunct="1">
      <a:defRPr sz="4838" kern="1200">
        <a:solidFill>
          <a:schemeClr val="tx1"/>
        </a:solidFill>
        <a:latin typeface="+mn-lt"/>
        <a:ea typeface="+mn-ea"/>
        <a:cs typeface="+mn-cs"/>
      </a:defRPr>
    </a:lvl7pPr>
    <a:lvl8pPr marL="12904013" algn="l" defTabSz="3686861" rtl="0" eaLnBrk="1" latinLnBrk="0" hangingPunct="1">
      <a:defRPr sz="4838" kern="1200">
        <a:solidFill>
          <a:schemeClr val="tx1"/>
        </a:solidFill>
        <a:latin typeface="+mn-lt"/>
        <a:ea typeface="+mn-ea"/>
        <a:cs typeface="+mn-cs"/>
      </a:defRPr>
    </a:lvl8pPr>
    <a:lvl9pPr marL="14747443" algn="l" defTabSz="3686861" rtl="0" eaLnBrk="1" latinLnBrk="0" hangingPunct="1">
      <a:defRPr sz="483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C26A18BA-8C85-B90E-919A-B1673A75B1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3FB40DB6-B7C2-F4A1-5F70-CB8614E515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614ED974-9A95-8F4C-0069-24363463208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6AF8080-4BD7-4ACF-B218-C924192DEAFC}"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7183123"/>
            <a:ext cx="27980640" cy="15280640"/>
          </a:xfrm>
        </p:spPr>
        <p:txBody>
          <a:bodyPr anchor="b"/>
          <a:lstStyle>
            <a:lvl1pPr algn="ctr">
              <a:defRPr sz="21600"/>
            </a:lvl1pPr>
          </a:lstStyle>
          <a:p>
            <a:r>
              <a:rPr lang="en-US"/>
              <a:t>Click to edit Master title style</a:t>
            </a:r>
            <a:endParaRPr lang="en-US" dirty="0"/>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E28A692-F2FB-4A45-96D5-B94F5B0E125B}" type="datetimeFigureOut">
              <a:rPr lang="en-US" smtClean="0"/>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3058369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E28A692-F2FB-4A45-96D5-B94F5B0E125B}" type="datetimeFigureOut">
              <a:rPr lang="en-US" smtClean="0"/>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1761584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2336800"/>
            <a:ext cx="7098030" cy="3719576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E28A692-F2FB-4A45-96D5-B94F5B0E125B}" type="datetimeFigureOut">
              <a:rPr lang="en-US" smtClean="0"/>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3614561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E28A692-F2FB-4A45-96D5-B94F5B0E125B}" type="datetimeFigureOut">
              <a:rPr lang="en-US" smtClean="0"/>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2555050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10942333"/>
            <a:ext cx="28392120" cy="18257517"/>
          </a:xfrm>
        </p:spPr>
        <p:txBody>
          <a:bodyPr anchor="b"/>
          <a:lstStyle>
            <a:lvl1pPr>
              <a:defRPr sz="21600"/>
            </a:lvl1pPr>
          </a:lstStyle>
          <a:p>
            <a:r>
              <a:rPr lang="en-US"/>
              <a:t>Click to edit Master title style</a:t>
            </a:r>
            <a:endParaRPr lang="en-US" dirty="0"/>
          </a:p>
        </p:txBody>
      </p:sp>
      <p:sp>
        <p:nvSpPr>
          <p:cNvPr id="3" name="Text Placeholder 2"/>
          <p:cNvSpPr>
            <a:spLocks noGrp="1"/>
          </p:cNvSpPr>
          <p:nvPr>
            <p:ph type="body" idx="1"/>
          </p:nvPr>
        </p:nvSpPr>
        <p:spPr>
          <a:xfrm>
            <a:off x="2245997" y="29372573"/>
            <a:ext cx="28392120" cy="9601197"/>
          </a:xfrm>
        </p:spPr>
        <p:txBody>
          <a:bodyPr/>
          <a:lstStyle>
            <a:lvl1pPr marL="0" indent="0">
              <a:buNone/>
              <a:defRPr sz="8640">
                <a:solidFill>
                  <a:schemeClr val="tx1"/>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E28A692-F2FB-4A45-96D5-B94F5B0E125B}" type="datetimeFigureOut">
              <a:rPr lang="en-US" smtClean="0"/>
              <a:t>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3339902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E28A692-F2FB-4A45-96D5-B94F5B0E125B}" type="datetimeFigureOut">
              <a:rPr lang="en-US" smtClean="0"/>
              <a:t>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4063192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10"/>
            <a:ext cx="28392120" cy="8483603"/>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10759443"/>
            <a:ext cx="13926024"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4" name="Content Placeholder 3"/>
          <p:cNvSpPr>
            <a:spLocks noGrp="1"/>
          </p:cNvSpPr>
          <p:nvPr>
            <p:ph sz="half" idx="2"/>
          </p:nvPr>
        </p:nvSpPr>
        <p:spPr>
          <a:xfrm>
            <a:off x="2267431" y="16032480"/>
            <a:ext cx="13926024"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10759443"/>
            <a:ext cx="13994608"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6" name="Content Placeholder 5"/>
          <p:cNvSpPr>
            <a:spLocks noGrp="1"/>
          </p:cNvSpPr>
          <p:nvPr>
            <p:ph sz="quarter" idx="4"/>
          </p:nvPr>
        </p:nvSpPr>
        <p:spPr>
          <a:xfrm>
            <a:off x="16664942"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E28A692-F2FB-4A45-96D5-B94F5B0E125B}" type="datetimeFigureOut">
              <a:rPr lang="en-US" smtClean="0"/>
              <a:t>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3949076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E28A692-F2FB-4A45-96D5-B94F5B0E125B}" type="datetimeFigureOut">
              <a:rPr lang="en-US" smtClean="0"/>
              <a:t>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4167631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28A692-F2FB-4A45-96D5-B94F5B0E125B}" type="datetimeFigureOut">
              <a:rPr lang="en-US" smtClean="0"/>
              <a:t>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3591355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Content Placeholder 2"/>
          <p:cNvSpPr>
            <a:spLocks noGrp="1"/>
          </p:cNvSpPr>
          <p:nvPr>
            <p:ph idx="1"/>
          </p:nvPr>
        </p:nvSpPr>
        <p:spPr>
          <a:xfrm>
            <a:off x="13994608" y="6319530"/>
            <a:ext cx="16664940" cy="311912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BE28A692-F2FB-4A45-96D5-B94F5B0E125B}" type="datetimeFigureOut">
              <a:rPr lang="en-US" smtClean="0"/>
              <a:t>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1142439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6319530"/>
            <a:ext cx="16664940" cy="31191200"/>
          </a:xfrm>
        </p:spPr>
        <p:txBody>
          <a:bodyPr anchor="t"/>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Click icon to add picture</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BE28A692-F2FB-4A45-96D5-B94F5B0E125B}" type="datetimeFigureOut">
              <a:rPr lang="en-US" smtClean="0"/>
              <a:t>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13EDF7-F6D3-4A6D-8F07-DB608C881AF6}" type="slidenum">
              <a:rPr lang="en-US" smtClean="0"/>
              <a:t>‹#›</a:t>
            </a:fld>
            <a:endParaRPr lang="en-US"/>
          </a:p>
        </p:txBody>
      </p:sp>
    </p:spTree>
    <p:extLst>
      <p:ext uri="{BB962C8B-B14F-4D97-AF65-F5344CB8AC3E}">
        <p14:creationId xmlns:p14="http://schemas.microsoft.com/office/powerpoint/2010/main" val="346237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10"/>
            <a:ext cx="28392120" cy="848360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40680650"/>
            <a:ext cx="7406640" cy="2336800"/>
          </a:xfrm>
          <a:prstGeom prst="rect">
            <a:avLst/>
          </a:prstGeom>
        </p:spPr>
        <p:txBody>
          <a:bodyPr vert="horz" lIns="91440" tIns="45720" rIns="91440" bIns="45720" rtlCol="0" anchor="ctr"/>
          <a:lstStyle>
            <a:lvl1pPr algn="l">
              <a:defRPr sz="4320">
                <a:solidFill>
                  <a:schemeClr val="tx1">
                    <a:tint val="75000"/>
                  </a:schemeClr>
                </a:solidFill>
              </a:defRPr>
            </a:lvl1pPr>
          </a:lstStyle>
          <a:p>
            <a:fld id="{BE28A692-F2FB-4A45-96D5-B94F5B0E125B}" type="datetimeFigureOut">
              <a:rPr lang="en-US" smtClean="0"/>
              <a:t>12/5/2024</a:t>
            </a:fld>
            <a:endParaRPr lang="en-US"/>
          </a:p>
        </p:txBody>
      </p:sp>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8B13EDF7-F6D3-4A6D-8F07-DB608C881AF6}" type="slidenum">
              <a:rPr lang="en-US" smtClean="0"/>
              <a:t>‹#›</a:t>
            </a:fld>
            <a:endParaRPr lang="en-US"/>
          </a:p>
        </p:txBody>
      </p:sp>
    </p:spTree>
    <p:extLst>
      <p:ext uri="{BB962C8B-B14F-4D97-AF65-F5344CB8AC3E}">
        <p14:creationId xmlns:p14="http://schemas.microsoft.com/office/powerpoint/2010/main" val="41973773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CC0066"/>
            </a:gs>
            <a:gs pos="100000">
              <a:srgbClr val="C89800"/>
            </a:gs>
          </a:gsLst>
          <a:lin ang="13500000" scaled="1"/>
        </a:gradFill>
        <a:effectLst/>
      </p:bgPr>
    </p:bg>
    <p:spTree>
      <p:nvGrpSpPr>
        <p:cNvPr id="1" name=""/>
        <p:cNvGrpSpPr/>
        <p:nvPr/>
      </p:nvGrpSpPr>
      <p:grpSpPr>
        <a:xfrm>
          <a:off x="0" y="0"/>
          <a:ext cx="0" cy="0"/>
          <a:chOff x="0" y="0"/>
          <a:chExt cx="0" cy="0"/>
        </a:xfrm>
      </p:grpSpPr>
      <p:sp>
        <p:nvSpPr>
          <p:cNvPr id="3074" name="Rectangle 18">
            <a:extLst>
              <a:ext uri="{FF2B5EF4-FFF2-40B4-BE49-F238E27FC236}">
                <a16:creationId xmlns:a16="http://schemas.microsoft.com/office/drawing/2014/main" id="{B6DDDEC7-31A5-30AC-CED6-C0C5A5D87F87}"/>
              </a:ext>
            </a:extLst>
          </p:cNvPr>
          <p:cNvSpPr>
            <a:spLocks noChangeArrowheads="1"/>
          </p:cNvSpPr>
          <p:nvPr/>
        </p:nvSpPr>
        <p:spPr bwMode="auto">
          <a:xfrm>
            <a:off x="955758" y="5334001"/>
            <a:ext cx="31089600" cy="37863463"/>
          </a:xfrm>
          <a:prstGeom prst="rect">
            <a:avLst/>
          </a:prstGeom>
          <a:solidFill>
            <a:srgbClr val="E5E5D9"/>
          </a:solidFill>
          <a:ln w="57150">
            <a:solidFill>
              <a:schemeClr val="bg1"/>
            </a:solidFill>
            <a:miter lim="800000"/>
            <a:headEnd/>
            <a:tailEnd/>
          </a:ln>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0" name="Rectangle: Rounded Corners 34">
            <a:extLst>
              <a:ext uri="{FF2B5EF4-FFF2-40B4-BE49-F238E27FC236}">
                <a16:creationId xmlns:a16="http://schemas.microsoft.com/office/drawing/2014/main" id="{06646DBD-BAF4-5B5D-2212-2E83B7CBD35D}"/>
              </a:ext>
            </a:extLst>
          </p:cNvPr>
          <p:cNvSpPr>
            <a:spLocks noChangeArrowheads="1"/>
          </p:cNvSpPr>
          <p:nvPr/>
        </p:nvSpPr>
        <p:spPr bwMode="auto">
          <a:xfrm>
            <a:off x="22010365" y="7200900"/>
            <a:ext cx="8686800" cy="9417050"/>
          </a:xfrm>
          <a:prstGeom prst="roundRect">
            <a:avLst>
              <a:gd name="adj" fmla="val 16667"/>
            </a:avLst>
          </a:prstGeom>
          <a:solidFill>
            <a:srgbClr val="E5E5D9"/>
          </a:solidFill>
          <a:ln w="9525" algn="ctr">
            <a:solidFill>
              <a:schemeClr val="tx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3076" name="TextBox 3">
            <a:extLst>
              <a:ext uri="{FF2B5EF4-FFF2-40B4-BE49-F238E27FC236}">
                <a16:creationId xmlns:a16="http://schemas.microsoft.com/office/drawing/2014/main" id="{50E415F4-F69A-7BF1-DACA-2D0875BEC57C}"/>
              </a:ext>
            </a:extLst>
          </p:cNvPr>
          <p:cNvSpPr txBox="1">
            <a:spLocks noChangeArrowheads="1"/>
          </p:cNvSpPr>
          <p:nvPr/>
        </p:nvSpPr>
        <p:spPr bwMode="auto">
          <a:xfrm>
            <a:off x="914400" y="596900"/>
            <a:ext cx="31089600" cy="473868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5400" i="1">
              <a:solidFill>
                <a:srgbClr val="B6862C"/>
              </a:solidFill>
            </a:endParaRPr>
          </a:p>
          <a:p>
            <a:pPr eaLnBrk="1" hangingPunct="1"/>
            <a:endParaRPr lang="en-US" altLang="en-US" sz="5400" i="1">
              <a:solidFill>
                <a:srgbClr val="B6862C"/>
              </a:solidFill>
            </a:endParaRPr>
          </a:p>
          <a:p>
            <a:pPr eaLnBrk="1" hangingPunct="1"/>
            <a:endParaRPr lang="en-US" altLang="en-US" sz="5400" i="1">
              <a:solidFill>
                <a:srgbClr val="B6862C"/>
              </a:solidFill>
            </a:endParaRPr>
          </a:p>
          <a:p>
            <a:pPr eaLnBrk="1" hangingPunct="1"/>
            <a:endParaRPr lang="en-US" altLang="en-US" sz="5400" i="1">
              <a:solidFill>
                <a:srgbClr val="B6862C"/>
              </a:solidFill>
            </a:endParaRPr>
          </a:p>
          <a:p>
            <a:pPr eaLnBrk="1" hangingPunct="1"/>
            <a:endParaRPr lang="en-US" altLang="en-US" sz="5400" i="1">
              <a:solidFill>
                <a:srgbClr val="B6862C"/>
              </a:solidFill>
            </a:endParaRPr>
          </a:p>
          <a:p>
            <a:pPr eaLnBrk="1" hangingPunct="1"/>
            <a:endParaRPr lang="en-US" altLang="en-US" sz="3200">
              <a:solidFill>
                <a:schemeClr val="bg1"/>
              </a:solidFill>
            </a:endParaRPr>
          </a:p>
        </p:txBody>
      </p:sp>
      <p:pic>
        <p:nvPicPr>
          <p:cNvPr id="3077" name="Picture 4" descr="Text&#10;&#10;Description automatically generated">
            <a:extLst>
              <a:ext uri="{FF2B5EF4-FFF2-40B4-BE49-F238E27FC236}">
                <a16:creationId xmlns:a16="http://schemas.microsoft.com/office/drawing/2014/main" id="{C54C0D66-A5E6-DD8C-B113-A7D0C6783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370013"/>
            <a:ext cx="54864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5">
            <a:extLst>
              <a:ext uri="{FF2B5EF4-FFF2-40B4-BE49-F238E27FC236}">
                <a16:creationId xmlns:a16="http://schemas.microsoft.com/office/drawing/2014/main" id="{CBFC96D8-2822-DFA8-A804-F8B67C65058F}"/>
              </a:ext>
            </a:extLst>
          </p:cNvPr>
          <p:cNvSpPr txBox="1">
            <a:spLocks noChangeArrowheads="1"/>
          </p:cNvSpPr>
          <p:nvPr/>
        </p:nvSpPr>
        <p:spPr bwMode="auto">
          <a:xfrm>
            <a:off x="10591800" y="1370013"/>
            <a:ext cx="7010400" cy="335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n-US" sz="4400" b="1" dirty="0">
                <a:solidFill>
                  <a:srgbClr val="FFCC00"/>
                </a:solidFill>
              </a:rPr>
              <a:t>Knight Foundation School of Computing </a:t>
            </a:r>
          </a:p>
          <a:p>
            <a:pPr algn="r" eaLnBrk="1" hangingPunct="1"/>
            <a:r>
              <a:rPr lang="en-US" altLang="en-US" sz="4400" b="1" dirty="0">
                <a:solidFill>
                  <a:srgbClr val="FFCC00"/>
                </a:solidFill>
              </a:rPr>
              <a:t>&amp; Information Sciences</a:t>
            </a:r>
          </a:p>
          <a:p>
            <a:pPr algn="r" eaLnBrk="1" hangingPunct="1"/>
            <a:r>
              <a:rPr lang="en-US" altLang="en-US" sz="4000" i="1" dirty="0">
                <a:solidFill>
                  <a:srgbClr val="FFCC00"/>
                </a:solidFill>
              </a:rPr>
              <a:t>Fall 2024 Senior Design Project</a:t>
            </a:r>
          </a:p>
        </p:txBody>
      </p:sp>
      <p:sp>
        <p:nvSpPr>
          <p:cNvPr id="3079" name="TextBox 6">
            <a:extLst>
              <a:ext uri="{FF2B5EF4-FFF2-40B4-BE49-F238E27FC236}">
                <a16:creationId xmlns:a16="http://schemas.microsoft.com/office/drawing/2014/main" id="{0F922028-3302-C704-73EA-B244782B64CA}"/>
              </a:ext>
            </a:extLst>
          </p:cNvPr>
          <p:cNvSpPr txBox="1">
            <a:spLocks noChangeArrowheads="1"/>
          </p:cNvSpPr>
          <p:nvPr/>
        </p:nvSpPr>
        <p:spPr bwMode="auto">
          <a:xfrm>
            <a:off x="19897725" y="1319213"/>
            <a:ext cx="11277600" cy="39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4800" b="1" dirty="0" err="1">
                <a:solidFill>
                  <a:schemeClr val="bg1"/>
                </a:solidFill>
              </a:rPr>
              <a:t>PrismWealth</a:t>
            </a:r>
            <a:endParaRPr lang="en-US" altLang="en-US" sz="4800" b="1" dirty="0">
              <a:solidFill>
                <a:schemeClr val="bg1"/>
              </a:solidFill>
            </a:endParaRPr>
          </a:p>
          <a:p>
            <a:pPr eaLnBrk="1" hangingPunct="1"/>
            <a:r>
              <a:rPr lang="en-US" altLang="en-US" sz="4000" b="1" dirty="0">
                <a:solidFill>
                  <a:schemeClr val="bg1"/>
                </a:solidFill>
              </a:rPr>
              <a:t>Students: </a:t>
            </a:r>
            <a:r>
              <a:rPr lang="en-US" altLang="en-US" sz="4000" dirty="0">
                <a:solidFill>
                  <a:schemeClr val="bg1"/>
                </a:solidFill>
              </a:rPr>
              <a:t>Alex Choi, Josue Miranda, </a:t>
            </a:r>
            <a:r>
              <a:rPr lang="en-US" altLang="en-US" sz="4000" dirty="0" err="1">
                <a:solidFill>
                  <a:schemeClr val="bg1"/>
                </a:solidFill>
              </a:rPr>
              <a:t>Dorys</a:t>
            </a:r>
            <a:r>
              <a:rPr lang="en-US" altLang="en-US" sz="4000" dirty="0">
                <a:solidFill>
                  <a:schemeClr val="bg1"/>
                </a:solidFill>
              </a:rPr>
              <a:t> Ricardo </a:t>
            </a:r>
            <a:r>
              <a:rPr lang="en-US" altLang="en-US" sz="4000" dirty="0" err="1">
                <a:solidFill>
                  <a:schemeClr val="bg1"/>
                </a:solidFill>
              </a:rPr>
              <a:t>Abellon</a:t>
            </a:r>
            <a:r>
              <a:rPr lang="en-US" altLang="en-US" sz="4000" dirty="0">
                <a:solidFill>
                  <a:schemeClr val="bg1"/>
                </a:solidFill>
              </a:rPr>
              <a:t>, Gabriela Vega </a:t>
            </a:r>
            <a:r>
              <a:rPr lang="en-US" altLang="en-US" sz="4000" dirty="0" err="1">
                <a:solidFill>
                  <a:schemeClr val="bg1"/>
                </a:solidFill>
              </a:rPr>
              <a:t>Lobatos</a:t>
            </a:r>
            <a:endParaRPr lang="en-US" altLang="en-US" sz="4000" dirty="0">
              <a:solidFill>
                <a:schemeClr val="bg1"/>
              </a:solidFill>
            </a:endParaRPr>
          </a:p>
          <a:p>
            <a:pPr eaLnBrk="1" hangingPunct="1"/>
            <a:r>
              <a:rPr lang="en-US" altLang="en-US" sz="4000" b="1" dirty="0">
                <a:solidFill>
                  <a:schemeClr val="bg1"/>
                </a:solidFill>
              </a:rPr>
              <a:t>Product Owner: </a:t>
            </a:r>
            <a:r>
              <a:rPr lang="en-US" altLang="en-US" sz="4000" dirty="0">
                <a:solidFill>
                  <a:schemeClr val="bg1"/>
                </a:solidFill>
              </a:rPr>
              <a:t>Alfredo Medina</a:t>
            </a:r>
            <a:endParaRPr lang="en-US" altLang="ja-JP" sz="4000" dirty="0">
              <a:solidFill>
                <a:schemeClr val="bg1"/>
              </a:solidFill>
            </a:endParaRPr>
          </a:p>
          <a:p>
            <a:pPr eaLnBrk="1" hangingPunct="1"/>
            <a:r>
              <a:rPr lang="en-US" altLang="en-US" sz="4000" b="1" dirty="0">
                <a:solidFill>
                  <a:schemeClr val="bg1"/>
                </a:solidFill>
              </a:rPr>
              <a:t>Instructor:</a:t>
            </a:r>
            <a:r>
              <a:rPr lang="en-US" altLang="en-US" sz="4000" b="1" i="1" dirty="0">
                <a:solidFill>
                  <a:schemeClr val="bg1"/>
                </a:solidFill>
              </a:rPr>
              <a:t> </a:t>
            </a:r>
            <a:r>
              <a:rPr lang="en-US" altLang="en-US" sz="4000" i="1" dirty="0">
                <a:solidFill>
                  <a:schemeClr val="bg1"/>
                </a:solidFill>
              </a:rPr>
              <a:t>Dr. Masoud </a:t>
            </a:r>
            <a:r>
              <a:rPr lang="en-US" altLang="en-US" sz="4000" i="1" dirty="0" err="1">
                <a:solidFill>
                  <a:schemeClr val="bg1"/>
                </a:solidFill>
              </a:rPr>
              <a:t>Sadjadi</a:t>
            </a:r>
            <a:endParaRPr lang="en-US" altLang="en-US" sz="4000" i="1" dirty="0">
              <a:solidFill>
                <a:schemeClr val="bg1"/>
              </a:solidFill>
            </a:endParaRPr>
          </a:p>
          <a:p>
            <a:pPr eaLnBrk="1" hangingPunct="1"/>
            <a:r>
              <a:rPr lang="en-US" altLang="en-US" sz="4000" dirty="0">
                <a:solidFill>
                  <a:schemeClr val="bg1"/>
                </a:solidFill>
              </a:rPr>
              <a:t>Florida International University</a:t>
            </a:r>
          </a:p>
        </p:txBody>
      </p:sp>
      <p:cxnSp>
        <p:nvCxnSpPr>
          <p:cNvPr id="3080" name="Straight Connector 8">
            <a:extLst>
              <a:ext uri="{FF2B5EF4-FFF2-40B4-BE49-F238E27FC236}">
                <a16:creationId xmlns:a16="http://schemas.microsoft.com/office/drawing/2014/main" id="{D66BBF89-1B85-1287-96AD-A1CD49F4A92D}"/>
              </a:ext>
            </a:extLst>
          </p:cNvPr>
          <p:cNvCxnSpPr>
            <a:cxnSpLocks/>
          </p:cNvCxnSpPr>
          <p:nvPr/>
        </p:nvCxnSpPr>
        <p:spPr bwMode="auto">
          <a:xfrm>
            <a:off x="18745200" y="1219200"/>
            <a:ext cx="0" cy="3762375"/>
          </a:xfrm>
          <a:prstGeom prst="line">
            <a:avLst/>
          </a:prstGeom>
          <a:noFill/>
          <a:ln w="38100" algn="ctr">
            <a:solidFill>
              <a:schemeClr val="bg1"/>
            </a:solidFill>
            <a:round/>
            <a:headEnd/>
            <a:tailEnd/>
          </a:ln>
          <a:extLst>
            <a:ext uri="{909E8E84-426E-40DD-AFC4-6F175D3DCCD1}">
              <a14:hiddenFill xmlns:a14="http://schemas.microsoft.com/office/drawing/2010/main">
                <a:noFill/>
              </a14:hiddenFill>
            </a:ext>
          </a:extLst>
        </p:spPr>
      </p:cxnSp>
      <p:sp>
        <p:nvSpPr>
          <p:cNvPr id="3081" name="Text Box 19">
            <a:extLst>
              <a:ext uri="{FF2B5EF4-FFF2-40B4-BE49-F238E27FC236}">
                <a16:creationId xmlns:a16="http://schemas.microsoft.com/office/drawing/2014/main" id="{7262CEB9-81EA-7C15-9818-2F34813C6DDB}"/>
              </a:ext>
            </a:extLst>
          </p:cNvPr>
          <p:cNvSpPr txBox="1">
            <a:spLocks noChangeArrowheads="1"/>
          </p:cNvSpPr>
          <p:nvPr/>
        </p:nvSpPr>
        <p:spPr bwMode="auto">
          <a:xfrm>
            <a:off x="4432300" y="6084092"/>
            <a:ext cx="5486400" cy="7318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FFCC00"/>
                </a:solidFill>
              </a:rPr>
              <a:t>Problem</a:t>
            </a:r>
          </a:p>
        </p:txBody>
      </p:sp>
      <p:sp>
        <p:nvSpPr>
          <p:cNvPr id="3082" name="Text Box 19">
            <a:extLst>
              <a:ext uri="{FF2B5EF4-FFF2-40B4-BE49-F238E27FC236}">
                <a16:creationId xmlns:a16="http://schemas.microsoft.com/office/drawing/2014/main" id="{C22C839D-804E-7406-6FBB-B39EC2997F62}"/>
              </a:ext>
            </a:extLst>
          </p:cNvPr>
          <p:cNvSpPr txBox="1">
            <a:spLocks noChangeArrowheads="1"/>
          </p:cNvSpPr>
          <p:nvPr/>
        </p:nvSpPr>
        <p:spPr bwMode="auto">
          <a:xfrm>
            <a:off x="4526190" y="17463769"/>
            <a:ext cx="5486400" cy="7318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FFCC00"/>
                </a:solidFill>
              </a:rPr>
              <a:t>System Design</a:t>
            </a:r>
          </a:p>
        </p:txBody>
      </p:sp>
      <p:sp>
        <p:nvSpPr>
          <p:cNvPr id="3084" name="Text Box 19">
            <a:extLst>
              <a:ext uri="{FF2B5EF4-FFF2-40B4-BE49-F238E27FC236}">
                <a16:creationId xmlns:a16="http://schemas.microsoft.com/office/drawing/2014/main" id="{D04549EE-E5CF-49A5-E823-D1E70DA45A59}"/>
              </a:ext>
            </a:extLst>
          </p:cNvPr>
          <p:cNvSpPr txBox="1">
            <a:spLocks noChangeArrowheads="1"/>
          </p:cNvSpPr>
          <p:nvPr/>
        </p:nvSpPr>
        <p:spPr bwMode="auto">
          <a:xfrm>
            <a:off x="14162129" y="17459476"/>
            <a:ext cx="5486400" cy="7318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FFCC00"/>
                </a:solidFill>
              </a:rPr>
              <a:t>Object Design</a:t>
            </a:r>
          </a:p>
        </p:txBody>
      </p:sp>
      <p:sp>
        <p:nvSpPr>
          <p:cNvPr id="3085" name="Text Box 19">
            <a:extLst>
              <a:ext uri="{FF2B5EF4-FFF2-40B4-BE49-F238E27FC236}">
                <a16:creationId xmlns:a16="http://schemas.microsoft.com/office/drawing/2014/main" id="{21327E24-90BE-4BEE-A5A4-699540E4EF98}"/>
              </a:ext>
            </a:extLst>
          </p:cNvPr>
          <p:cNvSpPr txBox="1">
            <a:spLocks noChangeArrowheads="1"/>
          </p:cNvSpPr>
          <p:nvPr/>
        </p:nvSpPr>
        <p:spPr bwMode="auto">
          <a:xfrm>
            <a:off x="14331530" y="6069266"/>
            <a:ext cx="5486400" cy="7318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FFCC00"/>
                </a:solidFill>
              </a:rPr>
              <a:t>Current System</a:t>
            </a:r>
          </a:p>
        </p:txBody>
      </p:sp>
      <p:sp>
        <p:nvSpPr>
          <p:cNvPr id="3086" name="Text Box 19">
            <a:extLst>
              <a:ext uri="{FF2B5EF4-FFF2-40B4-BE49-F238E27FC236}">
                <a16:creationId xmlns:a16="http://schemas.microsoft.com/office/drawing/2014/main" id="{B11727F8-1B17-82E9-77FE-AB896F03B5DE}"/>
              </a:ext>
            </a:extLst>
          </p:cNvPr>
          <p:cNvSpPr txBox="1">
            <a:spLocks noChangeArrowheads="1"/>
          </p:cNvSpPr>
          <p:nvPr/>
        </p:nvSpPr>
        <p:spPr bwMode="auto">
          <a:xfrm>
            <a:off x="23536274" y="6084092"/>
            <a:ext cx="5486400" cy="7318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FFCC00"/>
                </a:solidFill>
              </a:rPr>
              <a:t>Requirements</a:t>
            </a:r>
          </a:p>
        </p:txBody>
      </p:sp>
      <p:sp>
        <p:nvSpPr>
          <p:cNvPr id="3087" name="Text Box 19">
            <a:extLst>
              <a:ext uri="{FF2B5EF4-FFF2-40B4-BE49-F238E27FC236}">
                <a16:creationId xmlns:a16="http://schemas.microsoft.com/office/drawing/2014/main" id="{488DF2E9-BCD9-36FD-7BB8-0640B3B0E0F5}"/>
              </a:ext>
            </a:extLst>
          </p:cNvPr>
          <p:cNvSpPr txBox="1">
            <a:spLocks noChangeArrowheads="1"/>
          </p:cNvSpPr>
          <p:nvPr/>
        </p:nvSpPr>
        <p:spPr bwMode="auto">
          <a:xfrm>
            <a:off x="23693114" y="17452435"/>
            <a:ext cx="5486400" cy="7318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FFCC00"/>
                </a:solidFill>
              </a:rPr>
              <a:t>Implementation</a:t>
            </a:r>
          </a:p>
        </p:txBody>
      </p:sp>
      <p:sp>
        <p:nvSpPr>
          <p:cNvPr id="3088" name="Text Box 19">
            <a:extLst>
              <a:ext uri="{FF2B5EF4-FFF2-40B4-BE49-F238E27FC236}">
                <a16:creationId xmlns:a16="http://schemas.microsoft.com/office/drawing/2014/main" id="{B3F4B506-3391-3DFC-96EE-92A249DB300F}"/>
              </a:ext>
            </a:extLst>
          </p:cNvPr>
          <p:cNvSpPr txBox="1">
            <a:spLocks noChangeArrowheads="1"/>
          </p:cNvSpPr>
          <p:nvPr/>
        </p:nvSpPr>
        <p:spPr bwMode="auto">
          <a:xfrm>
            <a:off x="4432300" y="28837712"/>
            <a:ext cx="5486400" cy="7318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FFCC00"/>
                </a:solidFill>
              </a:rPr>
              <a:t>Verification</a:t>
            </a:r>
          </a:p>
        </p:txBody>
      </p:sp>
      <p:sp>
        <p:nvSpPr>
          <p:cNvPr id="3089" name="Text Box 19">
            <a:extLst>
              <a:ext uri="{FF2B5EF4-FFF2-40B4-BE49-F238E27FC236}">
                <a16:creationId xmlns:a16="http://schemas.microsoft.com/office/drawing/2014/main" id="{BFB4F29A-60E5-85B0-6223-8AFE7EFA9059}"/>
              </a:ext>
            </a:extLst>
          </p:cNvPr>
          <p:cNvSpPr txBox="1">
            <a:spLocks noChangeArrowheads="1"/>
          </p:cNvSpPr>
          <p:nvPr/>
        </p:nvSpPr>
        <p:spPr bwMode="auto">
          <a:xfrm>
            <a:off x="14274311" y="28845601"/>
            <a:ext cx="5486400" cy="7318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dirty="0">
                <a:solidFill>
                  <a:srgbClr val="FFCC00"/>
                </a:solidFill>
              </a:rPr>
              <a:t>Applications</a:t>
            </a:r>
          </a:p>
        </p:txBody>
      </p:sp>
      <p:sp>
        <p:nvSpPr>
          <p:cNvPr id="3090" name="Text Box 19">
            <a:extLst>
              <a:ext uri="{FF2B5EF4-FFF2-40B4-BE49-F238E27FC236}">
                <a16:creationId xmlns:a16="http://schemas.microsoft.com/office/drawing/2014/main" id="{0C8BF282-ADF4-B98B-A4D2-21B3A10E699C}"/>
              </a:ext>
            </a:extLst>
          </p:cNvPr>
          <p:cNvSpPr txBox="1">
            <a:spLocks noChangeArrowheads="1"/>
          </p:cNvSpPr>
          <p:nvPr/>
        </p:nvSpPr>
        <p:spPr bwMode="auto">
          <a:xfrm>
            <a:off x="23610564" y="28838524"/>
            <a:ext cx="5486400" cy="7318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FFCC00"/>
                </a:solidFill>
              </a:rPr>
              <a:t>Summary</a:t>
            </a:r>
          </a:p>
        </p:txBody>
      </p:sp>
      <p:sp>
        <p:nvSpPr>
          <p:cNvPr id="3092" name="Rectangle: Rounded Corners 30">
            <a:extLst>
              <a:ext uri="{FF2B5EF4-FFF2-40B4-BE49-F238E27FC236}">
                <a16:creationId xmlns:a16="http://schemas.microsoft.com/office/drawing/2014/main" id="{AAC8E6C0-A0D2-645F-3EE0-3A14A42040A6}"/>
              </a:ext>
            </a:extLst>
          </p:cNvPr>
          <p:cNvSpPr>
            <a:spLocks noChangeArrowheads="1"/>
          </p:cNvSpPr>
          <p:nvPr/>
        </p:nvSpPr>
        <p:spPr bwMode="auto">
          <a:xfrm>
            <a:off x="2832100" y="7200900"/>
            <a:ext cx="8686800" cy="9417050"/>
          </a:xfrm>
          <a:prstGeom prst="roundRect">
            <a:avLst>
              <a:gd name="adj" fmla="val 16667"/>
            </a:avLst>
          </a:prstGeom>
          <a:solidFill>
            <a:srgbClr val="E5E5D9"/>
          </a:solidFill>
          <a:ln w="9525" algn="ctr">
            <a:solidFill>
              <a:schemeClr val="tx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dirty="0"/>
          </a:p>
        </p:txBody>
      </p:sp>
      <p:sp>
        <p:nvSpPr>
          <p:cNvPr id="3094" name="TextBox 32">
            <a:extLst>
              <a:ext uri="{FF2B5EF4-FFF2-40B4-BE49-F238E27FC236}">
                <a16:creationId xmlns:a16="http://schemas.microsoft.com/office/drawing/2014/main" id="{8FED8553-CEA1-7573-CC59-128D4CD825D4}"/>
              </a:ext>
            </a:extLst>
          </p:cNvPr>
          <p:cNvSpPr txBox="1">
            <a:spLocks noChangeArrowheads="1"/>
          </p:cNvSpPr>
          <p:nvPr/>
        </p:nvSpPr>
        <p:spPr bwMode="auto">
          <a:xfrm>
            <a:off x="3662511" y="9597934"/>
            <a:ext cx="6921500" cy="3785652"/>
          </a:xfrm>
          <a:prstGeom prst="rect">
            <a:avLst/>
          </a:prstGeom>
          <a:noFill/>
          <a:ln>
            <a:noFill/>
          </a:ln>
        </p:spPr>
        <p:txBody>
          <a:bodyPr>
            <a:spAutoFit/>
          </a:bodyPr>
          <a:lstStyle>
            <a:lvl1pPr marL="457200" indent="-4572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indent="0">
              <a:defRPr/>
            </a:pPr>
            <a:r>
              <a:rPr lang="en-US" altLang="en-US" sz="2400" dirty="0"/>
              <a:t>Handling personal finances can be overwhelming, especially with outdated methods like spreadsheets, which are prone to errors and consume a lot of time. People often struggle with challenges such as overspending, insufficient savings, and the absence of personalized financial guidance. Many existing tools fall short in offering customized advice, making it harder for users to build better savings habits or stay committed to their financial goals.</a:t>
            </a:r>
          </a:p>
        </p:txBody>
      </p:sp>
      <p:sp>
        <p:nvSpPr>
          <p:cNvPr id="3095" name="TextBox 33">
            <a:extLst>
              <a:ext uri="{FF2B5EF4-FFF2-40B4-BE49-F238E27FC236}">
                <a16:creationId xmlns:a16="http://schemas.microsoft.com/office/drawing/2014/main" id="{2EB5F597-C553-4C13-FE58-4507539B2C76}"/>
              </a:ext>
            </a:extLst>
          </p:cNvPr>
          <p:cNvSpPr txBox="1">
            <a:spLocks noChangeArrowheads="1"/>
          </p:cNvSpPr>
          <p:nvPr/>
        </p:nvSpPr>
        <p:spPr bwMode="auto">
          <a:xfrm>
            <a:off x="23305764" y="9546415"/>
            <a:ext cx="6096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indent="0"/>
            <a:r>
              <a:rPr lang="en-US" altLang="en-US" sz="2400" dirty="0"/>
              <a:t>The system must allow users to input their savings data, set Savings goals, and track progress. It should offer personalized recommendations based on spending habits and be easy to use. The platform should be accessible on both web and mobile, secure, and provide data encryption for sensitive information.</a:t>
            </a:r>
          </a:p>
        </p:txBody>
      </p:sp>
      <p:sp>
        <p:nvSpPr>
          <p:cNvPr id="3096" name="Rectangle: Rounded Corners 34">
            <a:extLst>
              <a:ext uri="{FF2B5EF4-FFF2-40B4-BE49-F238E27FC236}">
                <a16:creationId xmlns:a16="http://schemas.microsoft.com/office/drawing/2014/main" id="{7D08A1CB-9180-4096-7671-5363842CFA03}"/>
              </a:ext>
            </a:extLst>
          </p:cNvPr>
          <p:cNvSpPr>
            <a:spLocks noChangeArrowheads="1"/>
          </p:cNvSpPr>
          <p:nvPr/>
        </p:nvSpPr>
        <p:spPr bwMode="auto">
          <a:xfrm>
            <a:off x="12524071" y="7200900"/>
            <a:ext cx="8686800" cy="9417050"/>
          </a:xfrm>
          <a:prstGeom prst="roundRect">
            <a:avLst>
              <a:gd name="adj" fmla="val 16667"/>
            </a:avLst>
          </a:prstGeom>
          <a:solidFill>
            <a:srgbClr val="E5E5D9"/>
          </a:solidFill>
          <a:ln w="9525" algn="ctr">
            <a:solidFill>
              <a:schemeClr val="tx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3099" name="Rectangle: Rounded Corners 39">
            <a:extLst>
              <a:ext uri="{FF2B5EF4-FFF2-40B4-BE49-F238E27FC236}">
                <a16:creationId xmlns:a16="http://schemas.microsoft.com/office/drawing/2014/main" id="{3F64C27D-A2A9-D9D3-6B28-9B616CBE992D}"/>
              </a:ext>
            </a:extLst>
          </p:cNvPr>
          <p:cNvSpPr>
            <a:spLocks noChangeArrowheads="1"/>
          </p:cNvSpPr>
          <p:nvPr/>
        </p:nvSpPr>
        <p:spPr bwMode="auto">
          <a:xfrm>
            <a:off x="2837111" y="18610682"/>
            <a:ext cx="8686800" cy="9417050"/>
          </a:xfrm>
          <a:prstGeom prst="roundRect">
            <a:avLst>
              <a:gd name="adj" fmla="val 16667"/>
            </a:avLst>
          </a:prstGeom>
          <a:solidFill>
            <a:srgbClr val="E5E5D9"/>
          </a:solidFill>
          <a:ln w="9525" algn="ctr">
            <a:solidFill>
              <a:schemeClr val="tx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3100" name="Rectangle: Rounded Corners 40">
            <a:extLst>
              <a:ext uri="{FF2B5EF4-FFF2-40B4-BE49-F238E27FC236}">
                <a16:creationId xmlns:a16="http://schemas.microsoft.com/office/drawing/2014/main" id="{714A2D55-F4FE-EA7D-D5C9-77DB204DC219}"/>
              </a:ext>
            </a:extLst>
          </p:cNvPr>
          <p:cNvSpPr>
            <a:spLocks noChangeArrowheads="1"/>
          </p:cNvSpPr>
          <p:nvPr/>
        </p:nvSpPr>
        <p:spPr bwMode="auto">
          <a:xfrm>
            <a:off x="12504738" y="18581688"/>
            <a:ext cx="8686800" cy="9417050"/>
          </a:xfrm>
          <a:prstGeom prst="roundRect">
            <a:avLst>
              <a:gd name="adj" fmla="val 16667"/>
            </a:avLst>
          </a:prstGeom>
          <a:solidFill>
            <a:srgbClr val="E5E5D9"/>
          </a:solidFill>
          <a:ln w="9525" algn="ctr">
            <a:solidFill>
              <a:schemeClr val="tx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3101" name="Rectangle: Rounded Corners 41">
            <a:extLst>
              <a:ext uri="{FF2B5EF4-FFF2-40B4-BE49-F238E27FC236}">
                <a16:creationId xmlns:a16="http://schemas.microsoft.com/office/drawing/2014/main" id="{676C0477-C5BA-1476-44CB-7A40CFBB3A27}"/>
              </a:ext>
            </a:extLst>
          </p:cNvPr>
          <p:cNvSpPr>
            <a:spLocks noChangeArrowheads="1"/>
          </p:cNvSpPr>
          <p:nvPr/>
        </p:nvSpPr>
        <p:spPr bwMode="auto">
          <a:xfrm>
            <a:off x="22010365" y="18581688"/>
            <a:ext cx="8686800" cy="9417050"/>
          </a:xfrm>
          <a:prstGeom prst="roundRect">
            <a:avLst>
              <a:gd name="adj" fmla="val 16667"/>
            </a:avLst>
          </a:prstGeom>
          <a:solidFill>
            <a:srgbClr val="E5E5D9"/>
          </a:solidFill>
          <a:ln w="9525" algn="ctr">
            <a:solidFill>
              <a:schemeClr val="tx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3103" name="Rectangle: Rounded Corners 49">
            <a:extLst>
              <a:ext uri="{FF2B5EF4-FFF2-40B4-BE49-F238E27FC236}">
                <a16:creationId xmlns:a16="http://schemas.microsoft.com/office/drawing/2014/main" id="{44D4DB16-2C0A-2F1E-4111-402F39BA8C7D}"/>
              </a:ext>
            </a:extLst>
          </p:cNvPr>
          <p:cNvSpPr>
            <a:spLocks noChangeArrowheads="1"/>
          </p:cNvSpPr>
          <p:nvPr/>
        </p:nvSpPr>
        <p:spPr bwMode="auto">
          <a:xfrm>
            <a:off x="2832100" y="30115102"/>
            <a:ext cx="8686800" cy="9829573"/>
          </a:xfrm>
          <a:prstGeom prst="roundRect">
            <a:avLst>
              <a:gd name="adj" fmla="val 16667"/>
            </a:avLst>
          </a:prstGeom>
          <a:solidFill>
            <a:srgbClr val="E5E5D9"/>
          </a:solidFill>
          <a:ln w="9525" algn="ctr">
            <a:solidFill>
              <a:schemeClr val="tx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3104" name="TextBox 43">
            <a:extLst>
              <a:ext uri="{FF2B5EF4-FFF2-40B4-BE49-F238E27FC236}">
                <a16:creationId xmlns:a16="http://schemas.microsoft.com/office/drawing/2014/main" id="{F7DD46AA-FDF0-8E5E-6E1A-39C9F5878043}"/>
              </a:ext>
            </a:extLst>
          </p:cNvPr>
          <p:cNvSpPr txBox="1">
            <a:spLocks noChangeArrowheads="1"/>
          </p:cNvSpPr>
          <p:nvPr/>
        </p:nvSpPr>
        <p:spPr bwMode="auto">
          <a:xfrm>
            <a:off x="13141325" y="24174757"/>
            <a:ext cx="786681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2100" dirty="0"/>
              <a:t>The Savings Goal Setting system includes key objects: User, Goal, Transaction, and </a:t>
            </a:r>
            <a:r>
              <a:rPr lang="en-US" altLang="en-US" sz="2100" dirty="0" err="1"/>
              <a:t>ProgressTracker</a:t>
            </a:r>
            <a:r>
              <a:rPr lang="en-US" altLang="en-US" sz="2100" dirty="0"/>
              <a:t>, working together to manage financial goals. Users create and update Goal objects, which define targets, deadlines, and descriptions. Transaction objects track contributions to goals, while </a:t>
            </a:r>
            <a:r>
              <a:rPr lang="en-US" altLang="en-US" sz="2100" dirty="0" err="1"/>
              <a:t>ProgressTracker</a:t>
            </a:r>
            <a:r>
              <a:rPr lang="en-US" altLang="en-US" sz="2100" dirty="0"/>
              <a:t> monitors progress dynamically. The Backend processes API requests, and the Database stores all objects, enabling seamless interaction and accurate goal tracking.</a:t>
            </a:r>
          </a:p>
        </p:txBody>
      </p:sp>
      <p:sp>
        <p:nvSpPr>
          <p:cNvPr id="3107" name="TextBox 46">
            <a:extLst>
              <a:ext uri="{FF2B5EF4-FFF2-40B4-BE49-F238E27FC236}">
                <a16:creationId xmlns:a16="http://schemas.microsoft.com/office/drawing/2014/main" id="{CE20C727-AE4D-402E-0BB7-9EA535202046}"/>
              </a:ext>
            </a:extLst>
          </p:cNvPr>
          <p:cNvSpPr txBox="1">
            <a:spLocks noChangeArrowheads="1"/>
          </p:cNvSpPr>
          <p:nvPr/>
        </p:nvSpPr>
        <p:spPr bwMode="auto">
          <a:xfrm>
            <a:off x="4545651" y="18810990"/>
            <a:ext cx="4800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i="1" dirty="0"/>
              <a:t>Sequence Diagram</a:t>
            </a:r>
          </a:p>
        </p:txBody>
      </p:sp>
      <p:sp>
        <p:nvSpPr>
          <p:cNvPr id="3108" name="TextBox 47">
            <a:extLst>
              <a:ext uri="{FF2B5EF4-FFF2-40B4-BE49-F238E27FC236}">
                <a16:creationId xmlns:a16="http://schemas.microsoft.com/office/drawing/2014/main" id="{CA99A628-DA15-DE46-6D34-A116EDEBB3F2}"/>
              </a:ext>
            </a:extLst>
          </p:cNvPr>
          <p:cNvSpPr txBox="1">
            <a:spLocks noChangeArrowheads="1"/>
          </p:cNvSpPr>
          <p:nvPr/>
        </p:nvSpPr>
        <p:spPr bwMode="auto">
          <a:xfrm>
            <a:off x="3533262" y="25588179"/>
            <a:ext cx="7825921"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400" dirty="0"/>
              <a:t>The system design for the Savings Goal Setting feature integrates a React frontend, a Django REST API backend, and a PostgreSQL database to enable goal management. Users interact with a React application that provides an intuitive interface for creating, updating, and monitoring financial goals. The frontend features forms for setting goals with attributes such as target amount, deadline, and description, alongside progress trackers and alerts for missed deadlines. The backend, built with Django, exposes RESTful API endpoints that manages creation, retrieval, updating, and deletion of goals. These endpoints facilitate data handling and validation, communicating with a PostgreSQL database that stores and retrieves goal-related data efficiently. The system ensures smooth interaction and real-time feedback, displaying updates and alerts dynamically based on user input and database records.</a:t>
            </a:r>
          </a:p>
        </p:txBody>
      </p:sp>
      <p:sp>
        <p:nvSpPr>
          <p:cNvPr id="3109" name="Rectangle: Rounded Corners 50">
            <a:extLst>
              <a:ext uri="{FF2B5EF4-FFF2-40B4-BE49-F238E27FC236}">
                <a16:creationId xmlns:a16="http://schemas.microsoft.com/office/drawing/2014/main" id="{8829EC6A-CEFB-6507-46A4-09E73F07DEDE}"/>
              </a:ext>
            </a:extLst>
          </p:cNvPr>
          <p:cNvSpPr>
            <a:spLocks noChangeArrowheads="1"/>
          </p:cNvSpPr>
          <p:nvPr/>
        </p:nvSpPr>
        <p:spPr bwMode="auto">
          <a:xfrm>
            <a:off x="12524071" y="30104489"/>
            <a:ext cx="8686800" cy="9840185"/>
          </a:xfrm>
          <a:prstGeom prst="roundRect">
            <a:avLst>
              <a:gd name="adj" fmla="val 16667"/>
            </a:avLst>
          </a:prstGeom>
          <a:solidFill>
            <a:srgbClr val="E5E5D9"/>
          </a:solidFill>
          <a:ln w="9525" algn="ctr">
            <a:solidFill>
              <a:schemeClr val="tx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3110" name="Rectangle: Rounded Corners 51">
            <a:extLst>
              <a:ext uri="{FF2B5EF4-FFF2-40B4-BE49-F238E27FC236}">
                <a16:creationId xmlns:a16="http://schemas.microsoft.com/office/drawing/2014/main" id="{9127B6B4-24A4-3A5E-A363-E9D9F7E8879F}"/>
              </a:ext>
            </a:extLst>
          </p:cNvPr>
          <p:cNvSpPr>
            <a:spLocks noChangeArrowheads="1"/>
          </p:cNvSpPr>
          <p:nvPr/>
        </p:nvSpPr>
        <p:spPr bwMode="auto">
          <a:xfrm>
            <a:off x="22010365" y="30112494"/>
            <a:ext cx="8686800" cy="9832180"/>
          </a:xfrm>
          <a:prstGeom prst="roundRect">
            <a:avLst>
              <a:gd name="adj" fmla="val 16667"/>
            </a:avLst>
          </a:prstGeom>
          <a:solidFill>
            <a:srgbClr val="E5E5D9"/>
          </a:solidFill>
          <a:ln w="9525" algn="ctr">
            <a:solidFill>
              <a:schemeClr val="tx1"/>
            </a:solidFill>
            <a:round/>
            <a:headEnd/>
            <a:tailEnd/>
          </a:ln>
        </p:spPr>
        <p:txBody>
          <a:bodyPr/>
          <a:lstStyle>
            <a:lvl1pPr defTabSz="4284663">
              <a:defRPr sz="8400">
                <a:solidFill>
                  <a:schemeClr val="tx1"/>
                </a:solidFill>
                <a:latin typeface="Arial" panose="020B0604020202020204" pitchFamily="34" charset="0"/>
                <a:ea typeface="ＭＳ Ｐゴシック" panose="020B0600070205080204" pitchFamily="34" charset="-128"/>
              </a:defRPr>
            </a:lvl1pPr>
            <a:lvl2pPr marL="742950" indent="-285750" defTabSz="4284663">
              <a:defRPr sz="8400">
                <a:solidFill>
                  <a:schemeClr val="tx1"/>
                </a:solidFill>
                <a:latin typeface="Arial" panose="020B0604020202020204" pitchFamily="34" charset="0"/>
                <a:ea typeface="ＭＳ Ｐゴシック" panose="020B0600070205080204" pitchFamily="34" charset="-128"/>
              </a:defRPr>
            </a:lvl2pPr>
            <a:lvl3pPr marL="1143000" indent="-228600" defTabSz="4284663">
              <a:defRPr sz="8400">
                <a:solidFill>
                  <a:schemeClr val="tx1"/>
                </a:solidFill>
                <a:latin typeface="Arial" panose="020B0604020202020204" pitchFamily="34" charset="0"/>
                <a:ea typeface="ＭＳ Ｐゴシック" panose="020B0600070205080204" pitchFamily="34" charset="-128"/>
              </a:defRPr>
            </a:lvl3pPr>
            <a:lvl4pPr marL="1600200" indent="-228600" defTabSz="4284663">
              <a:defRPr sz="8400">
                <a:solidFill>
                  <a:schemeClr val="tx1"/>
                </a:solidFill>
                <a:latin typeface="Arial" panose="020B0604020202020204" pitchFamily="34" charset="0"/>
                <a:ea typeface="ＭＳ Ｐゴシック" panose="020B0600070205080204" pitchFamily="34" charset="-128"/>
              </a:defRPr>
            </a:lvl4pPr>
            <a:lvl5pPr marL="2057400" indent="-228600" defTabSz="4284663">
              <a:defRPr sz="8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54" name="TextBox 53">
            <a:extLst>
              <a:ext uri="{FF2B5EF4-FFF2-40B4-BE49-F238E27FC236}">
                <a16:creationId xmlns:a16="http://schemas.microsoft.com/office/drawing/2014/main" id="{3041FCA5-F261-D0E3-8424-EADA90A98182}"/>
              </a:ext>
            </a:extLst>
          </p:cNvPr>
          <p:cNvSpPr txBox="1"/>
          <p:nvPr/>
        </p:nvSpPr>
        <p:spPr>
          <a:xfrm>
            <a:off x="23087213" y="32581789"/>
            <a:ext cx="6629400" cy="5262979"/>
          </a:xfrm>
          <a:prstGeom prst="rect">
            <a:avLst/>
          </a:prstGeom>
          <a:noFill/>
        </p:spPr>
        <p:txBody>
          <a:bodyPr>
            <a:spAutoFit/>
          </a:bodyPr>
          <a:lstStyle/>
          <a:p>
            <a:pPr>
              <a:defRPr/>
            </a:pPr>
            <a:r>
              <a:rPr lang="en-US" sz="2400" dirty="0">
                <a:latin typeface="Arial" panose="020B0604020202020204" pitchFamily="34" charset="0"/>
                <a:cs typeface="Arial" panose="020B0604020202020204" pitchFamily="34" charset="0"/>
              </a:rPr>
              <a:t>The Savings Goal Setting feature developed offers users a powerful tool to define, monitor, and achieve their Savings objectives. By integrating an intuitive user interface with backend support and real-time data processing, the feature addresses the common problems of traditional Savings planning methods. The project incorporates personalized recommendations and advanced analytics, helping users set and track Savings goals. Real-time insights, achieved through automatic progress updates based on transactions, empower users to make informed decisions about their finances.</a:t>
            </a:r>
          </a:p>
        </p:txBody>
      </p:sp>
      <p:sp>
        <p:nvSpPr>
          <p:cNvPr id="3115" name="TextBox 45">
            <a:extLst>
              <a:ext uri="{FF2B5EF4-FFF2-40B4-BE49-F238E27FC236}">
                <a16:creationId xmlns:a16="http://schemas.microsoft.com/office/drawing/2014/main" id="{EB3B001E-251D-0BFC-7028-58995CB09E21}"/>
              </a:ext>
            </a:extLst>
          </p:cNvPr>
          <p:cNvSpPr txBox="1">
            <a:spLocks noChangeArrowheads="1"/>
          </p:cNvSpPr>
          <p:nvPr/>
        </p:nvSpPr>
        <p:spPr bwMode="auto">
          <a:xfrm>
            <a:off x="23536274" y="18947067"/>
            <a:ext cx="4876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i="1" dirty="0"/>
              <a:t>Use Case Diagram</a:t>
            </a:r>
          </a:p>
        </p:txBody>
      </p:sp>
      <p:sp>
        <p:nvSpPr>
          <p:cNvPr id="3118" name="TextBox 32">
            <a:extLst>
              <a:ext uri="{FF2B5EF4-FFF2-40B4-BE49-F238E27FC236}">
                <a16:creationId xmlns:a16="http://schemas.microsoft.com/office/drawing/2014/main" id="{2081E83E-8226-CB0D-475C-8485C5885A3D}"/>
              </a:ext>
            </a:extLst>
          </p:cNvPr>
          <p:cNvSpPr txBox="1">
            <a:spLocks noChangeArrowheads="1"/>
          </p:cNvSpPr>
          <p:nvPr/>
        </p:nvSpPr>
        <p:spPr bwMode="auto">
          <a:xfrm>
            <a:off x="13417868" y="9546415"/>
            <a:ext cx="73669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2400" dirty="0"/>
              <a:t>There are numerous tools for budgeting and managing savings, like spreadsheets and standalone apps, but they often lack personalized advice or seamless integration. Users frequently have to track their finances manually across different platforms, causing inefficiency and confusion. Additionally, many savings apps fail to offer a holistic view of a user's financial health, hindering their ability to make informed decisions.</a:t>
            </a:r>
          </a:p>
        </p:txBody>
      </p:sp>
      <p:sp>
        <p:nvSpPr>
          <p:cNvPr id="2" name="Rectangle 18">
            <a:extLst>
              <a:ext uri="{FF2B5EF4-FFF2-40B4-BE49-F238E27FC236}">
                <a16:creationId xmlns:a16="http://schemas.microsoft.com/office/drawing/2014/main" id="{E3EE1516-79D3-0A80-02E1-00CCD5F0242E}"/>
              </a:ext>
            </a:extLst>
          </p:cNvPr>
          <p:cNvSpPr>
            <a:spLocks noChangeArrowheads="1"/>
          </p:cNvSpPr>
          <p:nvPr/>
        </p:nvSpPr>
        <p:spPr bwMode="auto">
          <a:xfrm>
            <a:off x="1383922" y="41486138"/>
            <a:ext cx="30162878"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20" name="TextBox 38">
            <a:extLst>
              <a:ext uri="{FF2B5EF4-FFF2-40B4-BE49-F238E27FC236}">
                <a16:creationId xmlns:a16="http://schemas.microsoft.com/office/drawing/2014/main" id="{C7251E09-D00A-5F61-B7DE-44593C89266F}"/>
              </a:ext>
            </a:extLst>
          </p:cNvPr>
          <p:cNvSpPr txBox="1">
            <a:spLocks noChangeArrowheads="1"/>
          </p:cNvSpPr>
          <p:nvPr/>
        </p:nvSpPr>
        <p:spPr bwMode="auto">
          <a:xfrm>
            <a:off x="14609845" y="18800915"/>
            <a:ext cx="3781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1600" i="1" dirty="0"/>
              <a:t>UML Diagram</a:t>
            </a:r>
          </a:p>
        </p:txBody>
      </p:sp>
      <p:sp>
        <p:nvSpPr>
          <p:cNvPr id="25" name="TextBox 43">
            <a:extLst>
              <a:ext uri="{FF2B5EF4-FFF2-40B4-BE49-F238E27FC236}">
                <a16:creationId xmlns:a16="http://schemas.microsoft.com/office/drawing/2014/main" id="{D029B0D3-204C-1E60-D0D3-FE11F9FCCAE5}"/>
              </a:ext>
            </a:extLst>
          </p:cNvPr>
          <p:cNvSpPr txBox="1">
            <a:spLocks noChangeArrowheads="1"/>
          </p:cNvSpPr>
          <p:nvPr/>
        </p:nvSpPr>
        <p:spPr bwMode="auto">
          <a:xfrm>
            <a:off x="3478894" y="32876801"/>
            <a:ext cx="758099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2400" dirty="0"/>
              <a:t>Verification involved multiple stages, including unit tests, integration tests, and user acceptance testing (UAT). JWT (JSON Web Token) was used for secure user authentication, ensuring that only authorized users could access protected routes, such as Savings data. The backend was tested using Django’s built-in framework with the PostgreSQL database, while the frontend was tested for proper data display and functionality. Performance testing ensured that the system efficiently handled multiple queries and large datasets, while token validation was verified to block unauthorized access.</a:t>
            </a:r>
          </a:p>
        </p:txBody>
      </p:sp>
      <p:sp>
        <p:nvSpPr>
          <p:cNvPr id="29" name="TextBox 43">
            <a:extLst>
              <a:ext uri="{FF2B5EF4-FFF2-40B4-BE49-F238E27FC236}">
                <a16:creationId xmlns:a16="http://schemas.microsoft.com/office/drawing/2014/main" id="{24BD8A2C-8A92-497F-76D1-1700B0ABC874}"/>
              </a:ext>
            </a:extLst>
          </p:cNvPr>
          <p:cNvSpPr txBox="1">
            <a:spLocks noChangeArrowheads="1"/>
          </p:cNvSpPr>
          <p:nvPr/>
        </p:nvSpPr>
        <p:spPr bwMode="auto">
          <a:xfrm>
            <a:off x="22420359" y="37732949"/>
            <a:ext cx="7866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endParaRPr lang="en-US" altLang="en-US" sz="2400" dirty="0"/>
          </a:p>
        </p:txBody>
      </p:sp>
      <p:sp>
        <p:nvSpPr>
          <p:cNvPr id="30" name="TextBox 43">
            <a:extLst>
              <a:ext uri="{FF2B5EF4-FFF2-40B4-BE49-F238E27FC236}">
                <a16:creationId xmlns:a16="http://schemas.microsoft.com/office/drawing/2014/main" id="{A26FD666-55FA-2C19-03E0-B82E0C4D1CC5}"/>
              </a:ext>
            </a:extLst>
          </p:cNvPr>
          <p:cNvSpPr txBox="1">
            <a:spLocks noChangeArrowheads="1"/>
          </p:cNvSpPr>
          <p:nvPr/>
        </p:nvSpPr>
        <p:spPr bwMode="auto">
          <a:xfrm>
            <a:off x="22502909" y="22720211"/>
            <a:ext cx="786681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2400" dirty="0"/>
              <a:t>The system's backend, built with Django, provides RESTful APIs for managing financial goals and calculating progress based on transactions. API endpoints are efficiently organized using </a:t>
            </a:r>
            <a:r>
              <a:rPr lang="en-US" altLang="en-US" sz="2400" dirty="0" err="1"/>
              <a:t>viewsets</a:t>
            </a:r>
            <a:r>
              <a:rPr lang="en-US" altLang="en-US" sz="2400" dirty="0"/>
              <a:t>, while data handling and validation are secured through serializers. The PostgreSQL database is structured with tables, optimized with fast queries and connection pooling to ensure smooth, accurate operations. This setup ensures reliable goal tracking and seamless interaction between the frontend and database.</a:t>
            </a:r>
          </a:p>
        </p:txBody>
      </p:sp>
      <p:pic>
        <p:nvPicPr>
          <p:cNvPr id="1030" name="Picture 6">
            <a:extLst>
              <a:ext uri="{FF2B5EF4-FFF2-40B4-BE49-F238E27FC236}">
                <a16:creationId xmlns:a16="http://schemas.microsoft.com/office/drawing/2014/main" id="{6DA91AC6-5414-C284-6B75-459F414CE5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52180" y="20027628"/>
            <a:ext cx="8368268" cy="228819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F7768B89-D1AC-7C62-7843-C07BCF4F84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8462" y="19320351"/>
            <a:ext cx="4902444" cy="612955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3432A2D-3A1C-2636-4968-C58DBA0D6E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52257" y="19644673"/>
            <a:ext cx="8171379" cy="4225284"/>
          </a:xfrm>
          <a:prstGeom prst="rect">
            <a:avLst/>
          </a:prstGeom>
        </p:spPr>
      </p:pic>
      <p:pic>
        <p:nvPicPr>
          <p:cNvPr id="1036" name="Picture 12">
            <a:extLst>
              <a:ext uri="{FF2B5EF4-FFF2-40B4-BE49-F238E27FC236}">
                <a16:creationId xmlns:a16="http://schemas.microsoft.com/office/drawing/2014/main" id="{937A863A-8A65-43FC-9F87-9EB428985DF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975107" y="30957698"/>
            <a:ext cx="7866810" cy="425709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7C54B52D-F91D-4C70-B4A6-E516045958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164852" y="36067998"/>
            <a:ext cx="1476273" cy="1476273"/>
          </a:xfrm>
          <a:prstGeom prst="rect">
            <a:avLst/>
          </a:prstGeom>
        </p:spPr>
      </p:pic>
      <p:pic>
        <p:nvPicPr>
          <p:cNvPr id="14" name="Picture 13">
            <a:extLst>
              <a:ext uri="{FF2B5EF4-FFF2-40B4-BE49-F238E27FC236}">
                <a16:creationId xmlns:a16="http://schemas.microsoft.com/office/drawing/2014/main" id="{A063AEAB-6F0D-6EA4-0808-BADFD343B8C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646296" y="35838964"/>
            <a:ext cx="5087381" cy="1772104"/>
          </a:xfrm>
          <a:prstGeom prst="rect">
            <a:avLst/>
          </a:prstGeom>
        </p:spPr>
      </p:pic>
      <p:pic>
        <p:nvPicPr>
          <p:cNvPr id="1040" name="Picture 16">
            <a:extLst>
              <a:ext uri="{FF2B5EF4-FFF2-40B4-BE49-F238E27FC236}">
                <a16:creationId xmlns:a16="http://schemas.microsoft.com/office/drawing/2014/main" id="{428AF6D1-6F7C-7EB8-F64F-DD9C02F2286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916884" y="37820390"/>
            <a:ext cx="2046288" cy="204628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0436231F-7EF2-5DC3-49B4-3CC0B1F0F8D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693151" y="37816678"/>
            <a:ext cx="2046289" cy="2110236"/>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270</TotalTime>
  <Words>740</Words>
  <Application>Microsoft Office PowerPoint</Application>
  <PresentationFormat>Custom</PresentationFormat>
  <Paragraphs>33</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ＭＳ Ｐゴシック</vt: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Molina</dc:creator>
  <cp:lastModifiedBy>Alex Choi</cp:lastModifiedBy>
  <cp:revision>4</cp:revision>
  <dcterms:created xsi:type="dcterms:W3CDTF">2022-11-28T14:30:57Z</dcterms:created>
  <dcterms:modified xsi:type="dcterms:W3CDTF">2024-12-05T19:54:59Z</dcterms:modified>
</cp:coreProperties>
</file>