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2"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sp>
        <p:nvSpPr>
          <p:cNvPr id="7" name="Google Shape;7;p2"/>
          <p:cNvSpPr txBox="1"/>
          <p:nvPr/>
        </p:nvSpPr>
        <p:spPr>
          <a:xfrm>
            <a:off x="21667030" y="4240582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2"/>
          <p:cNvSpPr/>
          <p:nvPr/>
        </p:nvSpPr>
        <p:spPr>
          <a:xfrm>
            <a:off x="0" y="39892949"/>
            <a:ext cx="32918400"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9" name="Google Shape;9;p2"/>
          <p:cNvPicPr preferRelativeResize="0"/>
          <p:nvPr/>
        </p:nvPicPr>
        <p:blipFill rotWithShape="1">
          <a:blip r:embed="rId2">
            <a:alphaModFix/>
          </a:blip>
          <a:srcRect b="0" l="0" r="0" t="0"/>
          <a:stretch/>
        </p:blipFill>
        <p:spPr>
          <a:xfrm>
            <a:off x="745665" y="41267399"/>
            <a:ext cx="2651530" cy="227685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3"/>
          <p:cNvSpPr txBox="1"/>
          <p:nvPr/>
        </p:nvSpPr>
        <p:spPr>
          <a:xfrm>
            <a:off x="21667030" y="4240582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2" name="Google Shape;12;p3"/>
          <p:cNvSpPr/>
          <p:nvPr/>
        </p:nvSpPr>
        <p:spPr>
          <a:xfrm>
            <a:off x="0" y="39892949"/>
            <a:ext cx="32918400"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picture containing drawing&#10;&#10;Description automatically generated" id="13" name="Google Shape;13;p3"/>
          <p:cNvPicPr preferRelativeResize="0"/>
          <p:nvPr/>
        </p:nvPicPr>
        <p:blipFill rotWithShape="1">
          <a:blip r:embed="rId3">
            <a:alphaModFix/>
          </a:blip>
          <a:srcRect b="0" l="0" r="0" t="0"/>
          <a:stretch/>
        </p:blipFill>
        <p:spPr>
          <a:xfrm>
            <a:off x="745665" y="41269424"/>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4" name="Shape 14"/>
        <p:cNvGrpSpPr/>
        <p:nvPr/>
      </p:nvGrpSpPr>
      <p:grpSpPr>
        <a:xfrm>
          <a:off x="0" y="0"/>
          <a:ext cx="0" cy="0"/>
          <a:chOff x="0" y="0"/>
          <a:chExt cx="0" cy="0"/>
        </a:xfrm>
      </p:grpSpPr>
      <p:sp>
        <p:nvSpPr>
          <p:cNvPr id="15" name="Google Shape;15;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7" name="Shape 17"/>
        <p:cNvGrpSpPr/>
        <p:nvPr/>
      </p:nvGrpSpPr>
      <p:grpSpPr>
        <a:xfrm>
          <a:off x="0" y="0"/>
          <a:ext cx="0" cy="0"/>
          <a:chOff x="0" y="0"/>
          <a:chExt cx="0" cy="0"/>
        </a:xfrm>
      </p:grpSpPr>
      <p:sp>
        <p:nvSpPr>
          <p:cNvPr id="18" name="Google Shape;18;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9" name="Google Shape;19;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hyperlink" Target="https://www.djangoproject.com/" TargetMode="External"/><Relationship Id="rId4" Type="http://schemas.openxmlformats.org/officeDocument/2006/relationships/hyperlink" Target="https://www.djangoproject.com/" TargetMode="External"/><Relationship Id="rId5" Type="http://schemas.openxmlformats.org/officeDocument/2006/relationships/hyperlink" Target="https://www.postgresql.org/docs/" TargetMode="External"/><Relationship Id="rId6" Type="http://schemas.openxmlformats.org/officeDocument/2006/relationships/hyperlink" Target="https://www.postgresql.org/docs/" TargetMode="External"/><Relationship Id="rId7" Type="http://schemas.openxmlformats.org/officeDocument/2006/relationships/hyperlink" Target="https://reactjs.org/docs/getting-started.html"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6"/>
          <p:cNvSpPr txBox="1"/>
          <p:nvPr/>
        </p:nvSpPr>
        <p:spPr>
          <a:xfrm>
            <a:off x="3272729" y="40482393"/>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5" name="Google Shape;25;p6"/>
          <p:cNvSpPr txBox="1"/>
          <p:nvPr/>
        </p:nvSpPr>
        <p:spPr>
          <a:xfrm>
            <a:off x="4623125" y="335025"/>
            <a:ext cx="24280200" cy="3909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8800" u="none" cap="none" strike="noStrike">
                <a:solidFill>
                  <a:schemeClr val="lt2"/>
                </a:solidFill>
                <a:latin typeface="Arial"/>
                <a:ea typeface="Arial"/>
                <a:cs typeface="Arial"/>
                <a:sym typeface="Arial"/>
              </a:rPr>
              <a:t>Knight Foundation School of Computing and Information Sciences (KFSCIS)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200"/>
              <a:buFont typeface="Arial"/>
              <a:buNone/>
            </a:pPr>
            <a:r>
              <a:rPr b="0" i="1" lang="en-US" sz="7200" u="none" cap="none" strike="noStrike">
                <a:solidFill>
                  <a:schemeClr val="lt2"/>
                </a:solidFill>
                <a:latin typeface="Arial"/>
                <a:ea typeface="Arial"/>
                <a:cs typeface="Arial"/>
                <a:sym typeface="Arial"/>
              </a:rPr>
              <a:t>Fall Semester 2024 Senior Design Project</a:t>
            </a:r>
            <a:endParaRPr b="0" i="0" sz="1400" u="none" cap="none" strike="noStrike">
              <a:solidFill>
                <a:srgbClr val="000000"/>
              </a:solidFill>
              <a:latin typeface="Arial"/>
              <a:ea typeface="Arial"/>
              <a:cs typeface="Arial"/>
              <a:sym typeface="Arial"/>
            </a:endParaRPr>
          </a:p>
        </p:txBody>
      </p:sp>
      <p:sp>
        <p:nvSpPr>
          <p:cNvPr id="26" name="Google Shape;26;p6"/>
          <p:cNvSpPr txBox="1"/>
          <p:nvPr/>
        </p:nvSpPr>
        <p:spPr>
          <a:xfrm>
            <a:off x="3561585" y="3912686"/>
            <a:ext cx="26403300" cy="32115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chemeClr val="lt2"/>
              </a:buClr>
              <a:buSzPts val="10000"/>
              <a:buFont typeface="Arial"/>
              <a:buNone/>
            </a:pPr>
            <a:r>
              <a:rPr b="1" i="0" lang="en-US" sz="10000" u="none" cap="none" strike="noStrike">
                <a:solidFill>
                  <a:schemeClr val="lt2"/>
                </a:solidFill>
                <a:latin typeface="Arial"/>
                <a:ea typeface="Arial"/>
                <a:cs typeface="Arial"/>
                <a:sym typeface="Arial"/>
              </a:rPr>
              <a:t>PrismWealth</a:t>
            </a:r>
            <a:endParaRPr b="1" sz="10000">
              <a:solidFill>
                <a:schemeClr val="lt2"/>
              </a:solidFil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Students: </a:t>
            </a:r>
            <a:r>
              <a:rPr b="0" i="0" lang="en-US" sz="3500" u="none" cap="none" strike="noStrike">
                <a:solidFill>
                  <a:schemeClr val="lt2"/>
                </a:solidFill>
                <a:latin typeface="Arial"/>
                <a:ea typeface="Arial"/>
                <a:cs typeface="Arial"/>
                <a:sym typeface="Arial"/>
              </a:rPr>
              <a:t>Josue Miranda, Alex Choi, Dorys Ricardo Abellon, Gabriela Vega Lobatos</a:t>
            </a:r>
            <a:endParaRPr b="0" i="0" sz="35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lang="en-US" sz="3500">
                <a:solidFill>
                  <a:schemeClr val="lt2"/>
                </a:solidFill>
              </a:rPr>
              <a:t>Product Owner:</a:t>
            </a:r>
            <a:r>
              <a:rPr lang="en-US" sz="3500">
                <a:solidFill>
                  <a:schemeClr val="lt2"/>
                </a:solidFill>
              </a:rPr>
              <a:t> Alfredo Medina, Florida International University </a:t>
            </a:r>
            <a:endParaRPr sz="3500">
              <a:solidFill>
                <a:schemeClr val="lt2"/>
              </a:solidFil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Instructor/Faculty:</a:t>
            </a:r>
            <a:r>
              <a:rPr b="1" i="1" lang="en-US" sz="3500" u="none" cap="none" strike="noStrike">
                <a:solidFill>
                  <a:schemeClr val="lt2"/>
                </a:solidFill>
                <a:latin typeface="Arial"/>
                <a:ea typeface="Arial"/>
                <a:cs typeface="Arial"/>
                <a:sym typeface="Arial"/>
              </a:rPr>
              <a:t> </a:t>
            </a:r>
            <a:r>
              <a:rPr i="1" lang="en-US" sz="3500">
                <a:solidFill>
                  <a:schemeClr val="lt2"/>
                </a:solidFill>
              </a:rPr>
              <a:t>Masoud Sadjadi</a:t>
            </a:r>
            <a:r>
              <a:rPr b="0" i="0" lang="en-US" sz="3500" u="none" cap="none" strike="noStrike">
                <a:solidFill>
                  <a:schemeClr val="lt2"/>
                </a:solidFill>
                <a:latin typeface="Arial"/>
                <a:ea typeface="Arial"/>
                <a:cs typeface="Arial"/>
                <a:sym typeface="Arial"/>
              </a:rPr>
              <a:t>,</a:t>
            </a:r>
            <a:r>
              <a:rPr b="0" i="1" lang="en-US" sz="3500" u="none" cap="none" strike="noStrike">
                <a:solidFill>
                  <a:schemeClr val="lt2"/>
                </a:solidFill>
                <a:latin typeface="Arial"/>
                <a:ea typeface="Arial"/>
                <a:cs typeface="Arial"/>
                <a:sym typeface="Arial"/>
              </a:rPr>
              <a:t> </a:t>
            </a:r>
            <a:r>
              <a:rPr b="0" i="0" lang="en-US" sz="3500" u="none" cap="none" strike="noStrike">
                <a:solidFill>
                  <a:schemeClr val="lt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7" name="Google Shape;27;p6"/>
          <p:cNvSpPr txBox="1"/>
          <p:nvPr/>
        </p:nvSpPr>
        <p:spPr>
          <a:xfrm>
            <a:off x="3648713" y="747636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28" name="Google Shape;28;p6"/>
          <p:cNvSpPr txBox="1"/>
          <p:nvPr/>
        </p:nvSpPr>
        <p:spPr>
          <a:xfrm>
            <a:off x="14051799" y="7470411"/>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29" name="Google Shape;29;p6"/>
          <p:cNvSpPr txBox="1"/>
          <p:nvPr/>
        </p:nvSpPr>
        <p:spPr>
          <a:xfrm>
            <a:off x="24479888" y="750591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0" name="Google Shape;30;p6"/>
          <p:cNvSpPr txBox="1"/>
          <p:nvPr/>
        </p:nvSpPr>
        <p:spPr>
          <a:xfrm>
            <a:off x="3648713" y="17152826"/>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31" name="Google Shape;31;p6"/>
          <p:cNvSpPr txBox="1"/>
          <p:nvPr/>
        </p:nvSpPr>
        <p:spPr>
          <a:xfrm>
            <a:off x="14051799" y="1715282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32" name="Google Shape;32;p6"/>
          <p:cNvSpPr txBox="1"/>
          <p:nvPr/>
        </p:nvSpPr>
        <p:spPr>
          <a:xfrm>
            <a:off x="24479888" y="17182374"/>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33" name="Google Shape;33;p6"/>
          <p:cNvSpPr txBox="1"/>
          <p:nvPr/>
        </p:nvSpPr>
        <p:spPr>
          <a:xfrm>
            <a:off x="3648713" y="27641354"/>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34" name="Google Shape;34;p6"/>
          <p:cNvSpPr txBox="1"/>
          <p:nvPr/>
        </p:nvSpPr>
        <p:spPr>
          <a:xfrm>
            <a:off x="14051799" y="2764135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35" name="Google Shape;35;p6"/>
          <p:cNvSpPr txBox="1"/>
          <p:nvPr/>
        </p:nvSpPr>
        <p:spPr>
          <a:xfrm>
            <a:off x="24479888" y="2767090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REFERENCES</a:t>
            </a:r>
            <a:endParaRPr b="0" i="0" sz="1400" u="none" cap="none" strike="noStrike">
              <a:solidFill>
                <a:srgbClr val="000000"/>
              </a:solidFill>
              <a:latin typeface="Arial"/>
              <a:ea typeface="Arial"/>
              <a:cs typeface="Arial"/>
              <a:sym typeface="Arial"/>
            </a:endParaRPr>
          </a:p>
        </p:txBody>
      </p:sp>
      <p:sp>
        <p:nvSpPr>
          <p:cNvPr id="36" name="Google Shape;36;p6"/>
          <p:cNvSpPr txBox="1"/>
          <p:nvPr/>
        </p:nvSpPr>
        <p:spPr>
          <a:xfrm>
            <a:off x="1727500" y="8575376"/>
            <a:ext cx="9249000" cy="8165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4100">
                <a:solidFill>
                  <a:srgbClr val="F2F2F2"/>
                </a:solidFill>
              </a:rPr>
              <a:t>Managing personal finances can be challenging due to manual tracking methods, like spreadsheets, that are time-consuming and prone to errors. Many people struggle with overspending, insufficient savings, and finding personalized financial advice. Existing tools often lack tailored recommendations, making it difficult for individuals to improve their financial health or stick to savings goals.</a:t>
            </a:r>
            <a:endParaRPr sz="4100">
              <a:solidFill>
                <a:srgbClr val="F2F2F2"/>
              </a:solidFill>
            </a:endParaRPr>
          </a:p>
        </p:txBody>
      </p:sp>
      <p:sp>
        <p:nvSpPr>
          <p:cNvPr id="37" name="Google Shape;37;p6"/>
          <p:cNvSpPr txBox="1"/>
          <p:nvPr/>
        </p:nvSpPr>
        <p:spPr>
          <a:xfrm>
            <a:off x="12138725" y="8870900"/>
            <a:ext cx="9249000" cy="599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800">
                <a:solidFill>
                  <a:schemeClr val="lt1"/>
                </a:solidFill>
              </a:rPr>
              <a:t>Currently, there are various tools available for budgeting and financial management, such as spreadsheets and standalone apps. However, many of these systems lack personalized guidance or do not integrate well with each other. Users often find themselves manually tracking finances across multiple platforms, leading to inefficiency and confusion.</a:t>
            </a:r>
            <a:endParaRPr sz="3800">
              <a:solidFill>
                <a:schemeClr val="lt1"/>
              </a:solidFill>
            </a:endParaRPr>
          </a:p>
        </p:txBody>
      </p:sp>
      <p:sp>
        <p:nvSpPr>
          <p:cNvPr id="38" name="Google Shape;38;p6"/>
          <p:cNvSpPr txBox="1"/>
          <p:nvPr/>
        </p:nvSpPr>
        <p:spPr>
          <a:xfrm>
            <a:off x="22549950" y="9929065"/>
            <a:ext cx="9249000" cy="3909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4100">
                <a:solidFill>
                  <a:srgbClr val="FFFFFF"/>
                </a:solidFill>
              </a:rPr>
              <a:t>The system must allow users to input their financial data, set savings goals, and track progress. It should offer personalized recommendations based on spending habits and be easy to use. </a:t>
            </a:r>
            <a:endParaRPr sz="4100">
              <a:solidFill>
                <a:srgbClr val="FFFFFF"/>
              </a:solidFill>
            </a:endParaRPr>
          </a:p>
        </p:txBody>
      </p:sp>
      <p:sp>
        <p:nvSpPr>
          <p:cNvPr id="39" name="Google Shape;39;p6"/>
          <p:cNvSpPr txBox="1"/>
          <p:nvPr/>
        </p:nvSpPr>
        <p:spPr>
          <a:xfrm>
            <a:off x="22558675" y="18687413"/>
            <a:ext cx="9249000" cy="8165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800">
                <a:solidFill>
                  <a:schemeClr val="lt1"/>
                </a:solidFill>
              </a:rPr>
              <a:t>The project was developed using </a:t>
            </a:r>
            <a:r>
              <a:rPr b="1" lang="en-US" sz="3800">
                <a:solidFill>
                  <a:schemeClr val="lt1"/>
                </a:solidFill>
              </a:rPr>
              <a:t>Django</a:t>
            </a:r>
            <a:r>
              <a:rPr lang="en-US" sz="3800">
                <a:solidFill>
                  <a:schemeClr val="lt1"/>
                </a:solidFill>
              </a:rPr>
              <a:t> for the backend, providing an easy-to-manage framework for building RESTful APIs. The </a:t>
            </a:r>
            <a:r>
              <a:rPr b="1" lang="en-US" sz="3800">
                <a:solidFill>
                  <a:schemeClr val="lt1"/>
                </a:solidFill>
              </a:rPr>
              <a:t>React </a:t>
            </a:r>
            <a:r>
              <a:rPr lang="en-US" sz="3800">
                <a:solidFill>
                  <a:schemeClr val="lt1"/>
                </a:solidFill>
              </a:rPr>
              <a:t>frontend was implemented with components for input forms, budget tracking, and visualizations. The </a:t>
            </a:r>
            <a:r>
              <a:rPr b="1" lang="en-US" sz="3800">
                <a:solidFill>
                  <a:schemeClr val="lt1"/>
                </a:solidFill>
              </a:rPr>
              <a:t>PostgreSQL </a:t>
            </a:r>
            <a:r>
              <a:rPr lang="en-US" sz="3800">
                <a:solidFill>
                  <a:schemeClr val="lt1"/>
                </a:solidFill>
              </a:rPr>
              <a:t>database was used to store and query financial data. The application now integrates the front and back ends seamlessly, providing real-time financial updates and personalized recommendations.</a:t>
            </a:r>
            <a:endParaRPr sz="3800">
              <a:solidFill>
                <a:schemeClr val="lt1"/>
              </a:solidFill>
            </a:endParaRPr>
          </a:p>
        </p:txBody>
      </p:sp>
      <p:sp>
        <p:nvSpPr>
          <p:cNvPr id="40" name="Google Shape;40;p6"/>
          <p:cNvSpPr txBox="1"/>
          <p:nvPr/>
        </p:nvSpPr>
        <p:spPr>
          <a:xfrm>
            <a:off x="12253238" y="19138725"/>
            <a:ext cx="9249000" cy="6101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4100">
                <a:solidFill>
                  <a:schemeClr val="lt1"/>
                </a:solidFill>
              </a:rPr>
              <a:t>Key objects in the system include the </a:t>
            </a:r>
            <a:r>
              <a:rPr b="1" lang="en-US" sz="4100">
                <a:solidFill>
                  <a:schemeClr val="lt1"/>
                </a:solidFill>
              </a:rPr>
              <a:t>User</a:t>
            </a:r>
            <a:r>
              <a:rPr lang="en-US" sz="4100">
                <a:solidFill>
                  <a:schemeClr val="lt1"/>
                </a:solidFill>
              </a:rPr>
              <a:t>, </a:t>
            </a:r>
            <a:r>
              <a:rPr b="1" lang="en-US" sz="4100">
                <a:solidFill>
                  <a:schemeClr val="lt1"/>
                </a:solidFill>
              </a:rPr>
              <a:t>Expense</a:t>
            </a:r>
            <a:r>
              <a:rPr lang="en-US" sz="4100">
                <a:solidFill>
                  <a:schemeClr val="lt1"/>
                </a:solidFill>
              </a:rPr>
              <a:t>, </a:t>
            </a:r>
            <a:r>
              <a:rPr b="1" lang="en-US" sz="4100">
                <a:solidFill>
                  <a:schemeClr val="lt1"/>
                </a:solidFill>
              </a:rPr>
              <a:t>SavingsGoal</a:t>
            </a:r>
            <a:r>
              <a:rPr lang="en-US" sz="4100">
                <a:solidFill>
                  <a:schemeClr val="lt1"/>
                </a:solidFill>
              </a:rPr>
              <a:t>, and </a:t>
            </a:r>
            <a:r>
              <a:rPr b="1" lang="en-US" sz="4100">
                <a:solidFill>
                  <a:schemeClr val="lt1"/>
                </a:solidFill>
              </a:rPr>
              <a:t>Recommendation</a:t>
            </a:r>
            <a:r>
              <a:rPr lang="en-US" sz="4100">
                <a:solidFill>
                  <a:schemeClr val="lt1"/>
                </a:solidFill>
              </a:rPr>
              <a:t> objects. These objects work together, with the </a:t>
            </a:r>
            <a:r>
              <a:rPr b="1" lang="en-US" sz="4100">
                <a:solidFill>
                  <a:schemeClr val="lt1"/>
                </a:solidFill>
              </a:rPr>
              <a:t>Expense</a:t>
            </a:r>
            <a:r>
              <a:rPr lang="en-US" sz="4100">
                <a:solidFill>
                  <a:schemeClr val="lt1"/>
                </a:solidFill>
              </a:rPr>
              <a:t> affecting the </a:t>
            </a:r>
            <a:r>
              <a:rPr b="1" lang="en-US" sz="4100">
                <a:solidFill>
                  <a:schemeClr val="lt1"/>
                </a:solidFill>
              </a:rPr>
              <a:t>SavingsGoal</a:t>
            </a:r>
            <a:r>
              <a:rPr lang="en-US" sz="4100">
                <a:solidFill>
                  <a:schemeClr val="lt1"/>
                </a:solidFill>
              </a:rPr>
              <a:t>, and the </a:t>
            </a:r>
            <a:r>
              <a:rPr b="1" lang="en-US" sz="4100">
                <a:solidFill>
                  <a:schemeClr val="lt1"/>
                </a:solidFill>
              </a:rPr>
              <a:t>Recommendation</a:t>
            </a:r>
            <a:r>
              <a:rPr lang="en-US" sz="4100">
                <a:solidFill>
                  <a:schemeClr val="lt1"/>
                </a:solidFill>
              </a:rPr>
              <a:t> providing personalized advice. Visual analytics also help users understand their financial health.</a:t>
            </a:r>
            <a:endParaRPr sz="4100">
              <a:solidFill>
                <a:schemeClr val="lt1"/>
              </a:solidFill>
            </a:endParaRPr>
          </a:p>
        </p:txBody>
      </p:sp>
      <p:sp>
        <p:nvSpPr>
          <p:cNvPr id="41" name="Google Shape;41;p6"/>
          <p:cNvSpPr txBox="1"/>
          <p:nvPr/>
        </p:nvSpPr>
        <p:spPr>
          <a:xfrm>
            <a:off x="1947813" y="19033550"/>
            <a:ext cx="9249000" cy="599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4100">
                <a:solidFill>
                  <a:schemeClr val="lt1"/>
                </a:solidFill>
              </a:rPr>
              <a:t>The system is built using a modular architecture, with </a:t>
            </a:r>
            <a:r>
              <a:rPr b="1" lang="en-US" sz="4100">
                <a:solidFill>
                  <a:schemeClr val="lt1"/>
                </a:solidFill>
              </a:rPr>
              <a:t>React</a:t>
            </a:r>
            <a:r>
              <a:rPr lang="en-US" sz="4100">
                <a:solidFill>
                  <a:schemeClr val="lt1"/>
                </a:solidFill>
              </a:rPr>
              <a:t> for the frontend and </a:t>
            </a:r>
            <a:r>
              <a:rPr b="1" lang="en-US" sz="4100">
                <a:solidFill>
                  <a:schemeClr val="lt1"/>
                </a:solidFill>
              </a:rPr>
              <a:t>Django</a:t>
            </a:r>
            <a:r>
              <a:rPr lang="en-US" sz="4100">
                <a:solidFill>
                  <a:schemeClr val="lt1"/>
                </a:solidFill>
              </a:rPr>
              <a:t> for the backend. Data is stored in a </a:t>
            </a:r>
            <a:r>
              <a:rPr b="1" lang="en-US" sz="4100">
                <a:solidFill>
                  <a:schemeClr val="lt1"/>
                </a:solidFill>
              </a:rPr>
              <a:t>PostgreSQL</a:t>
            </a:r>
            <a:r>
              <a:rPr lang="en-US" sz="4100">
                <a:solidFill>
                  <a:schemeClr val="lt1"/>
                </a:solidFill>
              </a:rPr>
              <a:t> database, with components for managing user data, expenses, and savings goals. The design ensures smooth navigation, real-time updates, and personalized financial advice. </a:t>
            </a:r>
            <a:endParaRPr sz="4100">
              <a:solidFill>
                <a:schemeClr val="lt1"/>
              </a:solidFill>
            </a:endParaRPr>
          </a:p>
        </p:txBody>
      </p:sp>
      <p:sp>
        <p:nvSpPr>
          <p:cNvPr id="42" name="Google Shape;42;p6"/>
          <p:cNvSpPr txBox="1"/>
          <p:nvPr/>
        </p:nvSpPr>
        <p:spPr>
          <a:xfrm>
            <a:off x="12138725" y="29005326"/>
            <a:ext cx="9249000" cy="8165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200"/>
              </a:spcBef>
              <a:spcAft>
                <a:spcPts val="0"/>
              </a:spcAft>
              <a:buClr>
                <a:schemeClr val="dk1"/>
              </a:buClr>
              <a:buSzPts val="1100"/>
              <a:buFont typeface="Arial"/>
              <a:buNone/>
            </a:pPr>
            <a:r>
              <a:rPr lang="en-US" sz="3800">
                <a:solidFill>
                  <a:schemeClr val="lt1"/>
                </a:solidFill>
              </a:rPr>
              <a:t>This financial simulator project provides a comprehensive solution for individuals looking to manage their finances effectively. By leveraging </a:t>
            </a:r>
            <a:r>
              <a:rPr b="1" lang="en-US" sz="3800">
                <a:solidFill>
                  <a:schemeClr val="lt1"/>
                </a:solidFill>
              </a:rPr>
              <a:t>PostgreSQL</a:t>
            </a:r>
            <a:r>
              <a:rPr lang="en-US" sz="3800">
                <a:solidFill>
                  <a:schemeClr val="lt1"/>
                </a:solidFill>
              </a:rPr>
              <a:t> for its data handling and </a:t>
            </a:r>
            <a:r>
              <a:rPr b="1" lang="en-US" sz="3800">
                <a:solidFill>
                  <a:schemeClr val="lt1"/>
                </a:solidFill>
              </a:rPr>
              <a:t>Django</a:t>
            </a:r>
            <a:r>
              <a:rPr lang="en-US" sz="3800">
                <a:solidFill>
                  <a:schemeClr val="lt1"/>
                </a:solidFill>
              </a:rPr>
              <a:t> for backend management, the system can scale with user needs. The project incorporates personalized recommendations and advanced analytics, helping users set and track savings goals. The use of a </a:t>
            </a:r>
            <a:r>
              <a:rPr b="1" lang="en-US" sz="3800">
                <a:solidFill>
                  <a:schemeClr val="lt1"/>
                </a:solidFill>
              </a:rPr>
              <a:t>React</a:t>
            </a:r>
            <a:r>
              <a:rPr lang="en-US" sz="3800">
                <a:solidFill>
                  <a:schemeClr val="lt1"/>
                </a:solidFill>
              </a:rPr>
              <a:t> frontend ensures a smooth user experience, while the entire system is designed for security, scalability, and performance.</a:t>
            </a:r>
            <a:endParaRPr sz="3800">
              <a:solidFill>
                <a:schemeClr val="lt1"/>
              </a:solidFill>
            </a:endParaRPr>
          </a:p>
          <a:p>
            <a:pPr indent="0" lvl="0" marL="0" rtl="0" algn="ctr">
              <a:spcBef>
                <a:spcPts val="1200"/>
              </a:spcBef>
              <a:spcAft>
                <a:spcPts val="0"/>
              </a:spcAft>
              <a:buNone/>
            </a:pPr>
            <a:r>
              <a:t/>
            </a:r>
            <a:endParaRPr sz="3800">
              <a:solidFill>
                <a:schemeClr val="lt1"/>
              </a:solidFill>
            </a:endParaRPr>
          </a:p>
        </p:txBody>
      </p:sp>
      <p:sp>
        <p:nvSpPr>
          <p:cNvPr id="43" name="Google Shape;43;p6"/>
          <p:cNvSpPr txBox="1"/>
          <p:nvPr/>
        </p:nvSpPr>
        <p:spPr>
          <a:xfrm>
            <a:off x="22558675" y="29820200"/>
            <a:ext cx="9249000" cy="599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4100">
                <a:solidFill>
                  <a:schemeClr val="lt1"/>
                </a:solidFill>
              </a:rPr>
              <a:t>Django Documentation</a:t>
            </a:r>
            <a:r>
              <a:rPr lang="en-US" sz="4100">
                <a:solidFill>
                  <a:schemeClr val="lt1"/>
                </a:solidFill>
              </a:rPr>
              <a:t>:</a:t>
            </a:r>
            <a:r>
              <a:rPr lang="en-US" sz="4100">
                <a:solidFill>
                  <a:schemeClr val="lt1"/>
                </a:solidFill>
                <a:uFill>
                  <a:noFill/>
                </a:uFill>
                <a:hlinkClick r:id="rId3">
                  <a:extLst>
                    <a:ext uri="{A12FA001-AC4F-418D-AE19-62706E023703}">
                      <ahyp:hlinkClr val="tx"/>
                    </a:ext>
                  </a:extLst>
                </a:hlinkClick>
              </a:rPr>
              <a:t> </a:t>
            </a:r>
            <a:r>
              <a:rPr lang="en-US" sz="4100" u="sng">
                <a:solidFill>
                  <a:schemeClr val="lt1"/>
                </a:solidFill>
                <a:hlinkClick r:id="rId4">
                  <a:extLst>
                    <a:ext uri="{A12FA001-AC4F-418D-AE19-62706E023703}">
                      <ahyp:hlinkClr val="tx"/>
                    </a:ext>
                  </a:extLst>
                </a:hlinkClick>
              </a:rPr>
              <a:t>https://www.djangoproject.com/</a:t>
            </a:r>
            <a:endParaRPr sz="4100" u="sng">
              <a:solidFill>
                <a:schemeClr val="lt1"/>
              </a:solidFill>
            </a:endParaRPr>
          </a:p>
          <a:p>
            <a:pPr indent="0" lvl="0" marL="0" rtl="0" algn="ctr">
              <a:spcBef>
                <a:spcPts val="0"/>
              </a:spcBef>
              <a:spcAft>
                <a:spcPts val="0"/>
              </a:spcAft>
              <a:buClr>
                <a:schemeClr val="dk1"/>
              </a:buClr>
              <a:buSzPts val="1100"/>
              <a:buFont typeface="Arial"/>
              <a:buNone/>
            </a:pPr>
            <a:r>
              <a:t/>
            </a:r>
            <a:endParaRPr sz="4100" u="sng">
              <a:solidFill>
                <a:schemeClr val="lt1"/>
              </a:solidFill>
            </a:endParaRPr>
          </a:p>
          <a:p>
            <a:pPr indent="0" lvl="0" marL="0" rtl="0" algn="ctr">
              <a:spcBef>
                <a:spcPts val="0"/>
              </a:spcBef>
              <a:spcAft>
                <a:spcPts val="0"/>
              </a:spcAft>
              <a:buNone/>
            </a:pPr>
            <a:r>
              <a:rPr b="1" lang="en-US" sz="4100">
                <a:solidFill>
                  <a:schemeClr val="lt1"/>
                </a:solidFill>
              </a:rPr>
              <a:t>PostgreSQL Documentation</a:t>
            </a:r>
            <a:r>
              <a:rPr lang="en-US" sz="4100">
                <a:solidFill>
                  <a:schemeClr val="lt1"/>
                </a:solidFill>
              </a:rPr>
              <a:t>:</a:t>
            </a:r>
            <a:r>
              <a:rPr lang="en-US" sz="4100">
                <a:solidFill>
                  <a:schemeClr val="lt1"/>
                </a:solidFill>
                <a:uFill>
                  <a:noFill/>
                </a:uFill>
                <a:hlinkClick r:id="rId5">
                  <a:extLst>
                    <a:ext uri="{A12FA001-AC4F-418D-AE19-62706E023703}">
                      <ahyp:hlinkClr val="tx"/>
                    </a:ext>
                  </a:extLst>
                </a:hlinkClick>
              </a:rPr>
              <a:t> </a:t>
            </a:r>
            <a:r>
              <a:rPr lang="en-US" sz="4100" u="sng">
                <a:solidFill>
                  <a:schemeClr val="lt1"/>
                </a:solidFill>
                <a:hlinkClick r:id="rId6">
                  <a:extLst>
                    <a:ext uri="{A12FA001-AC4F-418D-AE19-62706E023703}">
                      <ahyp:hlinkClr val="tx"/>
                    </a:ext>
                  </a:extLst>
                </a:hlinkClick>
              </a:rPr>
              <a:t>https://www.postgresql.org/docs/</a:t>
            </a:r>
            <a:endParaRPr sz="4100" u="sng">
              <a:solidFill>
                <a:schemeClr val="lt1"/>
              </a:solidFill>
            </a:endParaRPr>
          </a:p>
          <a:p>
            <a:pPr indent="0" lvl="0" marL="0" rtl="0" algn="ctr">
              <a:spcBef>
                <a:spcPts val="0"/>
              </a:spcBef>
              <a:spcAft>
                <a:spcPts val="0"/>
              </a:spcAft>
              <a:buClr>
                <a:schemeClr val="dk1"/>
              </a:buClr>
              <a:buSzPts val="1100"/>
              <a:buFont typeface="Arial"/>
              <a:buNone/>
            </a:pPr>
            <a:r>
              <a:t/>
            </a:r>
            <a:endParaRPr sz="4100" u="sng">
              <a:solidFill>
                <a:schemeClr val="lt1"/>
              </a:solidFill>
            </a:endParaRPr>
          </a:p>
          <a:p>
            <a:pPr indent="0" lvl="0" marL="0" rtl="0" algn="ctr">
              <a:spcBef>
                <a:spcPts val="0"/>
              </a:spcBef>
              <a:spcAft>
                <a:spcPts val="0"/>
              </a:spcAft>
              <a:buNone/>
            </a:pPr>
            <a:r>
              <a:rPr b="1" lang="en-US" sz="4100">
                <a:solidFill>
                  <a:schemeClr val="lt1"/>
                </a:solidFill>
              </a:rPr>
              <a:t>React Documentation</a:t>
            </a:r>
            <a:r>
              <a:rPr lang="en-US" sz="4100">
                <a:solidFill>
                  <a:schemeClr val="lt1"/>
                </a:solidFill>
              </a:rPr>
              <a:t>: </a:t>
            </a:r>
            <a:r>
              <a:rPr lang="en-US" sz="4100" u="sng">
                <a:solidFill>
                  <a:schemeClr val="lt1"/>
                </a:solidFill>
                <a:hlinkClick r:id="rId7">
                  <a:extLst>
                    <a:ext uri="{A12FA001-AC4F-418D-AE19-62706E023703}">
                      <ahyp:hlinkClr val="tx"/>
                    </a:ext>
                  </a:extLst>
                </a:hlinkClick>
              </a:rPr>
              <a:t>https://reactjs.org/docs/getting-started.html</a:t>
            </a:r>
            <a:endParaRPr sz="4100">
              <a:solidFill>
                <a:schemeClr val="lt1"/>
              </a:solidFill>
            </a:endParaRPr>
          </a:p>
          <a:p>
            <a:pPr indent="0" lvl="0" marL="0" rtl="0" algn="ctr">
              <a:spcBef>
                <a:spcPts val="0"/>
              </a:spcBef>
              <a:spcAft>
                <a:spcPts val="0"/>
              </a:spcAft>
              <a:buClr>
                <a:schemeClr val="dk1"/>
              </a:buClr>
              <a:buSzPts val="1100"/>
              <a:buFont typeface="Arial"/>
              <a:buNone/>
            </a:pPr>
            <a:r>
              <a:t/>
            </a:r>
            <a:endParaRPr sz="4100">
              <a:solidFill>
                <a:schemeClr val="lt1"/>
              </a:solidFill>
            </a:endParaRPr>
          </a:p>
          <a:p>
            <a:pPr indent="0" lvl="0" marL="0" rtl="0" algn="ctr">
              <a:spcBef>
                <a:spcPts val="0"/>
              </a:spcBef>
              <a:spcAft>
                <a:spcPts val="0"/>
              </a:spcAft>
              <a:buNone/>
            </a:pPr>
            <a:r>
              <a:t/>
            </a:r>
            <a:endParaRPr sz="4100">
              <a:solidFill>
                <a:schemeClr val="lt1"/>
              </a:solidFill>
            </a:endParaRPr>
          </a:p>
        </p:txBody>
      </p:sp>
      <p:sp>
        <p:nvSpPr>
          <p:cNvPr id="44" name="Google Shape;44;p6"/>
          <p:cNvSpPr txBox="1"/>
          <p:nvPr/>
        </p:nvSpPr>
        <p:spPr>
          <a:xfrm>
            <a:off x="1718775" y="28841600"/>
            <a:ext cx="9249000" cy="10157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200"/>
              </a:spcBef>
              <a:spcAft>
                <a:spcPts val="0"/>
              </a:spcAft>
              <a:buClr>
                <a:schemeClr val="dk1"/>
              </a:buClr>
              <a:buSzPts val="1100"/>
              <a:buFont typeface="Arial"/>
              <a:buNone/>
            </a:pPr>
            <a:r>
              <a:rPr lang="en-US" sz="3800">
                <a:solidFill>
                  <a:schemeClr val="lt1"/>
                </a:solidFill>
              </a:rPr>
              <a:t>Verification involved multiple stages, including unit tests, integration tests, and user acceptance testing (UAT). </a:t>
            </a:r>
            <a:r>
              <a:rPr b="1" lang="en-US" sz="3800">
                <a:solidFill>
                  <a:schemeClr val="lt1"/>
                </a:solidFill>
              </a:rPr>
              <a:t>JWT</a:t>
            </a:r>
            <a:r>
              <a:rPr lang="en-US" sz="3800">
                <a:solidFill>
                  <a:schemeClr val="lt1"/>
                </a:solidFill>
              </a:rPr>
              <a:t> (JSON Web Token) was used for secure user authentication, ensuring that only authorized users could access protected routes, such as financial data. The backend was tested using </a:t>
            </a:r>
            <a:r>
              <a:rPr b="1" lang="en-US" sz="3800">
                <a:solidFill>
                  <a:schemeClr val="lt1"/>
                </a:solidFill>
              </a:rPr>
              <a:t>Django’s</a:t>
            </a:r>
            <a:r>
              <a:rPr lang="en-US" sz="3800">
                <a:solidFill>
                  <a:schemeClr val="lt1"/>
                </a:solidFill>
              </a:rPr>
              <a:t> built-in framework with the </a:t>
            </a:r>
            <a:r>
              <a:rPr b="1" lang="en-US" sz="3800">
                <a:solidFill>
                  <a:schemeClr val="lt1"/>
                </a:solidFill>
              </a:rPr>
              <a:t>PostgreSQL</a:t>
            </a:r>
            <a:r>
              <a:rPr lang="en-US" sz="3800">
                <a:solidFill>
                  <a:schemeClr val="lt1"/>
                </a:solidFill>
              </a:rPr>
              <a:t> database, while the frontend was tested for proper data display and functionality. Performance testing ensured that the system efficiently handled multiple queries and large datasets, while token validation was verified to block unauthorized access.</a:t>
            </a:r>
            <a:endParaRPr sz="3800">
              <a:solidFill>
                <a:schemeClr val="lt1"/>
              </a:solidFill>
            </a:endParaRPr>
          </a:p>
          <a:p>
            <a:pPr indent="0" lvl="0" marL="0" rtl="0" algn="ctr">
              <a:spcBef>
                <a:spcPts val="1200"/>
              </a:spcBef>
              <a:spcAft>
                <a:spcPts val="0"/>
              </a:spcAft>
              <a:buNone/>
            </a:pPr>
            <a:r>
              <a:t/>
            </a:r>
            <a:endParaRPr sz="38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