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 roundtripDataSignature="AMtx7mg5nPAe2I3hQLTfZrI2xsLm9JfN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8"/>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8"/>
          <p:cNvSpPr/>
          <p:nvPr/>
        </p:nvSpPr>
        <p:spPr>
          <a:xfrm>
            <a:off x="0" y="39892949"/>
            <a:ext cx="32918400"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8"/>
          <p:cNvPicPr preferRelativeResize="0"/>
          <p:nvPr/>
        </p:nvPicPr>
        <p:blipFill rotWithShape="1">
          <a:blip r:embed="rId2">
            <a:alphaModFix/>
          </a:blip>
          <a:srcRect b="0" l="0" r="0" t="0"/>
          <a:stretch/>
        </p:blipFill>
        <p:spPr>
          <a:xfrm>
            <a:off x="745665" y="41267399"/>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txBox="1"/>
          <p:nvPr/>
        </p:nvSpPr>
        <p:spPr>
          <a:xfrm>
            <a:off x="21667030" y="4240582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2" name="Google Shape;12;p9"/>
          <p:cNvSpPr/>
          <p:nvPr/>
        </p:nvSpPr>
        <p:spPr>
          <a:xfrm>
            <a:off x="0" y="39892949"/>
            <a:ext cx="32918400"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745665" y="41269424"/>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4" name="Shape 14"/>
        <p:cNvGrpSpPr/>
        <p:nvPr/>
      </p:nvGrpSpPr>
      <p:grpSpPr>
        <a:xfrm>
          <a:off x="0" y="0"/>
          <a:ext cx="0" cy="0"/>
          <a:chOff x="0" y="0"/>
          <a:chExt cx="0" cy="0"/>
        </a:xfrm>
      </p:grpSpPr>
      <p:sp>
        <p:nvSpPr>
          <p:cNvPr id="15" name="Google Shape;15;p1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16"/>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9" name="Google Shape;19;p16"/>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s://www.djangoproject.com/" TargetMode="External"/><Relationship Id="rId4" Type="http://schemas.openxmlformats.org/officeDocument/2006/relationships/hyperlink" Target="https://www.djangoproject.com/" TargetMode="External"/><Relationship Id="rId5" Type="http://schemas.openxmlformats.org/officeDocument/2006/relationships/hyperlink" Target="https://www.postgresql.org/docs/" TargetMode="External"/><Relationship Id="rId6" Type="http://schemas.openxmlformats.org/officeDocument/2006/relationships/hyperlink" Target="https://www.postgresql.org/docs/" TargetMode="External"/><Relationship Id="rId7" Type="http://schemas.openxmlformats.org/officeDocument/2006/relationships/hyperlink" Target="https://reactjs.org/docs/getting-started.html"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2"/>
          <p:cNvSpPr txBox="1"/>
          <p:nvPr/>
        </p:nvSpPr>
        <p:spPr>
          <a:xfrm>
            <a:off x="3272729" y="40482393"/>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5" name="Google Shape;25;p2"/>
          <p:cNvSpPr txBox="1"/>
          <p:nvPr/>
        </p:nvSpPr>
        <p:spPr>
          <a:xfrm>
            <a:off x="4623125" y="335025"/>
            <a:ext cx="24280200" cy="3909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chemeClr val="lt2"/>
                </a:solidFill>
                <a:latin typeface="Arial"/>
                <a:ea typeface="Arial"/>
                <a:cs typeface="Arial"/>
                <a:sym typeface="Arial"/>
              </a:rPr>
              <a:t>Knight Foundation School of Computing and Information Sciences (KFSCIS)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200"/>
              <a:buFont typeface="Arial"/>
              <a:buNone/>
            </a:pPr>
            <a:r>
              <a:rPr b="0" i="1" lang="en-US" sz="7200" u="none" cap="none" strike="noStrike">
                <a:solidFill>
                  <a:schemeClr val="lt2"/>
                </a:solidFill>
                <a:latin typeface="Arial"/>
                <a:ea typeface="Arial"/>
                <a:cs typeface="Arial"/>
                <a:sym typeface="Arial"/>
              </a:rPr>
              <a:t>Fall Semester 2024 Senior Design Project</a:t>
            </a:r>
            <a:endParaRPr b="0" i="0" sz="1400" u="none" cap="none" strike="noStrike">
              <a:solidFill>
                <a:srgbClr val="000000"/>
              </a:solidFill>
              <a:latin typeface="Arial"/>
              <a:ea typeface="Arial"/>
              <a:cs typeface="Arial"/>
              <a:sym typeface="Arial"/>
            </a:endParaRPr>
          </a:p>
        </p:txBody>
      </p:sp>
      <p:sp>
        <p:nvSpPr>
          <p:cNvPr id="26" name="Google Shape;26;p2"/>
          <p:cNvSpPr txBox="1"/>
          <p:nvPr/>
        </p:nvSpPr>
        <p:spPr>
          <a:xfrm>
            <a:off x="3561585" y="3912686"/>
            <a:ext cx="26403300" cy="26727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chemeClr val="lt2"/>
              </a:buClr>
              <a:buSzPts val="10000"/>
              <a:buFont typeface="Arial"/>
              <a:buNone/>
            </a:pPr>
            <a:r>
              <a:rPr b="1" i="0" lang="en-US" sz="10000" u="none" cap="none" strike="noStrike">
                <a:solidFill>
                  <a:schemeClr val="lt2"/>
                </a:solidFill>
                <a:latin typeface="Arial"/>
                <a:ea typeface="Arial"/>
                <a:cs typeface="Arial"/>
                <a:sym typeface="Arial"/>
              </a:rPr>
              <a:t>PrismWealth</a:t>
            </a:r>
            <a:endParaRPr b="1" sz="10000">
              <a:solidFill>
                <a:schemeClr val="lt2"/>
              </a:solidFil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Students: </a:t>
            </a:r>
            <a:r>
              <a:rPr b="0" i="0" lang="en-US" sz="3500" u="none" cap="none" strike="noStrike">
                <a:solidFill>
                  <a:schemeClr val="lt2"/>
                </a:solidFill>
                <a:latin typeface="Arial"/>
                <a:ea typeface="Arial"/>
                <a:cs typeface="Arial"/>
                <a:sym typeface="Arial"/>
              </a:rPr>
              <a:t>Josue Miranda, Alex Choi, Dorys Ricardo Abellon, Gabriela Vega Lobatos</a:t>
            </a:r>
            <a:endParaRPr b="0" i="0" sz="35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i="1" lang="en-US" sz="3500">
                <a:solidFill>
                  <a:schemeClr val="lt2"/>
                </a:solidFill>
              </a:rPr>
              <a:t>Masoud Sadjadi</a:t>
            </a:r>
            <a:r>
              <a:rPr b="0" i="0" lang="en-US" sz="3500" u="none" cap="none" strike="noStrike">
                <a:solidFill>
                  <a:schemeClr val="lt2"/>
                </a:solidFill>
                <a:latin typeface="Arial"/>
                <a:ea typeface="Arial"/>
                <a:cs typeface="Arial"/>
                <a:sym typeface="Arial"/>
              </a:rPr>
              <a:t>,</a:t>
            </a:r>
            <a:r>
              <a:rPr b="0" i="1" lang="en-US" sz="3500" u="none" cap="none" strike="noStrike">
                <a:solidFill>
                  <a:schemeClr val="lt2"/>
                </a:solidFill>
                <a:latin typeface="Arial"/>
                <a:ea typeface="Arial"/>
                <a:cs typeface="Arial"/>
                <a:sym typeface="Arial"/>
              </a:rPr>
              <a:t> </a:t>
            </a:r>
            <a:r>
              <a:rPr b="0" i="0" lang="en-US" sz="3500" u="none" cap="none" strike="noStrike">
                <a:solidFill>
                  <a:schemeClr val="lt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7" name="Google Shape;27;p2"/>
          <p:cNvSpPr txBox="1"/>
          <p:nvPr/>
        </p:nvSpPr>
        <p:spPr>
          <a:xfrm>
            <a:off x="3648713" y="747636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8" name="Google Shape;28;p2"/>
          <p:cNvSpPr txBox="1"/>
          <p:nvPr/>
        </p:nvSpPr>
        <p:spPr>
          <a:xfrm>
            <a:off x="14051799" y="7470411"/>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29" name="Google Shape;29;p2"/>
          <p:cNvSpPr txBox="1"/>
          <p:nvPr/>
        </p:nvSpPr>
        <p:spPr>
          <a:xfrm>
            <a:off x="24479888" y="750591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0" name="Google Shape;30;p2"/>
          <p:cNvSpPr txBox="1"/>
          <p:nvPr/>
        </p:nvSpPr>
        <p:spPr>
          <a:xfrm>
            <a:off x="3648713" y="17152826"/>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1" name="Google Shape;31;p2"/>
          <p:cNvSpPr txBox="1"/>
          <p:nvPr/>
        </p:nvSpPr>
        <p:spPr>
          <a:xfrm>
            <a:off x="14051799" y="1715282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2" name="Google Shape;32;p2"/>
          <p:cNvSpPr txBox="1"/>
          <p:nvPr/>
        </p:nvSpPr>
        <p:spPr>
          <a:xfrm>
            <a:off x="24479888" y="17182374"/>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3" name="Google Shape;33;p2"/>
          <p:cNvSpPr txBox="1"/>
          <p:nvPr/>
        </p:nvSpPr>
        <p:spPr>
          <a:xfrm>
            <a:off x="3648713" y="27641354"/>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4" name="Google Shape;34;p2"/>
          <p:cNvSpPr txBox="1"/>
          <p:nvPr/>
        </p:nvSpPr>
        <p:spPr>
          <a:xfrm>
            <a:off x="14051799" y="2764135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5" name="Google Shape;35;p2"/>
          <p:cNvSpPr txBox="1"/>
          <p:nvPr/>
        </p:nvSpPr>
        <p:spPr>
          <a:xfrm>
            <a:off x="24471163" y="32321203"/>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chemeClr val="lt2"/>
                </a:solidFill>
                <a:latin typeface="Arial"/>
                <a:ea typeface="Arial"/>
                <a:cs typeface="Arial"/>
                <a:sym typeface="Arial"/>
              </a:rPr>
              <a:t>REFERENCES</a:t>
            </a:r>
            <a:endParaRPr b="0" i="0" sz="1400" u="none" cap="none" strike="noStrike">
              <a:solidFill>
                <a:srgbClr val="000000"/>
              </a:solidFill>
              <a:latin typeface="Arial"/>
              <a:ea typeface="Arial"/>
              <a:cs typeface="Arial"/>
              <a:sym typeface="Arial"/>
            </a:endParaRPr>
          </a:p>
        </p:txBody>
      </p:sp>
      <p:sp>
        <p:nvSpPr>
          <p:cNvPr id="36" name="Google Shape;36;p2"/>
          <p:cNvSpPr txBox="1"/>
          <p:nvPr/>
        </p:nvSpPr>
        <p:spPr>
          <a:xfrm>
            <a:off x="1727500" y="8575376"/>
            <a:ext cx="9249000" cy="816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rgbClr val="F2F2F2"/>
                </a:solidFill>
              </a:rPr>
              <a:t>Managing personal finances can be challenging due to manual tracking methods like spreadsheets, which are time-consuming and error-prone. Users struggle with overspending, insufficient savings, and finding personalized financial advice. Existing tools often lack tailored recommendations, making it difficult to improve financial health or stick to savings goals.</a:t>
            </a:r>
            <a:endParaRPr sz="4100">
              <a:solidFill>
                <a:srgbClr val="F2F2F2"/>
              </a:solidFill>
            </a:endParaRPr>
          </a:p>
          <a:p>
            <a:pPr indent="0" lvl="0" marL="0" rtl="0" algn="l">
              <a:spcBef>
                <a:spcPts val="0"/>
              </a:spcBef>
              <a:spcAft>
                <a:spcPts val="0"/>
              </a:spcAft>
              <a:buNone/>
            </a:pPr>
            <a:r>
              <a:t/>
            </a:r>
            <a:endParaRPr sz="4100">
              <a:solidFill>
                <a:srgbClr val="F2F2F2"/>
              </a:solidFill>
            </a:endParaRPr>
          </a:p>
        </p:txBody>
      </p:sp>
      <p:sp>
        <p:nvSpPr>
          <p:cNvPr id="37" name="Google Shape;37;p2"/>
          <p:cNvSpPr txBox="1"/>
          <p:nvPr/>
        </p:nvSpPr>
        <p:spPr>
          <a:xfrm>
            <a:off x="12138725" y="8870900"/>
            <a:ext cx="9249000" cy="5996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US" sz="3800">
                <a:solidFill>
                  <a:srgbClr val="FFFFFF"/>
                </a:solidFill>
              </a:rPr>
              <a:t>Current solutions for financial management, such as spreadsheets and standalone apps, lack integration and personalized guidance. This forces users to manually track finances across platforms, causing inefficiency and confusion.</a:t>
            </a:r>
            <a:endParaRPr sz="3800">
              <a:solidFill>
                <a:srgbClr val="FFFFFF"/>
              </a:solidFill>
            </a:endParaRPr>
          </a:p>
          <a:p>
            <a:pPr indent="0" lvl="0" marL="457200" rtl="0" algn="l">
              <a:lnSpc>
                <a:spcPct val="115000"/>
              </a:lnSpc>
              <a:spcBef>
                <a:spcPts val="0"/>
              </a:spcBef>
              <a:spcAft>
                <a:spcPts val="0"/>
              </a:spcAft>
              <a:buNone/>
            </a:pPr>
            <a:r>
              <a:t/>
            </a:r>
            <a:endParaRPr sz="3800">
              <a:solidFill>
                <a:srgbClr val="FFFFFF"/>
              </a:solidFill>
            </a:endParaRPr>
          </a:p>
          <a:p>
            <a:pPr indent="0" lvl="0" marL="457200" rtl="0" algn="l">
              <a:lnSpc>
                <a:spcPct val="115000"/>
              </a:lnSpc>
              <a:spcBef>
                <a:spcPts val="1200"/>
              </a:spcBef>
              <a:spcAft>
                <a:spcPts val="0"/>
              </a:spcAft>
              <a:buNone/>
            </a:pPr>
            <a:r>
              <a:t/>
            </a:r>
            <a:endParaRPr b="1" sz="3800">
              <a:solidFill>
                <a:schemeClr val="lt1"/>
              </a:solidFill>
            </a:endParaRPr>
          </a:p>
          <a:p>
            <a:pPr indent="0" lvl="0" marL="457200" rtl="0" algn="l">
              <a:lnSpc>
                <a:spcPct val="115000"/>
              </a:lnSpc>
              <a:spcBef>
                <a:spcPts val="1200"/>
              </a:spcBef>
              <a:spcAft>
                <a:spcPts val="0"/>
              </a:spcAft>
              <a:buNone/>
            </a:pPr>
            <a:r>
              <a:t/>
            </a:r>
            <a:endParaRPr sz="3800">
              <a:solidFill>
                <a:schemeClr val="lt1"/>
              </a:solidFill>
            </a:endParaRPr>
          </a:p>
          <a:p>
            <a:pPr indent="0" lvl="0" marL="0" rtl="0" algn="ctr">
              <a:spcBef>
                <a:spcPts val="1200"/>
              </a:spcBef>
              <a:spcAft>
                <a:spcPts val="0"/>
              </a:spcAft>
              <a:buNone/>
            </a:pPr>
            <a:r>
              <a:t/>
            </a:r>
            <a:endParaRPr sz="3800">
              <a:solidFill>
                <a:schemeClr val="lt1"/>
              </a:solidFill>
            </a:endParaRPr>
          </a:p>
          <a:p>
            <a:pPr indent="0" lvl="0" marL="0" rtl="0" algn="ctr">
              <a:spcBef>
                <a:spcPts val="0"/>
              </a:spcBef>
              <a:spcAft>
                <a:spcPts val="0"/>
              </a:spcAft>
              <a:buNone/>
            </a:pPr>
            <a:r>
              <a:t/>
            </a:r>
            <a:endParaRPr sz="3800">
              <a:solidFill>
                <a:schemeClr val="lt1"/>
              </a:solidFill>
            </a:endParaRPr>
          </a:p>
        </p:txBody>
      </p:sp>
      <p:sp>
        <p:nvSpPr>
          <p:cNvPr id="38" name="Google Shape;38;p2"/>
          <p:cNvSpPr txBox="1"/>
          <p:nvPr/>
        </p:nvSpPr>
        <p:spPr>
          <a:xfrm>
            <a:off x="22549950" y="7965775"/>
            <a:ext cx="9249000" cy="7611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Allow users to input financial data.</a:t>
            </a:r>
            <a:endParaRPr sz="4100">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Enable savings goal tracking.</a:t>
            </a:r>
            <a:endParaRPr sz="4100">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Provide personalized recommendations based on spending habits.</a:t>
            </a:r>
            <a:endParaRPr sz="4100">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Be user-friendly and secure.</a:t>
            </a:r>
            <a:endParaRPr sz="4100">
              <a:solidFill>
                <a:srgbClr val="FFFFFF"/>
              </a:solidFill>
            </a:endParaRPr>
          </a:p>
          <a:p>
            <a:pPr indent="0" lvl="0" marL="0" rtl="0" algn="ctr">
              <a:lnSpc>
                <a:spcPct val="115000"/>
              </a:lnSpc>
              <a:spcBef>
                <a:spcPts val="0"/>
              </a:spcBef>
              <a:spcAft>
                <a:spcPts val="0"/>
              </a:spcAft>
              <a:buClr>
                <a:schemeClr val="dk1"/>
              </a:buClr>
              <a:buSzPts val="1100"/>
              <a:buFont typeface="Arial"/>
              <a:buNone/>
            </a:pPr>
            <a:r>
              <a:rPr b="1" lang="en-US" sz="4100">
                <a:solidFill>
                  <a:srgbClr val="FFFFFF"/>
                </a:solidFill>
              </a:rPr>
              <a:t>Most Significant User Story:</a:t>
            </a:r>
            <a:endParaRPr b="1" sz="4100">
              <a:solidFill>
                <a:srgbClr val="FFFFFF"/>
              </a:solidFill>
            </a:endParaRPr>
          </a:p>
          <a:p>
            <a:pPr indent="0" lvl="0" marL="0" rtl="0" algn="ctr">
              <a:lnSpc>
                <a:spcPct val="115000"/>
              </a:lnSpc>
              <a:spcBef>
                <a:spcPts val="0"/>
              </a:spcBef>
              <a:spcAft>
                <a:spcPts val="0"/>
              </a:spcAft>
              <a:buClr>
                <a:schemeClr val="dk1"/>
              </a:buClr>
              <a:buSzPts val="1100"/>
              <a:buFont typeface="Arial"/>
              <a:buNone/>
            </a:pPr>
            <a:r>
              <a:rPr lang="en-US" sz="4100">
                <a:solidFill>
                  <a:srgbClr val="FFFFFF"/>
                </a:solidFill>
              </a:rPr>
              <a:t>“As a user, I want to filter expenses by category and date for better insights.”</a:t>
            </a:r>
            <a:endParaRPr sz="4100">
              <a:solidFill>
                <a:srgbClr val="FFFFFF"/>
              </a:solidFill>
            </a:endParaRPr>
          </a:p>
        </p:txBody>
      </p:sp>
      <p:sp>
        <p:nvSpPr>
          <p:cNvPr id="39" name="Google Shape;39;p2"/>
          <p:cNvSpPr txBox="1"/>
          <p:nvPr/>
        </p:nvSpPr>
        <p:spPr>
          <a:xfrm>
            <a:off x="22296150" y="18258013"/>
            <a:ext cx="9756600" cy="1238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800" u="sng">
                <a:solidFill>
                  <a:schemeClr val="lt1"/>
                </a:solidFill>
              </a:rPr>
              <a:t>Frontend (</a:t>
            </a:r>
            <a:r>
              <a:rPr b="1" lang="en-US" sz="3800" u="sng">
                <a:solidFill>
                  <a:schemeClr val="lt1"/>
                </a:solidFill>
              </a:rPr>
              <a:t>React</a:t>
            </a:r>
            <a:r>
              <a:rPr lang="en-US" sz="3800" u="sng">
                <a:solidFill>
                  <a:schemeClr val="lt1"/>
                </a:solidFill>
              </a:rPr>
              <a:t>):</a:t>
            </a:r>
            <a:endParaRPr sz="3800" u="sng">
              <a:solidFill>
                <a:schemeClr val="lt1"/>
              </a:solidFill>
            </a:endParaRPr>
          </a:p>
          <a:p>
            <a:pPr indent="0" lvl="0" marL="0" rtl="0" algn="l">
              <a:spcBef>
                <a:spcPts val="0"/>
              </a:spcBef>
              <a:spcAft>
                <a:spcPts val="0"/>
              </a:spcAft>
              <a:buNone/>
            </a:pPr>
            <a:r>
              <a:rPr lang="en-US" sz="3800">
                <a:solidFill>
                  <a:schemeClr val="lt1"/>
                </a:solidFill>
              </a:rPr>
              <a:t>	•	React handles the user interface for inputting expenses, tracking progress, and setting financial goals.</a:t>
            </a:r>
            <a:endParaRPr sz="3800">
              <a:solidFill>
                <a:schemeClr val="lt1"/>
              </a:solidFill>
            </a:endParaRPr>
          </a:p>
          <a:p>
            <a:pPr indent="0" lvl="0" marL="0" rtl="0" algn="l">
              <a:spcBef>
                <a:spcPts val="0"/>
              </a:spcBef>
              <a:spcAft>
                <a:spcPts val="0"/>
              </a:spcAft>
              <a:buNone/>
            </a:pPr>
            <a:r>
              <a:rPr lang="en-US" sz="3800">
                <a:solidFill>
                  <a:schemeClr val="lt1"/>
                </a:solidFill>
              </a:rPr>
              <a:t>	•	Material UI components are used for a modern design, while Chart.js generates dynamic visualizations to display financial</a:t>
            </a:r>
            <a:r>
              <a:rPr lang="en-US" sz="3800">
                <a:solidFill>
                  <a:schemeClr val="lt1"/>
                </a:solidFill>
              </a:rPr>
              <a:t> </a:t>
            </a:r>
            <a:r>
              <a:rPr lang="en-US" sz="3800">
                <a:solidFill>
                  <a:schemeClr val="lt1"/>
                </a:solidFill>
              </a:rPr>
              <a:t>insights.</a:t>
            </a:r>
            <a:endParaRPr sz="3800">
              <a:solidFill>
                <a:schemeClr val="lt1"/>
              </a:solidFill>
            </a:endParaRPr>
          </a:p>
          <a:p>
            <a:pPr indent="0" lvl="0" marL="0" rtl="0" algn="l">
              <a:spcBef>
                <a:spcPts val="0"/>
              </a:spcBef>
              <a:spcAft>
                <a:spcPts val="0"/>
              </a:spcAft>
              <a:buNone/>
            </a:pPr>
            <a:r>
              <a:t/>
            </a:r>
            <a:endParaRPr sz="3800">
              <a:solidFill>
                <a:schemeClr val="lt1"/>
              </a:solidFill>
            </a:endParaRPr>
          </a:p>
          <a:p>
            <a:pPr indent="0" lvl="0" marL="0" rtl="0" algn="ctr">
              <a:spcBef>
                <a:spcPts val="0"/>
              </a:spcBef>
              <a:spcAft>
                <a:spcPts val="0"/>
              </a:spcAft>
              <a:buNone/>
            </a:pPr>
            <a:r>
              <a:rPr lang="en-US" sz="3800" u="sng">
                <a:solidFill>
                  <a:schemeClr val="lt1"/>
                </a:solidFill>
              </a:rPr>
              <a:t>Backend (</a:t>
            </a:r>
            <a:r>
              <a:rPr b="1" lang="en-US" sz="3800" u="sng">
                <a:solidFill>
                  <a:schemeClr val="lt1"/>
                </a:solidFill>
              </a:rPr>
              <a:t>Django</a:t>
            </a:r>
            <a:r>
              <a:rPr lang="en-US" sz="3800" u="sng">
                <a:solidFill>
                  <a:schemeClr val="lt1"/>
                </a:solidFill>
              </a:rPr>
              <a:t>):</a:t>
            </a:r>
            <a:endParaRPr sz="3800" u="sng">
              <a:solidFill>
                <a:schemeClr val="lt1"/>
              </a:solidFill>
            </a:endParaRPr>
          </a:p>
          <a:p>
            <a:pPr indent="0" lvl="0" marL="0" rtl="0" algn="l">
              <a:spcBef>
                <a:spcPts val="0"/>
              </a:spcBef>
              <a:spcAft>
                <a:spcPts val="0"/>
              </a:spcAft>
              <a:buNone/>
            </a:pPr>
            <a:r>
              <a:rPr lang="en-US" sz="3800">
                <a:solidFill>
                  <a:schemeClr val="lt1"/>
                </a:solidFill>
              </a:rPr>
              <a:t>	•	Django provides a RESTful API for managing financial data.</a:t>
            </a:r>
            <a:endParaRPr sz="3800">
              <a:solidFill>
                <a:schemeClr val="lt1"/>
              </a:solidFill>
            </a:endParaRPr>
          </a:p>
          <a:p>
            <a:pPr indent="0" lvl="0" marL="0" rtl="0" algn="l">
              <a:spcBef>
                <a:spcPts val="0"/>
              </a:spcBef>
              <a:spcAft>
                <a:spcPts val="0"/>
              </a:spcAft>
              <a:buNone/>
            </a:pPr>
            <a:r>
              <a:rPr lang="en-US" sz="3800">
                <a:solidFill>
                  <a:schemeClr val="lt1"/>
                </a:solidFill>
              </a:rPr>
              <a:t>	•	Key API endpoints</a:t>
            </a:r>
            <a:endParaRPr sz="3800">
              <a:solidFill>
                <a:schemeClr val="lt1"/>
              </a:solidFill>
            </a:endParaRPr>
          </a:p>
          <a:p>
            <a:pPr indent="0" lvl="0" marL="0" rtl="0" algn="l">
              <a:spcBef>
                <a:spcPts val="0"/>
              </a:spcBef>
              <a:spcAft>
                <a:spcPts val="0"/>
              </a:spcAft>
              <a:buNone/>
            </a:pPr>
            <a:r>
              <a:t/>
            </a:r>
            <a:endParaRPr sz="3800">
              <a:solidFill>
                <a:schemeClr val="lt1"/>
              </a:solidFill>
            </a:endParaRPr>
          </a:p>
          <a:p>
            <a:pPr indent="0" lvl="0" marL="0" rtl="0" algn="ctr">
              <a:spcBef>
                <a:spcPts val="0"/>
              </a:spcBef>
              <a:spcAft>
                <a:spcPts val="0"/>
              </a:spcAft>
              <a:buNone/>
            </a:pPr>
            <a:r>
              <a:rPr lang="en-US" sz="3800" u="sng">
                <a:solidFill>
                  <a:schemeClr val="lt1"/>
                </a:solidFill>
              </a:rPr>
              <a:t>Database (</a:t>
            </a:r>
            <a:r>
              <a:rPr b="1" lang="en-US" sz="3800" u="sng">
                <a:solidFill>
                  <a:schemeClr val="lt1"/>
                </a:solidFill>
              </a:rPr>
              <a:t>PostgreSQL</a:t>
            </a:r>
            <a:r>
              <a:rPr lang="en-US" sz="3800" u="sng">
                <a:solidFill>
                  <a:schemeClr val="lt1"/>
                </a:solidFill>
              </a:rPr>
              <a:t>):</a:t>
            </a:r>
            <a:endParaRPr sz="3800" u="sng">
              <a:solidFill>
                <a:schemeClr val="lt1"/>
              </a:solidFill>
            </a:endParaRPr>
          </a:p>
          <a:p>
            <a:pPr indent="0" lvl="0" marL="0" rtl="0" algn="l">
              <a:spcBef>
                <a:spcPts val="0"/>
              </a:spcBef>
              <a:spcAft>
                <a:spcPts val="0"/>
              </a:spcAft>
              <a:buNone/>
            </a:pPr>
            <a:r>
              <a:rPr lang="en-US" sz="3800">
                <a:solidFill>
                  <a:schemeClr val="lt1"/>
                </a:solidFill>
              </a:rPr>
              <a:t>	•	PostgreSQL stores persistent financial data, including:</a:t>
            </a:r>
            <a:endParaRPr sz="3800">
              <a:solidFill>
                <a:schemeClr val="lt1"/>
              </a:solidFill>
            </a:endParaRPr>
          </a:p>
          <a:p>
            <a:pPr indent="0" lvl="0" marL="0" rtl="0" algn="l">
              <a:spcBef>
                <a:spcPts val="0"/>
              </a:spcBef>
              <a:spcAft>
                <a:spcPts val="0"/>
              </a:spcAft>
              <a:buNone/>
            </a:pPr>
            <a:r>
              <a:rPr lang="en-US" sz="3800">
                <a:solidFill>
                  <a:schemeClr val="lt1"/>
                </a:solidFill>
              </a:rPr>
              <a:t>	•	Expense details: amount, description, category, date, and optional receipt attachments.</a:t>
            </a:r>
            <a:endParaRPr sz="3800">
              <a:solidFill>
                <a:schemeClr val="lt1"/>
              </a:solidFill>
            </a:endParaRPr>
          </a:p>
          <a:p>
            <a:pPr indent="0" lvl="0" marL="0" rtl="0" algn="l">
              <a:spcBef>
                <a:spcPts val="0"/>
              </a:spcBef>
              <a:spcAft>
                <a:spcPts val="0"/>
              </a:spcAft>
              <a:buNone/>
            </a:pPr>
            <a:r>
              <a:rPr lang="en-US" sz="3800">
                <a:solidFill>
                  <a:schemeClr val="lt1"/>
                </a:solidFill>
              </a:rPr>
              <a:t>	•	Predefined categories for consistent filtering and reporting.</a:t>
            </a:r>
            <a:endParaRPr sz="3800">
              <a:solidFill>
                <a:schemeClr val="lt1"/>
              </a:solidFill>
            </a:endParaRPr>
          </a:p>
          <a:p>
            <a:pPr indent="0" lvl="0" marL="0" rtl="0" algn="ctr">
              <a:spcBef>
                <a:spcPts val="0"/>
              </a:spcBef>
              <a:spcAft>
                <a:spcPts val="0"/>
              </a:spcAft>
              <a:buNone/>
            </a:pPr>
            <a:r>
              <a:t/>
            </a:r>
            <a:endParaRPr sz="3800">
              <a:solidFill>
                <a:schemeClr val="lt1"/>
              </a:solidFill>
            </a:endParaRPr>
          </a:p>
        </p:txBody>
      </p:sp>
      <p:sp>
        <p:nvSpPr>
          <p:cNvPr id="40" name="Google Shape;40;p2"/>
          <p:cNvSpPr txBox="1"/>
          <p:nvPr/>
        </p:nvSpPr>
        <p:spPr>
          <a:xfrm>
            <a:off x="12253238" y="19138725"/>
            <a:ext cx="9249000" cy="6101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100">
                <a:solidFill>
                  <a:schemeClr val="lt1"/>
                </a:solidFill>
              </a:rPr>
              <a:t>Key objects in the system include the </a:t>
            </a:r>
            <a:r>
              <a:rPr b="1" lang="en-US" sz="4100">
                <a:solidFill>
                  <a:schemeClr val="lt1"/>
                </a:solidFill>
              </a:rPr>
              <a:t>User</a:t>
            </a:r>
            <a:r>
              <a:rPr lang="en-US" sz="4100">
                <a:solidFill>
                  <a:schemeClr val="lt1"/>
                </a:solidFill>
              </a:rPr>
              <a:t>, </a:t>
            </a:r>
            <a:r>
              <a:rPr b="1" lang="en-US" sz="4100">
                <a:solidFill>
                  <a:schemeClr val="lt1"/>
                </a:solidFill>
              </a:rPr>
              <a:t>Expense</a:t>
            </a:r>
            <a:r>
              <a:rPr lang="en-US" sz="4100">
                <a:solidFill>
                  <a:schemeClr val="lt1"/>
                </a:solidFill>
              </a:rPr>
              <a:t>, </a:t>
            </a:r>
            <a:r>
              <a:rPr b="1" lang="en-US" sz="4100">
                <a:solidFill>
                  <a:schemeClr val="lt1"/>
                </a:solidFill>
              </a:rPr>
              <a:t>SavingsGoal</a:t>
            </a:r>
            <a:r>
              <a:rPr lang="en-US" sz="4100">
                <a:solidFill>
                  <a:schemeClr val="lt1"/>
                </a:solidFill>
              </a:rPr>
              <a:t>, and </a:t>
            </a:r>
            <a:r>
              <a:rPr b="1" lang="en-US" sz="4100">
                <a:solidFill>
                  <a:schemeClr val="lt1"/>
                </a:solidFill>
              </a:rPr>
              <a:t>Recommendation</a:t>
            </a:r>
            <a:r>
              <a:rPr lang="en-US" sz="4100">
                <a:solidFill>
                  <a:schemeClr val="lt1"/>
                </a:solidFill>
              </a:rPr>
              <a:t> objects. These objects work together, with the </a:t>
            </a:r>
            <a:r>
              <a:rPr b="1" lang="en-US" sz="4100">
                <a:solidFill>
                  <a:schemeClr val="lt1"/>
                </a:solidFill>
              </a:rPr>
              <a:t>Expense</a:t>
            </a:r>
            <a:r>
              <a:rPr lang="en-US" sz="4100">
                <a:solidFill>
                  <a:schemeClr val="lt1"/>
                </a:solidFill>
              </a:rPr>
              <a:t> affecting the </a:t>
            </a:r>
            <a:r>
              <a:rPr b="1" lang="en-US" sz="4100">
                <a:solidFill>
                  <a:schemeClr val="lt1"/>
                </a:solidFill>
              </a:rPr>
              <a:t>SavingsGoal</a:t>
            </a:r>
            <a:r>
              <a:rPr lang="en-US" sz="4100">
                <a:solidFill>
                  <a:schemeClr val="lt1"/>
                </a:solidFill>
              </a:rPr>
              <a:t>, and the </a:t>
            </a:r>
            <a:r>
              <a:rPr b="1" lang="en-US" sz="4100">
                <a:solidFill>
                  <a:schemeClr val="lt1"/>
                </a:solidFill>
              </a:rPr>
              <a:t>Recommendation</a:t>
            </a:r>
            <a:r>
              <a:rPr lang="en-US" sz="4100">
                <a:solidFill>
                  <a:schemeClr val="lt1"/>
                </a:solidFill>
              </a:rPr>
              <a:t> providing personalized advice. Visual analytics also help users understand their financial health.</a:t>
            </a:r>
            <a:endParaRPr sz="4100">
              <a:solidFill>
                <a:schemeClr val="lt1"/>
              </a:solidFill>
            </a:endParaRPr>
          </a:p>
        </p:txBody>
      </p:sp>
      <p:sp>
        <p:nvSpPr>
          <p:cNvPr id="41" name="Google Shape;41;p2"/>
          <p:cNvSpPr txBox="1"/>
          <p:nvPr/>
        </p:nvSpPr>
        <p:spPr>
          <a:xfrm>
            <a:off x="1947813" y="17869350"/>
            <a:ext cx="9249000" cy="7376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Frontend (</a:t>
            </a:r>
            <a:r>
              <a:rPr b="1" lang="en-US" sz="4100">
                <a:solidFill>
                  <a:srgbClr val="FFFFFF"/>
                </a:solidFill>
              </a:rPr>
              <a:t>React</a:t>
            </a:r>
            <a:r>
              <a:rPr lang="en-US" sz="4100">
                <a:solidFill>
                  <a:srgbClr val="FFFFFF"/>
                </a:solidFill>
              </a:rPr>
              <a:t>): Implements financial expenses  tracking and visualization.</a:t>
            </a:r>
            <a:endParaRPr sz="4100">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Backend (</a:t>
            </a:r>
            <a:r>
              <a:rPr b="1" lang="en-US" sz="4100">
                <a:solidFill>
                  <a:srgbClr val="FFFFFF"/>
                </a:solidFill>
              </a:rPr>
              <a:t>Django</a:t>
            </a:r>
            <a:r>
              <a:rPr lang="en-US" sz="4100">
                <a:solidFill>
                  <a:srgbClr val="FFFFFF"/>
                </a:solidFill>
              </a:rPr>
              <a:t>): Provides RESTful API endpoints to manage expense data,</a:t>
            </a:r>
            <a:endParaRPr sz="4100">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4100">
                <a:solidFill>
                  <a:srgbClr val="FFFFFF"/>
                </a:solidFill>
              </a:rPr>
              <a:t>  •  Database (</a:t>
            </a:r>
            <a:r>
              <a:rPr b="1" lang="en-US" sz="4100">
                <a:solidFill>
                  <a:srgbClr val="FFFFFF"/>
                </a:solidFill>
              </a:rPr>
              <a:t>PostgreSQL</a:t>
            </a:r>
            <a:r>
              <a:rPr lang="en-US" sz="4100">
                <a:solidFill>
                  <a:srgbClr val="FFFFFF"/>
                </a:solidFill>
              </a:rPr>
              <a:t>): Stores data, including expense details, categories, and optional receipt attachments.</a:t>
            </a:r>
            <a:endParaRPr sz="4100">
              <a:solidFill>
                <a:srgbClr val="FFFFFF"/>
              </a:solidFill>
            </a:endParaRPr>
          </a:p>
          <a:p>
            <a:pPr indent="0" lvl="0" marL="0" rtl="0" algn="l">
              <a:lnSpc>
                <a:spcPct val="115000"/>
              </a:lnSpc>
              <a:spcBef>
                <a:spcPts val="0"/>
              </a:spcBef>
              <a:spcAft>
                <a:spcPts val="0"/>
              </a:spcAft>
              <a:buNone/>
            </a:pPr>
            <a:r>
              <a:t/>
            </a:r>
            <a:endParaRPr sz="4100">
              <a:solidFill>
                <a:srgbClr val="FFFFFF"/>
              </a:solidFill>
            </a:endParaRPr>
          </a:p>
          <a:p>
            <a:pPr indent="0" lvl="0" marL="457200" rtl="0" algn="l">
              <a:lnSpc>
                <a:spcPct val="115000"/>
              </a:lnSpc>
              <a:spcBef>
                <a:spcPts val="1200"/>
              </a:spcBef>
              <a:spcAft>
                <a:spcPts val="0"/>
              </a:spcAft>
              <a:buNone/>
            </a:pPr>
            <a:r>
              <a:t/>
            </a:r>
            <a:endParaRPr sz="4100">
              <a:solidFill>
                <a:schemeClr val="lt1"/>
              </a:solidFill>
            </a:endParaRPr>
          </a:p>
          <a:p>
            <a:pPr indent="0" lvl="0" marL="0" rtl="0" algn="l">
              <a:spcBef>
                <a:spcPts val="1200"/>
              </a:spcBef>
              <a:spcAft>
                <a:spcPts val="0"/>
              </a:spcAft>
              <a:buNone/>
            </a:pPr>
            <a:r>
              <a:t/>
            </a:r>
            <a:endParaRPr sz="3800">
              <a:solidFill>
                <a:schemeClr val="lt1"/>
              </a:solidFill>
            </a:endParaRPr>
          </a:p>
        </p:txBody>
      </p:sp>
      <p:sp>
        <p:nvSpPr>
          <p:cNvPr id="42" name="Google Shape;42;p2"/>
          <p:cNvSpPr txBox="1"/>
          <p:nvPr/>
        </p:nvSpPr>
        <p:spPr>
          <a:xfrm>
            <a:off x="12138725" y="29005326"/>
            <a:ext cx="9249000" cy="8165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lang="en-US" sz="3800">
                <a:solidFill>
                  <a:schemeClr val="lt1"/>
                </a:solidFill>
              </a:rPr>
              <a:t>PrismWealth is a financial simulator project designed to help users manage their finances effectively. Key features include expense tracking, financial goal setting, and personalized recommendations. By leveraging React for frontend, Django for backend, and PostgreSQL for database management, the system delivers a scalable, user-friendly experience. Advanced analytics and visualizations empower users to understand and improve their financial health.</a:t>
            </a:r>
            <a:endParaRPr sz="3800">
              <a:solidFill>
                <a:schemeClr val="lt1"/>
              </a:solidFill>
            </a:endParaRPr>
          </a:p>
          <a:p>
            <a:pPr indent="0" lvl="0" marL="0" rtl="0" algn="ctr">
              <a:lnSpc>
                <a:spcPct val="115000"/>
              </a:lnSpc>
              <a:spcBef>
                <a:spcPts val="1200"/>
              </a:spcBef>
              <a:spcAft>
                <a:spcPts val="0"/>
              </a:spcAft>
              <a:buClr>
                <a:schemeClr val="dk1"/>
              </a:buClr>
              <a:buSzPts val="1100"/>
              <a:buFont typeface="Arial"/>
              <a:buNone/>
            </a:pPr>
            <a:r>
              <a:t/>
            </a:r>
            <a:endParaRPr sz="3800">
              <a:solidFill>
                <a:schemeClr val="lt1"/>
              </a:solidFill>
            </a:endParaRPr>
          </a:p>
          <a:p>
            <a:pPr indent="0" lvl="0" marL="0" rtl="0" algn="ctr">
              <a:spcBef>
                <a:spcPts val="1200"/>
              </a:spcBef>
              <a:spcAft>
                <a:spcPts val="0"/>
              </a:spcAft>
              <a:buNone/>
            </a:pPr>
            <a:r>
              <a:t/>
            </a:r>
            <a:endParaRPr sz="3800">
              <a:solidFill>
                <a:schemeClr val="lt1"/>
              </a:solidFill>
            </a:endParaRPr>
          </a:p>
        </p:txBody>
      </p:sp>
      <p:sp>
        <p:nvSpPr>
          <p:cNvPr id="43" name="Google Shape;43;p2"/>
          <p:cNvSpPr txBox="1"/>
          <p:nvPr/>
        </p:nvSpPr>
        <p:spPr>
          <a:xfrm>
            <a:off x="22558675" y="33323850"/>
            <a:ext cx="9249000" cy="599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4100">
                <a:solidFill>
                  <a:schemeClr val="lt1"/>
                </a:solidFill>
              </a:rPr>
              <a:t>Django Documentation</a:t>
            </a:r>
            <a:r>
              <a:rPr lang="en-US" sz="4100">
                <a:solidFill>
                  <a:schemeClr val="lt1"/>
                </a:solidFill>
              </a:rPr>
              <a:t>:</a:t>
            </a:r>
            <a:r>
              <a:rPr lang="en-US" sz="4100">
                <a:solidFill>
                  <a:schemeClr val="lt1"/>
                </a:solidFill>
                <a:uFill>
                  <a:noFill/>
                </a:uFill>
                <a:hlinkClick r:id="rId3">
                  <a:extLst>
                    <a:ext uri="{A12FA001-AC4F-418D-AE19-62706E023703}">
                      <ahyp:hlinkClr val="tx"/>
                    </a:ext>
                  </a:extLst>
                </a:hlinkClick>
              </a:rPr>
              <a:t> </a:t>
            </a:r>
            <a:r>
              <a:rPr lang="en-US" sz="4100" u="sng">
                <a:solidFill>
                  <a:schemeClr val="lt1"/>
                </a:solidFill>
                <a:hlinkClick r:id="rId4">
                  <a:extLst>
                    <a:ext uri="{A12FA001-AC4F-418D-AE19-62706E023703}">
                      <ahyp:hlinkClr val="tx"/>
                    </a:ext>
                  </a:extLst>
                </a:hlinkClick>
              </a:rPr>
              <a:t>https://www.djangoproject.com/</a:t>
            </a:r>
            <a:endParaRPr sz="4100" u="sng">
              <a:solidFill>
                <a:schemeClr val="lt1"/>
              </a:solidFill>
            </a:endParaRPr>
          </a:p>
          <a:p>
            <a:pPr indent="0" lvl="0" marL="0" rtl="0" algn="ctr">
              <a:spcBef>
                <a:spcPts val="0"/>
              </a:spcBef>
              <a:spcAft>
                <a:spcPts val="0"/>
              </a:spcAft>
              <a:buClr>
                <a:schemeClr val="dk1"/>
              </a:buClr>
              <a:buSzPts val="1100"/>
              <a:buFont typeface="Arial"/>
              <a:buNone/>
            </a:pPr>
            <a:r>
              <a:t/>
            </a:r>
            <a:endParaRPr sz="4100" u="sng">
              <a:solidFill>
                <a:schemeClr val="lt1"/>
              </a:solidFill>
            </a:endParaRPr>
          </a:p>
          <a:p>
            <a:pPr indent="0" lvl="0" marL="0" rtl="0" algn="ctr">
              <a:spcBef>
                <a:spcPts val="0"/>
              </a:spcBef>
              <a:spcAft>
                <a:spcPts val="0"/>
              </a:spcAft>
              <a:buNone/>
            </a:pPr>
            <a:r>
              <a:rPr b="1" lang="en-US" sz="4100">
                <a:solidFill>
                  <a:schemeClr val="lt1"/>
                </a:solidFill>
              </a:rPr>
              <a:t>PostgreSQL Documentation</a:t>
            </a:r>
            <a:r>
              <a:rPr lang="en-US" sz="4100">
                <a:solidFill>
                  <a:schemeClr val="lt1"/>
                </a:solidFill>
              </a:rPr>
              <a:t>:</a:t>
            </a:r>
            <a:r>
              <a:rPr lang="en-US" sz="4100">
                <a:solidFill>
                  <a:schemeClr val="lt1"/>
                </a:solidFill>
                <a:uFill>
                  <a:noFill/>
                </a:uFill>
                <a:hlinkClick r:id="rId5">
                  <a:extLst>
                    <a:ext uri="{A12FA001-AC4F-418D-AE19-62706E023703}">
                      <ahyp:hlinkClr val="tx"/>
                    </a:ext>
                  </a:extLst>
                </a:hlinkClick>
              </a:rPr>
              <a:t> </a:t>
            </a:r>
            <a:r>
              <a:rPr lang="en-US" sz="4100" u="sng">
                <a:solidFill>
                  <a:schemeClr val="lt1"/>
                </a:solidFill>
                <a:hlinkClick r:id="rId6">
                  <a:extLst>
                    <a:ext uri="{A12FA001-AC4F-418D-AE19-62706E023703}">
                      <ahyp:hlinkClr val="tx"/>
                    </a:ext>
                  </a:extLst>
                </a:hlinkClick>
              </a:rPr>
              <a:t>https://www.postgresql.org/docs/</a:t>
            </a:r>
            <a:endParaRPr sz="4100" u="sng">
              <a:solidFill>
                <a:schemeClr val="lt1"/>
              </a:solidFill>
            </a:endParaRPr>
          </a:p>
          <a:p>
            <a:pPr indent="0" lvl="0" marL="0" rtl="0" algn="ctr">
              <a:spcBef>
                <a:spcPts val="0"/>
              </a:spcBef>
              <a:spcAft>
                <a:spcPts val="0"/>
              </a:spcAft>
              <a:buClr>
                <a:schemeClr val="dk1"/>
              </a:buClr>
              <a:buSzPts val="1100"/>
              <a:buFont typeface="Arial"/>
              <a:buNone/>
            </a:pPr>
            <a:r>
              <a:t/>
            </a:r>
            <a:endParaRPr sz="4100" u="sng">
              <a:solidFill>
                <a:schemeClr val="lt1"/>
              </a:solidFill>
            </a:endParaRPr>
          </a:p>
          <a:p>
            <a:pPr indent="0" lvl="0" marL="0" rtl="0" algn="ctr">
              <a:spcBef>
                <a:spcPts val="0"/>
              </a:spcBef>
              <a:spcAft>
                <a:spcPts val="0"/>
              </a:spcAft>
              <a:buNone/>
            </a:pPr>
            <a:r>
              <a:rPr b="1" lang="en-US" sz="4100">
                <a:solidFill>
                  <a:schemeClr val="lt1"/>
                </a:solidFill>
              </a:rPr>
              <a:t>React Documentation</a:t>
            </a:r>
            <a:r>
              <a:rPr lang="en-US" sz="4100">
                <a:solidFill>
                  <a:schemeClr val="lt1"/>
                </a:solidFill>
              </a:rPr>
              <a:t>: </a:t>
            </a:r>
            <a:r>
              <a:rPr lang="en-US" sz="4100" u="sng">
                <a:solidFill>
                  <a:schemeClr val="lt1"/>
                </a:solidFill>
                <a:hlinkClick r:id="rId7">
                  <a:extLst>
                    <a:ext uri="{A12FA001-AC4F-418D-AE19-62706E023703}">
                      <ahyp:hlinkClr val="tx"/>
                    </a:ext>
                  </a:extLst>
                </a:hlinkClick>
              </a:rPr>
              <a:t>https://reactjs.org/docs/getting-started.html</a:t>
            </a:r>
            <a:endParaRPr sz="4100">
              <a:solidFill>
                <a:schemeClr val="lt1"/>
              </a:solidFill>
            </a:endParaRPr>
          </a:p>
          <a:p>
            <a:pPr indent="0" lvl="0" marL="0" rtl="0" algn="ctr">
              <a:spcBef>
                <a:spcPts val="0"/>
              </a:spcBef>
              <a:spcAft>
                <a:spcPts val="0"/>
              </a:spcAft>
              <a:buClr>
                <a:schemeClr val="dk1"/>
              </a:buClr>
              <a:buSzPts val="1100"/>
              <a:buFont typeface="Arial"/>
              <a:buNone/>
            </a:pPr>
            <a:r>
              <a:t/>
            </a:r>
            <a:endParaRPr sz="4100">
              <a:solidFill>
                <a:schemeClr val="lt1"/>
              </a:solidFill>
            </a:endParaRPr>
          </a:p>
          <a:p>
            <a:pPr indent="0" lvl="0" marL="0" rtl="0" algn="ctr">
              <a:spcBef>
                <a:spcPts val="0"/>
              </a:spcBef>
              <a:spcAft>
                <a:spcPts val="0"/>
              </a:spcAft>
              <a:buNone/>
            </a:pPr>
            <a:r>
              <a:t/>
            </a:r>
            <a:endParaRPr sz="4100">
              <a:solidFill>
                <a:schemeClr val="lt1"/>
              </a:solidFill>
            </a:endParaRPr>
          </a:p>
        </p:txBody>
      </p:sp>
      <p:sp>
        <p:nvSpPr>
          <p:cNvPr id="44" name="Google Shape;44;p2"/>
          <p:cNvSpPr txBox="1"/>
          <p:nvPr/>
        </p:nvSpPr>
        <p:spPr>
          <a:xfrm>
            <a:off x="1718775" y="28841600"/>
            <a:ext cx="9249000" cy="10157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lang="en-US" sz="3800">
                <a:solidFill>
                  <a:schemeClr val="lt1"/>
                </a:solidFill>
              </a:rPr>
              <a:t>Verification involved multiple stages, including unit tests, integration tests, and user acceptance testing (UAT). </a:t>
            </a:r>
            <a:r>
              <a:rPr b="1" lang="en-US" sz="3800">
                <a:solidFill>
                  <a:schemeClr val="lt1"/>
                </a:solidFill>
              </a:rPr>
              <a:t>JWT</a:t>
            </a:r>
            <a:r>
              <a:rPr lang="en-US" sz="3800">
                <a:solidFill>
                  <a:schemeClr val="lt1"/>
                </a:solidFill>
              </a:rPr>
              <a:t> (JSON Web Token) was used for secure user authentication, ensuring that only authorized users could access protected routes, such as financial data. The backend was tested using </a:t>
            </a:r>
            <a:r>
              <a:rPr b="1" lang="en-US" sz="3800">
                <a:solidFill>
                  <a:schemeClr val="lt1"/>
                </a:solidFill>
              </a:rPr>
              <a:t>Django’s</a:t>
            </a:r>
            <a:r>
              <a:rPr lang="en-US" sz="3800">
                <a:solidFill>
                  <a:schemeClr val="lt1"/>
                </a:solidFill>
              </a:rPr>
              <a:t> built-in framework with the </a:t>
            </a:r>
            <a:r>
              <a:rPr b="1" lang="en-US" sz="3800">
                <a:solidFill>
                  <a:schemeClr val="lt1"/>
                </a:solidFill>
              </a:rPr>
              <a:t>PostgreSQL</a:t>
            </a:r>
            <a:r>
              <a:rPr lang="en-US" sz="3800">
                <a:solidFill>
                  <a:schemeClr val="lt1"/>
                </a:solidFill>
              </a:rPr>
              <a:t> database, while the frontend was tested for proper data display and functionality. Performance testing ensured that the system efficiently handled multiple queries and large datasets, while token validation was verified to block unauthorized access.</a:t>
            </a:r>
            <a:endParaRPr sz="3800">
              <a:solidFill>
                <a:schemeClr val="lt1"/>
              </a:solidFill>
            </a:endParaRPr>
          </a:p>
          <a:p>
            <a:pPr indent="0" lvl="0" marL="0" rtl="0" algn="ctr">
              <a:spcBef>
                <a:spcPts val="1200"/>
              </a:spcBef>
              <a:spcAft>
                <a:spcPts val="0"/>
              </a:spcAft>
              <a:buNone/>
            </a:pPr>
            <a:r>
              <a:t/>
            </a:r>
            <a:endParaRPr sz="38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