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Default Extension="jpg" ContentType="image/jpg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7772400" cy="10058400"/>
  <p:notesSz cx="7772400" cy="10058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#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#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#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#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#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01700" y="1179512"/>
            <a:ext cx="5443855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01700" y="1951632"/>
            <a:ext cx="5278755" cy="42862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977900" y="8347943"/>
            <a:ext cx="289559" cy="1803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673696" y="8347943"/>
            <a:ext cx="797560" cy="1803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#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Florida</a:t>
            </a:r>
            <a:r>
              <a:rPr dirty="0" spc="-90"/>
              <a:t> </a:t>
            </a:r>
            <a:r>
              <a:rPr dirty="0"/>
              <a:t>International</a:t>
            </a:r>
            <a:r>
              <a:rPr dirty="0" spc="-85"/>
              <a:t> </a:t>
            </a:r>
            <a:r>
              <a:rPr dirty="0" spc="-10"/>
              <a:t>University</a:t>
            </a:r>
          </a:p>
        </p:txBody>
      </p:sp>
      <p:sp>
        <p:nvSpPr>
          <p:cNvPr id="3" name="object 3" descr="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45085" rIns="0" bIns="0" rtlCol="0" vert="horz">
            <a:spAutoFit/>
          </a:bodyPr>
          <a:lstStyle/>
          <a:p>
            <a:pPr marL="12700" marR="324485">
              <a:lnSpc>
                <a:spcPts val="3679"/>
              </a:lnSpc>
              <a:spcBef>
                <a:spcPts val="355"/>
              </a:spcBef>
            </a:pPr>
            <a:r>
              <a:rPr dirty="0"/>
              <a:t>Knight</a:t>
            </a:r>
            <a:r>
              <a:rPr dirty="0" spc="-60"/>
              <a:t> </a:t>
            </a:r>
            <a:r>
              <a:rPr dirty="0"/>
              <a:t>Foundation</a:t>
            </a:r>
            <a:r>
              <a:rPr dirty="0" spc="-55"/>
              <a:t> </a:t>
            </a:r>
            <a:r>
              <a:rPr dirty="0"/>
              <a:t>School</a:t>
            </a:r>
            <a:r>
              <a:rPr dirty="0" spc="-55"/>
              <a:t> </a:t>
            </a:r>
            <a:r>
              <a:rPr dirty="0" spc="-25"/>
              <a:t>of </a:t>
            </a:r>
            <a:r>
              <a:rPr dirty="0"/>
              <a:t>Computing</a:t>
            </a:r>
            <a:r>
              <a:rPr dirty="0" spc="-45"/>
              <a:t> </a:t>
            </a:r>
            <a:r>
              <a:rPr dirty="0"/>
              <a:t>and</a:t>
            </a:r>
            <a:r>
              <a:rPr dirty="0" spc="-40"/>
              <a:t> </a:t>
            </a:r>
            <a:r>
              <a:rPr dirty="0" spc="-10"/>
              <a:t>Information Sciences</a:t>
            </a:r>
          </a:p>
          <a:p>
            <a:pPr marL="85725">
              <a:lnSpc>
                <a:spcPct val="100000"/>
              </a:lnSpc>
              <a:spcBef>
                <a:spcPts val="1490"/>
              </a:spcBef>
            </a:pPr>
            <a:r>
              <a:rPr dirty="0" b="0">
                <a:solidFill>
                  <a:srgbClr val="666666"/>
                </a:solidFill>
                <a:latin typeface="Georgia"/>
                <a:cs typeface="Georgia"/>
              </a:rPr>
              <a:t>Software</a:t>
            </a:r>
            <a:r>
              <a:rPr dirty="0" spc="-135" b="0">
                <a:solidFill>
                  <a:srgbClr val="666666"/>
                </a:solidFill>
                <a:latin typeface="Georgia"/>
                <a:cs typeface="Georgia"/>
              </a:rPr>
              <a:t> </a:t>
            </a:r>
            <a:r>
              <a:rPr dirty="0" b="0">
                <a:solidFill>
                  <a:srgbClr val="666666"/>
                </a:solidFill>
                <a:latin typeface="Georgia"/>
                <a:cs typeface="Georgia"/>
              </a:rPr>
              <a:t>Engineering</a:t>
            </a:r>
            <a:r>
              <a:rPr dirty="0" spc="-135" b="0">
                <a:solidFill>
                  <a:srgbClr val="666666"/>
                </a:solidFill>
                <a:latin typeface="Georgia"/>
                <a:cs typeface="Georgia"/>
              </a:rPr>
              <a:t> </a:t>
            </a:r>
            <a:r>
              <a:rPr dirty="0" spc="-10" b="0">
                <a:solidFill>
                  <a:srgbClr val="666666"/>
                </a:solidFill>
                <a:latin typeface="Georgia"/>
                <a:cs typeface="Georgia"/>
              </a:rPr>
              <a:t>Focus</a:t>
            </a:r>
          </a:p>
          <a:p>
            <a:pPr marL="12700">
              <a:lnSpc>
                <a:spcPct val="100000"/>
              </a:lnSpc>
              <a:spcBef>
                <a:spcPts val="3440"/>
              </a:spcBef>
            </a:pPr>
            <a:r>
              <a:rPr dirty="0" sz="2400" b="0">
                <a:solidFill>
                  <a:srgbClr val="666666"/>
                </a:solidFill>
                <a:latin typeface="Georgia"/>
                <a:cs typeface="Georgia"/>
              </a:rPr>
              <a:t>Final </a:t>
            </a:r>
            <a:r>
              <a:rPr dirty="0" sz="2400" spc="-10" b="0">
                <a:solidFill>
                  <a:srgbClr val="666666"/>
                </a:solidFill>
                <a:latin typeface="Georgia"/>
                <a:cs typeface="Georgia"/>
              </a:rPr>
              <a:t>Deliverable</a:t>
            </a:r>
            <a:endParaRPr sz="2400">
              <a:latin typeface="Georgia"/>
              <a:cs typeface="Georgia"/>
            </a:endParaRPr>
          </a:p>
          <a:p>
            <a:pPr>
              <a:lnSpc>
                <a:spcPct val="100000"/>
              </a:lnSpc>
            </a:pPr>
            <a:endParaRPr sz="2400">
              <a:latin typeface="Georgia"/>
              <a:cs typeface="Georgia"/>
            </a:endParaRPr>
          </a:p>
          <a:p>
            <a:pPr>
              <a:lnSpc>
                <a:spcPct val="100000"/>
              </a:lnSpc>
              <a:spcBef>
                <a:spcPts val="1305"/>
              </a:spcBef>
            </a:pPr>
            <a:endParaRPr sz="240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i="0">
                <a:latin typeface="Times New Roman"/>
                <a:cs typeface="Times New Roman"/>
              </a:rPr>
              <a:t>Project</a:t>
            </a:r>
            <a:r>
              <a:rPr dirty="0" spc="-100" i="0">
                <a:latin typeface="Times New Roman"/>
                <a:cs typeface="Times New Roman"/>
              </a:rPr>
              <a:t> </a:t>
            </a:r>
            <a:r>
              <a:rPr dirty="0" i="0">
                <a:latin typeface="Times New Roman"/>
                <a:cs typeface="Times New Roman"/>
              </a:rPr>
              <a:t>Title:</a:t>
            </a:r>
            <a:r>
              <a:rPr dirty="0" spc="-100" i="0">
                <a:latin typeface="Times New Roman"/>
                <a:cs typeface="Times New Roman"/>
              </a:rPr>
              <a:t> </a:t>
            </a:r>
            <a:r>
              <a:rPr dirty="0" i="0">
                <a:latin typeface="Times New Roman"/>
                <a:cs typeface="Times New Roman"/>
              </a:rPr>
              <a:t>Stock</a:t>
            </a:r>
            <a:r>
              <a:rPr dirty="0" spc="-95" i="0">
                <a:latin typeface="Times New Roman"/>
                <a:cs typeface="Times New Roman"/>
              </a:rPr>
              <a:t> </a:t>
            </a:r>
            <a:r>
              <a:rPr dirty="0" spc="-10" i="0">
                <a:latin typeface="Times New Roman"/>
                <a:cs typeface="Times New Roman"/>
              </a:rPr>
              <a:t>Predictor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901700" y="8796883"/>
            <a:ext cx="43738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0">
                <a:latin typeface="Times New Roman"/>
                <a:cs typeface="Times New Roman"/>
              </a:rPr>
              <a:t>Team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Members: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Daniel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Lievano,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Jean-</a:t>
            </a:r>
            <a:r>
              <a:rPr dirty="0" sz="1200">
                <a:latin typeface="Times New Roman"/>
                <a:cs typeface="Times New Roman"/>
              </a:rPr>
              <a:t>Elias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Mestre,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Cristian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Gonzalez,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6" name="object 6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10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  <p:sp>
        <p:nvSpPr>
          <p:cNvPr id="2" name="object 2" descr=""/>
          <p:cNvSpPr txBox="1"/>
          <p:nvPr/>
        </p:nvSpPr>
        <p:spPr>
          <a:xfrm>
            <a:off x="977900" y="636754"/>
            <a:ext cx="998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Final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Deliverable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681603" y="636754"/>
            <a:ext cx="7893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Project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Name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1700" y="1412707"/>
            <a:ext cx="5622925" cy="664590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b="1">
                <a:latin typeface="Times New Roman"/>
                <a:cs typeface="Times New Roman"/>
              </a:rPr>
              <a:t>Sprints</a:t>
            </a:r>
            <a:r>
              <a:rPr dirty="0" sz="1400" spc="-50" b="1">
                <a:latin typeface="Times New Roman"/>
                <a:cs typeface="Times New Roman"/>
              </a:rPr>
              <a:t> </a:t>
            </a:r>
            <a:r>
              <a:rPr dirty="0" sz="1400" spc="-20" b="1">
                <a:latin typeface="Times New Roman"/>
                <a:cs typeface="Times New Roman"/>
              </a:rPr>
              <a:t>Plan</a:t>
            </a: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0"/>
              </a:spcBef>
            </a:pPr>
            <a:r>
              <a:rPr dirty="0" sz="1200" b="1">
                <a:latin typeface="Times New Roman"/>
                <a:cs typeface="Times New Roman"/>
              </a:rPr>
              <a:t>Sprint</a:t>
            </a:r>
            <a:r>
              <a:rPr dirty="0" sz="1200" spc="-25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1:</a:t>
            </a:r>
            <a:r>
              <a:rPr dirty="0" sz="1200" spc="-20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Environment</a:t>
            </a:r>
            <a:r>
              <a:rPr dirty="0" sz="1200" spc="-20" b="1">
                <a:latin typeface="Times New Roman"/>
                <a:cs typeface="Times New Roman"/>
              </a:rPr>
              <a:t> </a:t>
            </a:r>
            <a:r>
              <a:rPr dirty="0" sz="1200" spc="-10" b="1">
                <a:latin typeface="Times New Roman"/>
                <a:cs typeface="Times New Roman"/>
              </a:rPr>
              <a:t>Setup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ct val="100000"/>
              </a:lnSpc>
              <a:spcBef>
                <a:spcPts val="944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b="1" i="1">
                <a:latin typeface="Times New Roman"/>
                <a:cs typeface="Times New Roman"/>
              </a:rPr>
              <a:t>Set</a:t>
            </a:r>
            <a:r>
              <a:rPr dirty="0" sz="1200" spc="-3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up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the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development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environment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(install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Python,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Pandas,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and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C++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spc="-10" b="1" i="1">
                <a:latin typeface="Times New Roman"/>
                <a:cs typeface="Times New Roman"/>
              </a:rPr>
              <a:t>toolchain).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ct val="100000"/>
              </a:lnSpc>
              <a:spcBef>
                <a:spcPts val="944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b="1" i="1">
                <a:latin typeface="Times New Roman"/>
                <a:cs typeface="Times New Roman"/>
              </a:rPr>
              <a:t>Research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.CSV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as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database</a:t>
            </a:r>
            <a:r>
              <a:rPr dirty="0" sz="1200" spc="-10" b="1" i="1">
                <a:latin typeface="Times New Roman"/>
                <a:cs typeface="Times New Roman"/>
              </a:rPr>
              <a:t> solution.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ct val="100000"/>
              </a:lnSpc>
              <a:spcBef>
                <a:spcPts val="944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b="1" i="1">
                <a:latin typeface="Times New Roman"/>
                <a:cs typeface="Times New Roman"/>
              </a:rPr>
              <a:t>Define</a:t>
            </a:r>
            <a:r>
              <a:rPr dirty="0" sz="1200" spc="-3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the</a:t>
            </a:r>
            <a:r>
              <a:rPr dirty="0" sz="1200" spc="-3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project</a:t>
            </a:r>
            <a:r>
              <a:rPr dirty="0" sz="1200" spc="-3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architecture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and</a:t>
            </a:r>
            <a:r>
              <a:rPr dirty="0" sz="1200" spc="-30" b="1" i="1">
                <a:latin typeface="Times New Roman"/>
                <a:cs typeface="Times New Roman"/>
              </a:rPr>
              <a:t> </a:t>
            </a:r>
            <a:r>
              <a:rPr dirty="0" sz="1200" spc="-10" b="1" i="1">
                <a:latin typeface="Times New Roman"/>
                <a:cs typeface="Times New Roman"/>
              </a:rPr>
              <a:t>subsystems.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0"/>
              </a:spcBef>
            </a:pPr>
            <a:r>
              <a:rPr dirty="0" sz="1200" b="1">
                <a:latin typeface="Times New Roman"/>
                <a:cs typeface="Times New Roman"/>
              </a:rPr>
              <a:t>Sprint</a:t>
            </a:r>
            <a:r>
              <a:rPr dirty="0" sz="1200" spc="-5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2:</a:t>
            </a:r>
            <a:r>
              <a:rPr dirty="0" sz="1200" spc="-5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UI </a:t>
            </a:r>
            <a:r>
              <a:rPr dirty="0" sz="1200" spc="-10" b="1">
                <a:latin typeface="Times New Roman"/>
                <a:cs typeface="Times New Roman"/>
              </a:rPr>
              <a:t>Design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ct val="100000"/>
              </a:lnSpc>
              <a:spcBef>
                <a:spcPts val="944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b="1" i="1">
                <a:latin typeface="Times New Roman"/>
                <a:cs typeface="Times New Roman"/>
              </a:rPr>
              <a:t>Develop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the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basic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UI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framework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using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spc="-20" b="1" i="1">
                <a:latin typeface="Times New Roman"/>
                <a:cs typeface="Times New Roman"/>
              </a:rPr>
              <a:t>C++.</a:t>
            </a:r>
            <a:endParaRPr sz="1200">
              <a:latin typeface="Times New Roman"/>
              <a:cs typeface="Times New Roman"/>
            </a:endParaRPr>
          </a:p>
          <a:p>
            <a:pPr marL="469900" marR="238125" indent="-228600">
              <a:lnSpc>
                <a:spcPts val="1380"/>
              </a:lnSpc>
              <a:spcBef>
                <a:spcPts val="1045"/>
              </a:spcBef>
              <a:buFont typeface="Arial"/>
              <a:buChar char="●"/>
              <a:tabLst>
                <a:tab pos="469900" algn="l"/>
              </a:tabLst>
            </a:pPr>
            <a:r>
              <a:rPr dirty="0" sz="1200" b="1" i="1">
                <a:latin typeface="Times New Roman"/>
                <a:cs typeface="Times New Roman"/>
              </a:rPr>
              <a:t>Create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mockups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for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user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input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fields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(e.g.,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stock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symbols)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and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output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areas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spc="-25" b="1" i="1">
                <a:latin typeface="Times New Roman"/>
                <a:cs typeface="Times New Roman"/>
              </a:rPr>
              <a:t>for </a:t>
            </a:r>
            <a:r>
              <a:rPr dirty="0" sz="1200" spc="-10" b="1" i="1">
                <a:latin typeface="Times New Roman"/>
                <a:cs typeface="Times New Roman"/>
              </a:rPr>
              <a:t>predictions.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00"/>
              </a:spcBef>
            </a:pPr>
            <a:r>
              <a:rPr dirty="0" sz="1200" b="1">
                <a:latin typeface="Times New Roman"/>
                <a:cs typeface="Times New Roman"/>
              </a:rPr>
              <a:t>Sprint</a:t>
            </a:r>
            <a:r>
              <a:rPr dirty="0" sz="1200" spc="-5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3:</a:t>
            </a:r>
            <a:r>
              <a:rPr dirty="0" sz="1200" spc="-5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Data </a:t>
            </a:r>
            <a:r>
              <a:rPr dirty="0" sz="1200" spc="-10" b="1">
                <a:latin typeface="Times New Roman"/>
                <a:cs typeface="Times New Roman"/>
              </a:rPr>
              <a:t>Handling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ct val="100000"/>
              </a:lnSpc>
              <a:spcBef>
                <a:spcPts val="944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b="1" i="1">
                <a:latin typeface="Times New Roman"/>
                <a:cs typeface="Times New Roman"/>
              </a:rPr>
              <a:t>Implement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functionality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to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load,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read,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and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write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stock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data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from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.CSV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spc="-10" b="1" i="1">
                <a:latin typeface="Times New Roman"/>
                <a:cs typeface="Times New Roman"/>
              </a:rPr>
              <a:t>files.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ct val="100000"/>
              </a:lnSpc>
              <a:spcBef>
                <a:spcPts val="944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b="1" i="1">
                <a:latin typeface="Times New Roman"/>
                <a:cs typeface="Times New Roman"/>
              </a:rPr>
              <a:t>Create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Python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module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for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data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preprocessing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using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spc="-10" b="1" i="1">
                <a:latin typeface="Times New Roman"/>
                <a:cs typeface="Times New Roman"/>
              </a:rPr>
              <a:t>Pandas.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0"/>
              </a:spcBef>
            </a:pPr>
            <a:r>
              <a:rPr dirty="0" sz="1200" b="1">
                <a:latin typeface="Times New Roman"/>
                <a:cs typeface="Times New Roman"/>
              </a:rPr>
              <a:t>Sprint</a:t>
            </a:r>
            <a:r>
              <a:rPr dirty="0" sz="1200" spc="-5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4: Data</a:t>
            </a:r>
            <a:r>
              <a:rPr dirty="0" sz="1200" spc="-5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Analysis and </a:t>
            </a:r>
            <a:r>
              <a:rPr dirty="0" sz="1200" spc="-10" b="1">
                <a:latin typeface="Times New Roman"/>
                <a:cs typeface="Times New Roman"/>
              </a:rPr>
              <a:t>Prediction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ct val="100000"/>
              </a:lnSpc>
              <a:spcBef>
                <a:spcPts val="944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b="1" i="1">
                <a:latin typeface="Times New Roman"/>
                <a:cs typeface="Times New Roman"/>
              </a:rPr>
              <a:t>Develop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Python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scripts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to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analyze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historical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stock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data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and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predict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spc="-10" b="1" i="1">
                <a:latin typeface="Times New Roman"/>
                <a:cs typeface="Times New Roman"/>
              </a:rPr>
              <a:t>trends.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ct val="100000"/>
              </a:lnSpc>
              <a:spcBef>
                <a:spcPts val="950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spc="-25" b="1" i="1">
                <a:latin typeface="Times New Roman"/>
                <a:cs typeface="Times New Roman"/>
              </a:rPr>
              <a:t>Test</a:t>
            </a:r>
            <a:r>
              <a:rPr dirty="0" sz="1200" spc="-4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prediction</a:t>
            </a:r>
            <a:r>
              <a:rPr dirty="0" sz="1200" spc="-4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algorithms</a:t>
            </a:r>
            <a:r>
              <a:rPr dirty="0" sz="1200" spc="-4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with</a:t>
            </a:r>
            <a:r>
              <a:rPr dirty="0" sz="1200" spc="-4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sample</a:t>
            </a:r>
            <a:r>
              <a:rPr dirty="0" sz="1200" spc="-40" b="1" i="1">
                <a:latin typeface="Times New Roman"/>
                <a:cs typeface="Times New Roman"/>
              </a:rPr>
              <a:t> </a:t>
            </a:r>
            <a:r>
              <a:rPr dirty="0" sz="1200" spc="-10" b="1" i="1">
                <a:latin typeface="Times New Roman"/>
                <a:cs typeface="Times New Roman"/>
              </a:rPr>
              <a:t>datasets.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35"/>
              </a:spcBef>
            </a:pPr>
            <a:r>
              <a:rPr dirty="0" sz="1200" b="1">
                <a:latin typeface="Times New Roman"/>
                <a:cs typeface="Times New Roman"/>
              </a:rPr>
              <a:t>Sprint</a:t>
            </a:r>
            <a:r>
              <a:rPr dirty="0" sz="1200" spc="-10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5:</a:t>
            </a:r>
            <a:r>
              <a:rPr dirty="0" sz="1200" spc="-5" b="1">
                <a:latin typeface="Times New Roman"/>
                <a:cs typeface="Times New Roman"/>
              </a:rPr>
              <a:t> </a:t>
            </a:r>
            <a:r>
              <a:rPr dirty="0" sz="1200" spc="-10" b="1">
                <a:latin typeface="Times New Roman"/>
                <a:cs typeface="Times New Roman"/>
              </a:rPr>
              <a:t>Backend-</a:t>
            </a:r>
            <a:r>
              <a:rPr dirty="0" sz="1200" b="1">
                <a:latin typeface="Times New Roman"/>
                <a:cs typeface="Times New Roman"/>
              </a:rPr>
              <a:t>Frontend</a:t>
            </a:r>
            <a:r>
              <a:rPr dirty="0" sz="1200" spc="-5" b="1">
                <a:latin typeface="Times New Roman"/>
                <a:cs typeface="Times New Roman"/>
              </a:rPr>
              <a:t> </a:t>
            </a:r>
            <a:r>
              <a:rPr dirty="0" sz="1200" spc="-10" b="1">
                <a:latin typeface="Times New Roman"/>
                <a:cs typeface="Times New Roman"/>
              </a:rPr>
              <a:t>Integration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ct val="100000"/>
              </a:lnSpc>
              <a:spcBef>
                <a:spcPts val="950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b="1" i="1">
                <a:latin typeface="Times New Roman"/>
                <a:cs typeface="Times New Roman"/>
              </a:rPr>
              <a:t>Establish</a:t>
            </a:r>
            <a:r>
              <a:rPr dirty="0" sz="1200" spc="-10" b="1" i="1">
                <a:latin typeface="Times New Roman"/>
                <a:cs typeface="Times New Roman"/>
              </a:rPr>
              <a:t> communication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between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the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C++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UI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and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Python</a:t>
            </a:r>
            <a:r>
              <a:rPr dirty="0" sz="1200" spc="-10" b="1" i="1">
                <a:latin typeface="Times New Roman"/>
                <a:cs typeface="Times New Roman"/>
              </a:rPr>
              <a:t> backend.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ct val="100000"/>
              </a:lnSpc>
              <a:spcBef>
                <a:spcPts val="945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b="1" i="1">
                <a:latin typeface="Times New Roman"/>
                <a:cs typeface="Times New Roman"/>
              </a:rPr>
              <a:t>Use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an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adapter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pattern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for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data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exchange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between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the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spc="-10" b="1" i="1">
                <a:latin typeface="Times New Roman"/>
                <a:cs typeface="Times New Roman"/>
              </a:rPr>
              <a:t>layers.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0"/>
              </a:spcBef>
            </a:pPr>
            <a:r>
              <a:rPr dirty="0" sz="1200" b="1">
                <a:latin typeface="Times New Roman"/>
                <a:cs typeface="Times New Roman"/>
              </a:rPr>
              <a:t>Sprint</a:t>
            </a:r>
            <a:r>
              <a:rPr dirty="0" sz="1200" spc="-5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6:</a:t>
            </a:r>
            <a:r>
              <a:rPr dirty="0" sz="1200" spc="-5" b="1">
                <a:latin typeface="Times New Roman"/>
                <a:cs typeface="Times New Roman"/>
              </a:rPr>
              <a:t> </a:t>
            </a:r>
            <a:r>
              <a:rPr dirty="0" sz="1200" spc="-10" b="1">
                <a:latin typeface="Times New Roman"/>
                <a:cs typeface="Times New Roman"/>
              </a:rPr>
              <a:t>Visualization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ct val="100000"/>
              </a:lnSpc>
              <a:spcBef>
                <a:spcPts val="945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b="1" i="1">
                <a:latin typeface="Times New Roman"/>
                <a:cs typeface="Times New Roman"/>
              </a:rPr>
              <a:t>Add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graphical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components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to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the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UI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for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displaying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stock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data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spc="-10" b="1" i="1">
                <a:latin typeface="Times New Roman"/>
                <a:cs typeface="Times New Roman"/>
              </a:rPr>
              <a:t>trends.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ct val="100000"/>
              </a:lnSpc>
              <a:spcBef>
                <a:spcPts val="945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b="1" i="1">
                <a:latin typeface="Times New Roman"/>
                <a:cs typeface="Times New Roman"/>
              </a:rPr>
              <a:t>Implement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charts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or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tables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to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visualize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spc="-10" b="1" i="1">
                <a:latin typeface="Times New Roman"/>
                <a:cs typeface="Times New Roman"/>
              </a:rPr>
              <a:t>predictions.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0"/>
              </a:spcBef>
            </a:pPr>
            <a:r>
              <a:rPr dirty="0" sz="1200" b="1">
                <a:latin typeface="Times New Roman"/>
                <a:cs typeface="Times New Roman"/>
              </a:rPr>
              <a:t>Sprint</a:t>
            </a:r>
            <a:r>
              <a:rPr dirty="0" sz="1200" spc="-15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7:</a:t>
            </a:r>
            <a:r>
              <a:rPr dirty="0" sz="1200" spc="-15" b="1">
                <a:latin typeface="Times New Roman"/>
                <a:cs typeface="Times New Roman"/>
              </a:rPr>
              <a:t> </a:t>
            </a:r>
            <a:r>
              <a:rPr dirty="0" sz="1200" spc="-10" b="1">
                <a:latin typeface="Times New Roman"/>
                <a:cs typeface="Times New Roman"/>
              </a:rPr>
              <a:t>Testing</a:t>
            </a:r>
            <a:r>
              <a:rPr dirty="0" sz="1200" spc="-15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and</a:t>
            </a:r>
            <a:r>
              <a:rPr dirty="0" sz="1200" spc="-10" b="1">
                <a:latin typeface="Times New Roman"/>
                <a:cs typeface="Times New Roman"/>
              </a:rPr>
              <a:t> Optimization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8" name="object 8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10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  <p:sp>
        <p:nvSpPr>
          <p:cNvPr id="2" name="object 2" descr=""/>
          <p:cNvSpPr txBox="1"/>
          <p:nvPr/>
        </p:nvSpPr>
        <p:spPr>
          <a:xfrm>
            <a:off x="977900" y="636754"/>
            <a:ext cx="998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Final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Deliverable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681603" y="636754"/>
            <a:ext cx="7893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Project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Name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1700" y="1415064"/>
            <a:ext cx="5275580" cy="17481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265" indent="-227965">
              <a:lnSpc>
                <a:spcPct val="100000"/>
              </a:lnSpc>
              <a:spcBef>
                <a:spcPts val="100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b="1" i="1">
                <a:latin typeface="Times New Roman"/>
                <a:cs typeface="Times New Roman"/>
              </a:rPr>
              <a:t>Conduct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unit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testing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for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all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components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(UI,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backend,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and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data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spc="-10" b="1" i="1">
                <a:latin typeface="Times New Roman"/>
                <a:cs typeface="Times New Roman"/>
              </a:rPr>
              <a:t>handling).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ct val="100000"/>
              </a:lnSpc>
              <a:spcBef>
                <a:spcPts val="944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b="1" i="1">
                <a:latin typeface="Times New Roman"/>
                <a:cs typeface="Times New Roman"/>
              </a:rPr>
              <a:t>Optimize</a:t>
            </a:r>
            <a:r>
              <a:rPr dirty="0" sz="1200" spc="-3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the</a:t>
            </a:r>
            <a:r>
              <a:rPr dirty="0" sz="1200" spc="-3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prediction</a:t>
            </a:r>
            <a:r>
              <a:rPr dirty="0" sz="1200" spc="-3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algorithms</a:t>
            </a:r>
            <a:r>
              <a:rPr dirty="0" sz="1200" spc="-3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for</a:t>
            </a:r>
            <a:r>
              <a:rPr dirty="0" sz="1200" spc="-3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performance</a:t>
            </a:r>
            <a:r>
              <a:rPr dirty="0" sz="1200" spc="-3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and</a:t>
            </a:r>
            <a:r>
              <a:rPr dirty="0" sz="1200" spc="-35" b="1" i="1">
                <a:latin typeface="Times New Roman"/>
                <a:cs typeface="Times New Roman"/>
              </a:rPr>
              <a:t> </a:t>
            </a:r>
            <a:r>
              <a:rPr dirty="0" sz="1200" spc="-10" b="1" i="1">
                <a:latin typeface="Times New Roman"/>
                <a:cs typeface="Times New Roman"/>
              </a:rPr>
              <a:t>accuracy.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0"/>
              </a:spcBef>
            </a:pPr>
            <a:r>
              <a:rPr dirty="0" sz="1200" b="1">
                <a:latin typeface="Times New Roman"/>
                <a:cs typeface="Times New Roman"/>
              </a:rPr>
              <a:t>Sprint</a:t>
            </a:r>
            <a:r>
              <a:rPr dirty="0" sz="1200" spc="-20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8:</a:t>
            </a:r>
            <a:r>
              <a:rPr dirty="0" sz="1200" spc="-20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Finalization</a:t>
            </a:r>
            <a:r>
              <a:rPr dirty="0" sz="1200" spc="-15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and</a:t>
            </a:r>
            <a:r>
              <a:rPr dirty="0" sz="1200" spc="-20" b="1">
                <a:latin typeface="Times New Roman"/>
                <a:cs typeface="Times New Roman"/>
              </a:rPr>
              <a:t> </a:t>
            </a:r>
            <a:r>
              <a:rPr dirty="0" sz="1200" spc="-10" b="1">
                <a:latin typeface="Times New Roman"/>
                <a:cs typeface="Times New Roman"/>
              </a:rPr>
              <a:t>Documentation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ct val="100000"/>
              </a:lnSpc>
              <a:spcBef>
                <a:spcPts val="944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b="1" i="1">
                <a:latin typeface="Times New Roman"/>
                <a:cs typeface="Times New Roman"/>
              </a:rPr>
              <a:t>Conduct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integration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testing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to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ensure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the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entire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system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works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spc="-10" b="1" i="1">
                <a:latin typeface="Times New Roman"/>
                <a:cs typeface="Times New Roman"/>
              </a:rPr>
              <a:t>seamlessly.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ct val="100000"/>
              </a:lnSpc>
              <a:spcBef>
                <a:spcPts val="944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b="1" i="1">
                <a:latin typeface="Times New Roman"/>
                <a:cs typeface="Times New Roman"/>
              </a:rPr>
              <a:t>Prepare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user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guides,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installation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instructions,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and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developer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spc="-10" b="1" i="1">
                <a:latin typeface="Times New Roman"/>
                <a:cs typeface="Times New Roman"/>
              </a:rPr>
              <a:t>documentation.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ct val="100000"/>
              </a:lnSpc>
              <a:spcBef>
                <a:spcPts val="944"/>
              </a:spcBef>
              <a:buFont typeface="Arial"/>
              <a:buChar char="●"/>
              <a:tabLst>
                <a:tab pos="469265" algn="l"/>
              </a:tabLst>
            </a:pPr>
            <a:r>
              <a:rPr dirty="0" sz="1200" b="1" i="1">
                <a:latin typeface="Times New Roman"/>
                <a:cs typeface="Times New Roman"/>
              </a:rPr>
              <a:t>Compile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list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of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shortcomings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and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future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enhancement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spc="-10" b="1" i="1">
                <a:latin typeface="Times New Roman"/>
                <a:cs typeface="Times New Roman"/>
              </a:rPr>
              <a:t>suggestions.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901700" y="4083781"/>
            <a:ext cx="5695315" cy="11468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cap="small" sz="1600" spc="-110" b="1">
                <a:latin typeface="Times New Roman"/>
                <a:cs typeface="Times New Roman"/>
              </a:rPr>
              <a:t>System</a:t>
            </a:r>
            <a:r>
              <a:rPr dirty="0" cap="small" sz="1600" spc="50" b="1">
                <a:latin typeface="Times New Roman"/>
                <a:cs typeface="Times New Roman"/>
              </a:rPr>
              <a:t> </a:t>
            </a:r>
            <a:r>
              <a:rPr dirty="0" cap="small" sz="1600" spc="-10" b="1">
                <a:latin typeface="Times New Roman"/>
                <a:cs typeface="Times New Roman"/>
              </a:rPr>
              <a:t>Design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 marR="249554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This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section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contains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information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design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decisions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that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went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into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this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project.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The </a:t>
            </a:r>
            <a:r>
              <a:rPr dirty="0" sz="1200">
                <a:latin typeface="Times New Roman"/>
                <a:cs typeface="Times New Roman"/>
              </a:rPr>
              <a:t>architecture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patterns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are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outlined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explained.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entire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system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shown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package</a:t>
            </a:r>
            <a:endParaRPr sz="1200">
              <a:latin typeface="Times New Roman"/>
              <a:cs typeface="Times New Roman"/>
            </a:endParaRPr>
          </a:p>
          <a:p>
            <a:pPr marL="12700" marR="508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diagram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subsystems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are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explained.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Finally,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design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patterns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project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are </a:t>
            </a:r>
            <a:r>
              <a:rPr dirty="0" sz="1200" spc="-10">
                <a:latin typeface="Times New Roman"/>
                <a:cs typeface="Times New Roman"/>
              </a:rPr>
              <a:t>discussed.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901700" y="5672844"/>
            <a:ext cx="2923540" cy="24549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10" b="1">
                <a:latin typeface="Times New Roman"/>
                <a:cs typeface="Times New Roman"/>
              </a:rPr>
              <a:t>Architectural</a:t>
            </a:r>
            <a:r>
              <a:rPr dirty="0" sz="1400" spc="-5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Patterns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695"/>
              </a:spcBef>
            </a:pP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400" b="1">
                <a:latin typeface="Times New Roman"/>
                <a:cs typeface="Times New Roman"/>
              </a:rPr>
              <a:t>System</a:t>
            </a:r>
            <a:r>
              <a:rPr dirty="0" sz="1400" spc="-4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and</a:t>
            </a:r>
            <a:r>
              <a:rPr dirty="0" sz="1400" spc="-4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Subsystem</a:t>
            </a:r>
            <a:r>
              <a:rPr dirty="0" sz="1400" spc="-40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Decomposition</a:t>
            </a: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ts val="1235"/>
              </a:lnSpc>
              <a:spcBef>
                <a:spcPts val="1330"/>
              </a:spcBef>
            </a:pP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graph </a:t>
            </a:r>
            <a:r>
              <a:rPr dirty="0" sz="1050" spc="-25">
                <a:solidFill>
                  <a:srgbClr val="242424"/>
                </a:solidFill>
                <a:latin typeface="Times New Roman"/>
                <a:cs typeface="Times New Roman"/>
              </a:rPr>
              <a:t>TD</a:t>
            </a:r>
            <a:endParaRPr sz="1050">
              <a:latin typeface="Times New Roman"/>
              <a:cs typeface="Times New Roman"/>
            </a:endParaRPr>
          </a:p>
          <a:p>
            <a:pPr marL="146050" marR="1179195">
              <a:lnSpc>
                <a:spcPts val="1210"/>
              </a:lnSpc>
              <a:spcBef>
                <a:spcPts val="55"/>
              </a:spcBef>
            </a:pP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A[Stock</a:t>
            </a:r>
            <a:r>
              <a:rPr dirty="0" sz="1050" spc="-20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Prediction</a:t>
            </a:r>
            <a:r>
              <a:rPr dirty="0" sz="1050" spc="-15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System]</a:t>
            </a:r>
            <a:r>
              <a:rPr dirty="0" sz="1050" spc="500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A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--&gt;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B[GUI</a:t>
            </a:r>
            <a:r>
              <a:rPr dirty="0" sz="1050" spc="-5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(Frontend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-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 spc="-20">
                <a:solidFill>
                  <a:srgbClr val="242424"/>
                </a:solidFill>
                <a:latin typeface="Times New Roman"/>
                <a:cs typeface="Times New Roman"/>
              </a:rPr>
              <a:t>Qt)]</a:t>
            </a:r>
            <a:endParaRPr sz="1050">
              <a:latin typeface="Times New Roman"/>
              <a:cs typeface="Times New Roman"/>
            </a:endParaRPr>
          </a:p>
          <a:p>
            <a:pPr marL="146050">
              <a:lnSpc>
                <a:spcPts val="1145"/>
              </a:lnSpc>
            </a:pP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A</a:t>
            </a:r>
            <a:r>
              <a:rPr dirty="0" sz="1050" spc="-5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--&gt; C[Backend</a:t>
            </a:r>
            <a:r>
              <a:rPr dirty="0" sz="1050" spc="-5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(Python -</a:t>
            </a:r>
            <a:r>
              <a:rPr dirty="0" sz="1050" spc="-5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Prophet)]</a:t>
            </a:r>
            <a:endParaRPr sz="1050">
              <a:latin typeface="Times New Roman"/>
              <a:cs typeface="Times New Roman"/>
            </a:endParaRPr>
          </a:p>
          <a:p>
            <a:pPr marL="146050" marR="1490345">
              <a:lnSpc>
                <a:spcPts val="1210"/>
              </a:lnSpc>
              <a:spcBef>
                <a:spcPts val="60"/>
              </a:spcBef>
            </a:pP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B --&gt; D[File 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Handling] </a:t>
            </a: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B --&gt; E[Graph 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Plotting]</a:t>
            </a:r>
            <a:endParaRPr sz="1050">
              <a:latin typeface="Times New Roman"/>
              <a:cs typeface="Times New Roman"/>
            </a:endParaRPr>
          </a:p>
          <a:p>
            <a:pPr marL="146050">
              <a:lnSpc>
                <a:spcPts val="1145"/>
              </a:lnSpc>
            </a:pP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B --&gt; 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F[Console]</a:t>
            </a:r>
            <a:endParaRPr sz="1050">
              <a:latin typeface="Times New Roman"/>
              <a:cs typeface="Times New Roman"/>
            </a:endParaRPr>
          </a:p>
          <a:p>
            <a:pPr marL="146050">
              <a:lnSpc>
                <a:spcPts val="1205"/>
              </a:lnSpc>
            </a:pP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C</a:t>
            </a:r>
            <a:r>
              <a:rPr dirty="0" sz="1050" spc="-15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--&gt;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G[CSV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 Parsing]</a:t>
            </a:r>
            <a:endParaRPr sz="1050">
              <a:latin typeface="Times New Roman"/>
              <a:cs typeface="Times New Roman"/>
            </a:endParaRPr>
          </a:p>
          <a:p>
            <a:pPr marL="146050">
              <a:lnSpc>
                <a:spcPts val="1205"/>
              </a:lnSpc>
            </a:pP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C --&gt; H[Data 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Preparation]</a:t>
            </a:r>
            <a:endParaRPr sz="1050">
              <a:latin typeface="Times New Roman"/>
              <a:cs typeface="Times New Roman"/>
            </a:endParaRPr>
          </a:p>
          <a:p>
            <a:pPr marL="146050">
              <a:lnSpc>
                <a:spcPts val="1235"/>
              </a:lnSpc>
            </a:pP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C --&gt; I[Prophet Model 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Training]</a:t>
            </a:r>
            <a:endParaRPr sz="10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77900" y="636761"/>
            <a:ext cx="998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Final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Deliverable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681603" y="636761"/>
            <a:ext cx="7893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Project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Name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1035050" y="1415653"/>
            <a:ext cx="1400810" cy="3390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235"/>
              </a:lnSpc>
              <a:spcBef>
                <a:spcPts val="100"/>
              </a:spcBef>
            </a:pP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C --&gt; 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J[Forecasting]</a:t>
            </a: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ts val="1235"/>
              </a:lnSpc>
            </a:pP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C --&gt; K[Data 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Smoothing]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901700" y="2196876"/>
            <a:ext cx="2811780" cy="8534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655"/>
              </a:lnSpc>
              <a:spcBef>
                <a:spcPts val="100"/>
              </a:spcBef>
            </a:pPr>
            <a:r>
              <a:rPr dirty="0" sz="1400" b="1">
                <a:latin typeface="Times New Roman"/>
                <a:cs typeface="Times New Roman"/>
              </a:rPr>
              <a:t>Deployment</a:t>
            </a:r>
            <a:r>
              <a:rPr dirty="0" sz="1400" spc="-75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Diagram</a:t>
            </a: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ts val="1210"/>
              </a:lnSpc>
            </a:pP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graph </a:t>
            </a:r>
            <a:r>
              <a:rPr dirty="0" sz="1050" spc="-25">
                <a:solidFill>
                  <a:srgbClr val="242424"/>
                </a:solidFill>
                <a:latin typeface="Times New Roman"/>
                <a:cs typeface="Times New Roman"/>
              </a:rPr>
              <a:t>TD</a:t>
            </a:r>
            <a:endParaRPr sz="1050">
              <a:latin typeface="Times New Roman"/>
              <a:cs typeface="Times New Roman"/>
            </a:endParaRPr>
          </a:p>
          <a:p>
            <a:pPr marL="146050">
              <a:lnSpc>
                <a:spcPts val="1205"/>
              </a:lnSpc>
            </a:pP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A[User</a:t>
            </a:r>
            <a:r>
              <a:rPr dirty="0" sz="1050" spc="-20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Device</a:t>
            </a:r>
            <a:r>
              <a:rPr dirty="0" sz="1050" spc="-15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(Windows/macOS/Linux)]</a:t>
            </a:r>
            <a:endParaRPr sz="1050">
              <a:latin typeface="Times New Roman"/>
              <a:cs typeface="Times New Roman"/>
            </a:endParaRPr>
          </a:p>
          <a:p>
            <a:pPr marL="146050">
              <a:lnSpc>
                <a:spcPts val="1205"/>
              </a:lnSpc>
            </a:pP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A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--&gt;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B[GUI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Application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 (Qt)]</a:t>
            </a:r>
            <a:endParaRPr sz="1050">
              <a:latin typeface="Times New Roman"/>
              <a:cs typeface="Times New Roman"/>
            </a:endParaRPr>
          </a:p>
          <a:p>
            <a:pPr marL="146050">
              <a:lnSpc>
                <a:spcPts val="1235"/>
              </a:lnSpc>
            </a:pP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B</a:t>
            </a:r>
            <a:r>
              <a:rPr dirty="0" sz="1050" spc="-5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242424"/>
                </a:solidFill>
                <a:latin typeface="Times New Roman"/>
                <a:cs typeface="Times New Roman"/>
              </a:rPr>
              <a:t>--&gt; C[Backend Application (Python - </a:t>
            </a:r>
            <a:r>
              <a:rPr dirty="0" sz="1050" spc="-10">
                <a:solidFill>
                  <a:srgbClr val="242424"/>
                </a:solidFill>
                <a:latin typeface="Times New Roman"/>
                <a:cs typeface="Times New Roman"/>
              </a:rPr>
              <a:t>Prophet)]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901700" y="3492177"/>
            <a:ext cx="1224915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b="1">
                <a:latin typeface="Times New Roman"/>
                <a:cs typeface="Times New Roman"/>
              </a:rPr>
              <a:t>Design</a:t>
            </a:r>
            <a:r>
              <a:rPr dirty="0" sz="1400" spc="-55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Patterns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901700" y="6373936"/>
            <a:ext cx="5159375" cy="13258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895"/>
              </a:lnSpc>
              <a:spcBef>
                <a:spcPts val="100"/>
              </a:spcBef>
            </a:pPr>
            <a:r>
              <a:rPr dirty="0" cap="small" sz="1600" spc="-110" b="1">
                <a:latin typeface="Times New Roman"/>
                <a:cs typeface="Times New Roman"/>
              </a:rPr>
              <a:t>System</a:t>
            </a:r>
            <a:r>
              <a:rPr dirty="0" cap="small" sz="1600" spc="50" b="1">
                <a:latin typeface="Times New Roman"/>
                <a:cs typeface="Times New Roman"/>
              </a:rPr>
              <a:t> </a:t>
            </a:r>
            <a:r>
              <a:rPr dirty="0" cap="small" sz="1600" spc="-25" b="1">
                <a:latin typeface="Times New Roman"/>
                <a:cs typeface="Times New Roman"/>
              </a:rPr>
              <a:t>Validation</a:t>
            </a:r>
            <a:endParaRPr sz="1600">
              <a:latin typeface="Times New Roman"/>
              <a:cs typeface="Times New Roman"/>
            </a:endParaRPr>
          </a:p>
          <a:p>
            <a:pPr marL="469265" indent="-227965">
              <a:lnSpc>
                <a:spcPts val="1390"/>
              </a:lnSpc>
              <a:buFont typeface="Microsoft Sans Serif"/>
              <a:buChar char="●"/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Unit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testing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all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modules.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ts val="1385"/>
              </a:lnSpc>
              <a:buFont typeface="Microsoft Sans Serif"/>
              <a:buChar char="●"/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Integration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testing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ensure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seamless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functionality.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ts val="1385"/>
              </a:lnSpc>
              <a:buFont typeface="Microsoft Sans Serif"/>
              <a:buChar char="●"/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Load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testing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performance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benchmarking.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ts val="1385"/>
              </a:lnSpc>
              <a:buFont typeface="Microsoft Sans Serif"/>
              <a:buChar char="●"/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Backtesting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ML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models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with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historical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data.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ts val="1385"/>
              </a:lnSpc>
              <a:buFont typeface="Microsoft Sans Serif"/>
              <a:buChar char="●"/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User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testing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sessions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evaluate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interface's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intuitiveness.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ts val="1415"/>
              </a:lnSpc>
              <a:buFont typeface="Microsoft Sans Serif"/>
              <a:buChar char="●"/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Continuous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performance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monitoring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ensure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accuracy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remains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above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85%.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94359" y="4708471"/>
            <a:ext cx="5782689" cy="1293720"/>
          </a:xfrm>
          <a:prstGeom prst="rect">
            <a:avLst/>
          </a:prstGeom>
        </p:spPr>
      </p:pic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10" name="object 10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10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6" name="object 6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10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  <p:sp>
        <p:nvSpPr>
          <p:cNvPr id="2" name="object 2" descr=""/>
          <p:cNvSpPr txBox="1"/>
          <p:nvPr/>
        </p:nvSpPr>
        <p:spPr>
          <a:xfrm>
            <a:off x="977900" y="636761"/>
            <a:ext cx="998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Final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Deliverable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681603" y="636761"/>
            <a:ext cx="7893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Project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Name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1700" y="1411014"/>
            <a:ext cx="5570220" cy="11499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895"/>
              </a:lnSpc>
              <a:spcBef>
                <a:spcPts val="100"/>
              </a:spcBef>
            </a:pPr>
            <a:r>
              <a:rPr dirty="0" cap="small" sz="1600" spc="-10" b="1">
                <a:latin typeface="Times New Roman"/>
                <a:cs typeface="Times New Roman"/>
              </a:rPr>
              <a:t>Glossary</a:t>
            </a:r>
            <a:endParaRPr sz="1600">
              <a:latin typeface="Times New Roman"/>
              <a:cs typeface="Times New Roman"/>
            </a:endParaRPr>
          </a:p>
          <a:p>
            <a:pPr marL="469265" indent="-227965">
              <a:lnSpc>
                <a:spcPts val="1390"/>
              </a:lnSpc>
              <a:buFont typeface="Microsoft Sans Serif"/>
              <a:buChar char="●"/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ML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(Machine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Learning):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method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data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analysis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that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automates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model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building.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ts val="1385"/>
              </a:lnSpc>
              <a:buFont typeface="Microsoft Sans Serif"/>
              <a:buChar char="●"/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Stock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Ticker: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unique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series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letters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representing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publicly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traded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company.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ts val="1385"/>
              </a:lnSpc>
              <a:buFont typeface="Microsoft Sans Serif"/>
              <a:buChar char="●"/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API: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Application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Programming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Interface.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ts val="1385"/>
              </a:lnSpc>
              <a:buFont typeface="Microsoft Sans Serif"/>
              <a:buChar char="●"/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MVC:</a:t>
            </a:r>
            <a:r>
              <a:rPr dirty="0" sz="1200" spc="6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Model-</a:t>
            </a:r>
            <a:r>
              <a:rPr dirty="0" sz="1200" spc="-30">
                <a:latin typeface="Times New Roman"/>
                <a:cs typeface="Times New Roman"/>
              </a:rPr>
              <a:t>View-</a:t>
            </a:r>
            <a:r>
              <a:rPr dirty="0" sz="1200" spc="-10">
                <a:latin typeface="Times New Roman"/>
                <a:cs typeface="Times New Roman"/>
              </a:rPr>
              <a:t>Controller.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ts val="1415"/>
              </a:lnSpc>
              <a:buFont typeface="Microsoft Sans Serif"/>
              <a:buChar char="●"/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UML: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Unified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Modeling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Language.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77900" y="636761"/>
            <a:ext cx="998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Final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Deliverable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681603" y="636761"/>
            <a:ext cx="7893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Project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Name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1700" y="1275578"/>
            <a:ext cx="2286635" cy="736600"/>
          </a:xfrm>
          <a:prstGeom prst="rect">
            <a:avLst/>
          </a:prstGeom>
        </p:spPr>
        <p:txBody>
          <a:bodyPr wrap="square" lIns="0" tIns="147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65"/>
              </a:spcBef>
            </a:pPr>
            <a:r>
              <a:rPr dirty="0" cap="small" sz="1600" spc="-10" b="1">
                <a:latin typeface="Times New Roman"/>
                <a:cs typeface="Times New Roman"/>
              </a:rPr>
              <a:t>Appendix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935"/>
              </a:spcBef>
            </a:pPr>
            <a:r>
              <a:rPr dirty="0" sz="1400" b="1">
                <a:latin typeface="Times New Roman"/>
                <a:cs typeface="Times New Roman"/>
              </a:rPr>
              <a:t>Appendix</a:t>
            </a:r>
            <a:r>
              <a:rPr dirty="0" sz="1400" spc="-3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A</a:t>
            </a:r>
            <a:r>
              <a:rPr dirty="0" sz="1400" spc="-3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-</a:t>
            </a:r>
            <a:r>
              <a:rPr dirty="0" sz="1400" spc="-3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UML</a:t>
            </a:r>
            <a:r>
              <a:rPr dirty="0" sz="1400" spc="-30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Diagrams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901700" y="4280048"/>
            <a:ext cx="272542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b="1">
                <a:latin typeface="Times New Roman"/>
                <a:cs typeface="Times New Roman"/>
              </a:rPr>
              <a:t>Appendix</a:t>
            </a:r>
            <a:r>
              <a:rPr dirty="0" sz="1400" spc="-4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B</a:t>
            </a:r>
            <a:r>
              <a:rPr dirty="0" sz="1400" spc="-4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-</a:t>
            </a:r>
            <a:r>
              <a:rPr dirty="0" sz="1400" spc="-4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User</a:t>
            </a:r>
            <a:r>
              <a:rPr dirty="0" sz="1400" spc="-4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Interface</a:t>
            </a:r>
            <a:r>
              <a:rPr dirty="0" sz="1400" spc="-40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Design</a:t>
            </a:r>
            <a:endParaRPr sz="1400">
              <a:latin typeface="Times New Roman"/>
              <a:cs typeface="Times New Roman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94359" y="2785215"/>
            <a:ext cx="5782689" cy="1293720"/>
          </a:xfrm>
          <a:prstGeom prst="rect">
            <a:avLst/>
          </a:prstGeom>
        </p:spPr>
      </p:pic>
      <p:sp>
        <p:nvSpPr>
          <p:cNvPr id="7" name="object 7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8" name="object 8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10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77900" y="636761"/>
            <a:ext cx="998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Final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Deliverable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681603" y="636761"/>
            <a:ext cx="7893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Project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Name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1700" y="5376936"/>
            <a:ext cx="2814955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b="1">
                <a:latin typeface="Times New Roman"/>
                <a:cs typeface="Times New Roman"/>
              </a:rPr>
              <a:t>Appendix</a:t>
            </a:r>
            <a:r>
              <a:rPr dirty="0" sz="1400" spc="-4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C</a:t>
            </a:r>
            <a:r>
              <a:rPr dirty="0" sz="1400" spc="-3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-</a:t>
            </a:r>
            <a:r>
              <a:rPr dirty="0" sz="1400" spc="-3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Sprint</a:t>
            </a:r>
            <a:r>
              <a:rPr dirty="0" sz="1400" spc="-3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Review</a:t>
            </a:r>
            <a:r>
              <a:rPr dirty="0" sz="1400" spc="-35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Reports</a:t>
            </a:r>
            <a:endParaRPr sz="1400">
              <a:latin typeface="Times New Roman"/>
              <a:cs typeface="Times New Roman"/>
            </a:endParaRP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3450" y="1631503"/>
            <a:ext cx="5943599" cy="3609974"/>
          </a:xfrm>
          <a:prstGeom prst="rect">
            <a:avLst/>
          </a:prstGeom>
        </p:spPr>
      </p:pic>
      <p:sp>
        <p:nvSpPr>
          <p:cNvPr id="6" name="object 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7" name="object 7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10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77900" y="636761"/>
            <a:ext cx="998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Final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Deliverable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681603" y="636761"/>
            <a:ext cx="7893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Project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Name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1700" y="1412701"/>
            <a:ext cx="5011420" cy="443230"/>
          </a:xfrm>
          <a:prstGeom prst="rect">
            <a:avLst/>
          </a:prstGeom>
        </p:spPr>
        <p:txBody>
          <a:bodyPr wrap="square" lIns="0" tIns="26670" rIns="0" bIns="0" rtlCol="0" vert="horz">
            <a:spAutoFit/>
          </a:bodyPr>
          <a:lstStyle/>
          <a:p>
            <a:pPr marL="12700" marR="5080">
              <a:lnSpc>
                <a:spcPts val="1610"/>
              </a:lnSpc>
              <a:spcBef>
                <a:spcPts val="210"/>
              </a:spcBef>
            </a:pPr>
            <a:r>
              <a:rPr dirty="0" sz="1400" b="1">
                <a:latin typeface="Times New Roman"/>
                <a:cs typeface="Times New Roman"/>
              </a:rPr>
              <a:t>Appendix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D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-</a:t>
            </a:r>
            <a:r>
              <a:rPr dirty="0" sz="1400" spc="-1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User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Manuals,</a:t>
            </a:r>
            <a:r>
              <a:rPr dirty="0" sz="1400" spc="-15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Installation/Maintenance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Document, Shortcomings/Wishlist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Document</a:t>
            </a:r>
            <a:r>
              <a:rPr dirty="0" sz="1400" spc="-1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and</a:t>
            </a:r>
            <a:r>
              <a:rPr dirty="0" sz="1400" spc="-1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other</a:t>
            </a:r>
            <a:r>
              <a:rPr dirty="0" sz="1400" spc="-15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documents</a:t>
            </a:r>
            <a:endParaRPr sz="1400">
              <a:latin typeface="Times New Roman"/>
              <a:cs typeface="Times New Roman"/>
            </a:endParaRP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3450" y="2040408"/>
            <a:ext cx="5943599" cy="4152899"/>
          </a:xfrm>
          <a:prstGeom prst="rect">
            <a:avLst/>
          </a:prstGeom>
        </p:spPr>
      </p:pic>
      <p:sp>
        <p:nvSpPr>
          <p:cNvPr id="6" name="object 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7" name="object 7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10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6" name="object 6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10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  <p:sp>
        <p:nvSpPr>
          <p:cNvPr id="2" name="object 2" descr=""/>
          <p:cNvSpPr txBox="1"/>
          <p:nvPr/>
        </p:nvSpPr>
        <p:spPr>
          <a:xfrm>
            <a:off x="977900" y="636761"/>
            <a:ext cx="998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Final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Deliverable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681603" y="636761"/>
            <a:ext cx="7893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Project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Name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1700" y="3026395"/>
            <a:ext cx="2917825" cy="9715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cap="small" sz="1600" spc="-25" b="1">
                <a:latin typeface="Times New Roman"/>
                <a:cs typeface="Times New Roman"/>
              </a:rPr>
              <a:t>References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 marR="5080" indent="381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TensorFlow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Documentation."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TensorFlow.org. "AWS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Cloud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Solutions."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AWS.amazon.com. </a:t>
            </a:r>
            <a:r>
              <a:rPr dirty="0" sz="1200">
                <a:latin typeface="Times New Roman"/>
                <a:cs typeface="Times New Roman"/>
              </a:rPr>
              <a:t>"Design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Patterns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Explained."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Refactoring.guru.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6" name="object 6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10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  <p:sp>
        <p:nvSpPr>
          <p:cNvPr id="2" name="object 2" descr=""/>
          <p:cNvSpPr txBox="1"/>
          <p:nvPr/>
        </p:nvSpPr>
        <p:spPr>
          <a:xfrm>
            <a:off x="977900" y="636754"/>
            <a:ext cx="998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Final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Deliverable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681603" y="636754"/>
            <a:ext cx="7893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Project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Name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1700" y="1414394"/>
            <a:ext cx="1684655" cy="16103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Manuel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Albisu-Bouza</a:t>
            </a:r>
            <a:endParaRPr sz="1200">
              <a:latin typeface="Times New Roman"/>
              <a:cs typeface="Times New Roman"/>
            </a:endParaRPr>
          </a:p>
          <a:p>
            <a:pPr marL="12700" marR="313690">
              <a:lnSpc>
                <a:spcPct val="191700"/>
              </a:lnSpc>
              <a:spcBef>
                <a:spcPts val="1380"/>
              </a:spcBef>
            </a:pPr>
            <a:r>
              <a:rPr dirty="0" sz="1200">
                <a:latin typeface="Times New Roman"/>
                <a:cs typeface="Times New Roman"/>
              </a:rPr>
              <a:t>Product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Owner(s): </a:t>
            </a:r>
            <a:r>
              <a:rPr dirty="0" sz="1200">
                <a:latin typeface="Times New Roman"/>
                <a:cs typeface="Times New Roman"/>
              </a:rPr>
              <a:t>Manuel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Albisu-Bouza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315"/>
              </a:spcBef>
            </a:pP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Instructor: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Masoud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Sadjadi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6" name="object 6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10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  <p:sp>
        <p:nvSpPr>
          <p:cNvPr id="2" name="object 2" descr=""/>
          <p:cNvSpPr txBox="1"/>
          <p:nvPr/>
        </p:nvSpPr>
        <p:spPr>
          <a:xfrm>
            <a:off x="977900" y="636754"/>
            <a:ext cx="998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Final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Deliverable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681603" y="636754"/>
            <a:ext cx="7893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Project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Name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1700" y="1414394"/>
            <a:ext cx="5905500" cy="30124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41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MIT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License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(MIT)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Copyright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(c)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2016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Florida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International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University</a:t>
            </a:r>
            <a:endParaRPr sz="1200">
              <a:latin typeface="Times New Roman"/>
              <a:cs typeface="Times New Roman"/>
            </a:endParaRPr>
          </a:p>
          <a:p>
            <a:pPr marL="12700" marR="5080">
              <a:lnSpc>
                <a:spcPts val="1380"/>
              </a:lnSpc>
              <a:spcBef>
                <a:spcPts val="65"/>
              </a:spcBef>
            </a:pPr>
            <a:r>
              <a:rPr dirty="0" sz="1200">
                <a:latin typeface="Times New Roman"/>
                <a:cs typeface="Times New Roman"/>
              </a:rPr>
              <a:t>Permission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hereby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granted,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free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charge,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any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person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obtaining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copy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this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software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and </a:t>
            </a:r>
            <a:r>
              <a:rPr dirty="0" sz="1200">
                <a:latin typeface="Times New Roman"/>
                <a:cs typeface="Times New Roman"/>
              </a:rPr>
              <a:t>associated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documentation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files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(the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"Software"),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deal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Software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without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restriction, </a:t>
            </a:r>
            <a:r>
              <a:rPr dirty="0" sz="1200">
                <a:latin typeface="Times New Roman"/>
                <a:cs typeface="Times New Roman"/>
              </a:rPr>
              <a:t>including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without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limitation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rights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use,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copy,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modify,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merge,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publish,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distribute, </a:t>
            </a:r>
            <a:r>
              <a:rPr dirty="0" sz="1200">
                <a:latin typeface="Times New Roman"/>
                <a:cs typeface="Times New Roman"/>
              </a:rPr>
              <a:t>sublicense,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and/or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sell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copies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Software,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permit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persons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whom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Software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is </a:t>
            </a:r>
            <a:r>
              <a:rPr dirty="0" sz="1200">
                <a:latin typeface="Times New Roman"/>
                <a:cs typeface="Times New Roman"/>
              </a:rPr>
              <a:t>furnished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do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so,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subject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following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conditions:</a:t>
            </a:r>
            <a:endParaRPr sz="1200">
              <a:latin typeface="Times New Roman"/>
              <a:cs typeface="Times New Roman"/>
            </a:endParaRPr>
          </a:p>
          <a:p>
            <a:pPr marL="12700" marR="56896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above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copyright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notice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this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permission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notice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shall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be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included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all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copies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or </a:t>
            </a:r>
            <a:r>
              <a:rPr dirty="0" sz="1200">
                <a:latin typeface="Times New Roman"/>
                <a:cs typeface="Times New Roman"/>
              </a:rPr>
              <a:t>substantial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portions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Software.</a:t>
            </a:r>
            <a:endParaRPr sz="1200">
              <a:latin typeface="Times New Roman"/>
              <a:cs typeface="Times New Roman"/>
            </a:endParaRPr>
          </a:p>
          <a:p>
            <a:pPr marL="12700" marR="219075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SOFTWARE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PROVIDED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"AS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IS",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WITHOUT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WARRANTY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ANY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KIND, </a:t>
            </a:r>
            <a:r>
              <a:rPr dirty="0" sz="1200">
                <a:latin typeface="Times New Roman"/>
                <a:cs typeface="Times New Roman"/>
              </a:rPr>
              <a:t>EXPRESS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IMPLIED,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INCLUDING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BUT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NOT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LIMITED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WARRANTIES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OF </a:t>
            </a:r>
            <a:r>
              <a:rPr dirty="0" sz="1200" spc="-20">
                <a:latin typeface="Times New Roman"/>
                <a:cs typeface="Times New Roman"/>
              </a:rPr>
              <a:t>MERCHANTABILITY,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FITNESS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PARTICULAR</a:t>
            </a:r>
            <a:r>
              <a:rPr dirty="0" sz="1200">
                <a:latin typeface="Times New Roman"/>
                <a:cs typeface="Times New Roman"/>
              </a:rPr>
              <a:t> PURPOSE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AND </a:t>
            </a:r>
            <a:r>
              <a:rPr dirty="0" sz="1200" spc="-10">
                <a:latin typeface="Times New Roman"/>
                <a:cs typeface="Times New Roman"/>
              </a:rPr>
              <a:t>NONINFRINGEMENT.</a:t>
            </a:r>
            <a:r>
              <a:rPr dirty="0" sz="1200">
                <a:latin typeface="Times New Roman"/>
                <a:cs typeface="Times New Roman"/>
              </a:rPr>
              <a:t> IN NO EVENT SHALL THE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AUTHORS OR </a:t>
            </a:r>
            <a:r>
              <a:rPr dirty="0" sz="1200" spc="-10">
                <a:latin typeface="Times New Roman"/>
                <a:cs typeface="Times New Roman"/>
              </a:rPr>
              <a:t>COPYRIGHT </a:t>
            </a:r>
            <a:r>
              <a:rPr dirty="0" sz="1200">
                <a:latin typeface="Times New Roman"/>
                <a:cs typeface="Times New Roman"/>
              </a:rPr>
              <a:t>HOLDERS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BE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LIABLE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ANY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CLAIM,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DAMAGES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OTHER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LIABILITY,</a:t>
            </a:r>
            <a:endParaRPr sz="1200">
              <a:latin typeface="Times New Roman"/>
              <a:cs typeface="Times New Roman"/>
            </a:endParaRPr>
          </a:p>
          <a:p>
            <a:pPr marL="12700" marR="163195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WHETHER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ACTION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10">
                <a:latin typeface="Times New Roman"/>
                <a:cs typeface="Times New Roman"/>
              </a:rPr>
              <a:t> CONTRACT, </a:t>
            </a:r>
            <a:r>
              <a:rPr dirty="0" sz="1200" spc="-20">
                <a:latin typeface="Times New Roman"/>
                <a:cs typeface="Times New Roman"/>
              </a:rPr>
              <a:t>TORT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</a:t>
            </a:r>
            <a:r>
              <a:rPr dirty="0" sz="1200" spc="-10">
                <a:latin typeface="Times New Roman"/>
                <a:cs typeface="Times New Roman"/>
              </a:rPr>
              <a:t> OTHERWISE, </a:t>
            </a:r>
            <a:r>
              <a:rPr dirty="0" sz="1200">
                <a:latin typeface="Times New Roman"/>
                <a:cs typeface="Times New Roman"/>
              </a:rPr>
              <a:t>ARISING</a:t>
            </a:r>
            <a:r>
              <a:rPr dirty="0" sz="1200" spc="-10">
                <a:latin typeface="Times New Roman"/>
                <a:cs typeface="Times New Roman"/>
              </a:rPr>
              <a:t> FROM, </a:t>
            </a:r>
            <a:r>
              <a:rPr dirty="0" sz="1200">
                <a:latin typeface="Times New Roman"/>
                <a:cs typeface="Times New Roman"/>
              </a:rPr>
              <a:t>OUT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CONNECTION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WITH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SOFTWARE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OTHER </a:t>
            </a:r>
            <a:r>
              <a:rPr dirty="0" sz="1200">
                <a:latin typeface="Times New Roman"/>
                <a:cs typeface="Times New Roman"/>
              </a:rPr>
              <a:t>DEALINGS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SOFTWARE.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6" name="object 6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10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  <p:sp>
        <p:nvSpPr>
          <p:cNvPr id="2" name="object 2" descr=""/>
          <p:cNvSpPr txBox="1"/>
          <p:nvPr/>
        </p:nvSpPr>
        <p:spPr>
          <a:xfrm>
            <a:off x="977900" y="636754"/>
            <a:ext cx="998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Final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Deliverable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681603" y="636754"/>
            <a:ext cx="7893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Project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Name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1700" y="1586265"/>
            <a:ext cx="5942965" cy="11468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895"/>
              </a:lnSpc>
              <a:spcBef>
                <a:spcPts val="100"/>
              </a:spcBef>
            </a:pPr>
            <a:r>
              <a:rPr dirty="0" sz="1600" spc="-10" b="1">
                <a:latin typeface="Times New Roman"/>
                <a:cs typeface="Times New Roman"/>
              </a:rPr>
              <a:t>Abstract</a:t>
            </a:r>
            <a:endParaRPr sz="1600">
              <a:latin typeface="Times New Roman"/>
              <a:cs typeface="Times New Roman"/>
            </a:endParaRPr>
          </a:p>
          <a:p>
            <a:pPr marL="12700" marR="5080">
              <a:lnSpc>
                <a:spcPts val="1380"/>
              </a:lnSpc>
              <a:spcBef>
                <a:spcPts val="70"/>
              </a:spcBef>
            </a:pPr>
            <a:r>
              <a:rPr dirty="0" sz="1200">
                <a:latin typeface="Times New Roman"/>
                <a:cs typeface="Times New Roman"/>
              </a:rPr>
              <a:t>This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document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presents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comprehensive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overview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Stock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Predictor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project,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which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aims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to </a:t>
            </a:r>
            <a:r>
              <a:rPr dirty="0" sz="1200">
                <a:latin typeface="Times New Roman"/>
                <a:cs typeface="Times New Roman"/>
              </a:rPr>
              <a:t>provide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robust,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user-</a:t>
            </a:r>
            <a:r>
              <a:rPr dirty="0" sz="1200">
                <a:latin typeface="Times New Roman"/>
                <a:cs typeface="Times New Roman"/>
              </a:rPr>
              <a:t>friendly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application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predicting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stock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prices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using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machine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learning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and </a:t>
            </a:r>
            <a:r>
              <a:rPr dirty="0" sz="1200">
                <a:latin typeface="Times New Roman"/>
                <a:cs typeface="Times New Roman"/>
              </a:rPr>
              <a:t>data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analysis.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deliverable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outlines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project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objectives,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development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process,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system </a:t>
            </a:r>
            <a:r>
              <a:rPr dirty="0" sz="1200">
                <a:latin typeface="Times New Roman"/>
                <a:cs typeface="Times New Roman"/>
              </a:rPr>
              <a:t>architecture,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interface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design.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also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includes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detailed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sprint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plan,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stories,</a:t>
            </a:r>
            <a:r>
              <a:rPr dirty="0" sz="1200" spc="-25">
                <a:latin typeface="Times New Roman"/>
                <a:cs typeface="Times New Roman"/>
              </a:rPr>
              <a:t> and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45"/>
              </a:lnSpc>
            </a:pPr>
            <a:r>
              <a:rPr dirty="0" sz="1200">
                <a:latin typeface="Times New Roman"/>
                <a:cs typeface="Times New Roman"/>
              </a:rPr>
              <a:t>appendices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with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technical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diagrams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references.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6" name="object 6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10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  <p:sp>
        <p:nvSpPr>
          <p:cNvPr id="2" name="object 2" descr=""/>
          <p:cNvSpPr txBox="1"/>
          <p:nvPr/>
        </p:nvSpPr>
        <p:spPr>
          <a:xfrm>
            <a:off x="977900" y="636754"/>
            <a:ext cx="998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Final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Deliverable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681603" y="636754"/>
            <a:ext cx="7893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Project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Name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1700" y="1414394"/>
            <a:ext cx="5969000" cy="63423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latin typeface="Times New Roman"/>
                <a:cs typeface="Times New Roman"/>
              </a:rPr>
              <a:t>Table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Contents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410"/>
              </a:lnSpc>
              <a:spcBef>
                <a:spcPts val="1320"/>
              </a:spcBef>
            </a:pPr>
            <a:r>
              <a:rPr dirty="0" sz="1200" spc="-10">
                <a:latin typeface="Times New Roman"/>
                <a:cs typeface="Times New Roman"/>
              </a:rPr>
              <a:t>Introduction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…………………………………………………………………………………………….....5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Current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System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……….……………………………………………………………………………………………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……..5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Purpose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New </a:t>
            </a:r>
            <a:r>
              <a:rPr dirty="0" sz="1200" spc="-10">
                <a:latin typeface="Times New Roman"/>
                <a:cs typeface="Times New Roman"/>
              </a:rPr>
              <a:t>System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…………………………………………………..……………………………. </a:t>
            </a:r>
            <a:r>
              <a:rPr dirty="0" sz="1200" spc="-5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User </a:t>
            </a:r>
            <a:r>
              <a:rPr dirty="0" sz="1200" spc="-10">
                <a:latin typeface="Times New Roman"/>
                <a:cs typeface="Times New Roman"/>
              </a:rPr>
              <a:t>Stories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Implemented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Stories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………………………………………….…………………………………..7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Pending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Stories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…………………………………………………………………...………………………………..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….. </a:t>
            </a:r>
            <a:r>
              <a:rPr dirty="0" sz="1200" spc="-25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Project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Plan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Hardware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Software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Resources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……………………………………………………………….… </a:t>
            </a:r>
            <a:r>
              <a:rPr dirty="0" sz="1200" spc="-25">
                <a:latin typeface="Times New Roman"/>
                <a:cs typeface="Times New Roman"/>
              </a:rPr>
              <a:t>12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Sprints </a:t>
            </a:r>
            <a:r>
              <a:rPr dirty="0" sz="1200" spc="-20">
                <a:latin typeface="Times New Roman"/>
                <a:cs typeface="Times New Roman"/>
              </a:rPr>
              <a:t>Plan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……………………………………………………………..………………………………………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………………. </a:t>
            </a:r>
            <a:r>
              <a:rPr dirty="0" sz="1200" spc="-25">
                <a:latin typeface="Times New Roman"/>
                <a:cs typeface="Times New Roman"/>
              </a:rPr>
              <a:t>13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Sprint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5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………………………………………………………………………………………………………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…………………... </a:t>
            </a:r>
            <a:r>
              <a:rPr dirty="0" sz="1200" spc="-25">
                <a:latin typeface="Times New Roman"/>
                <a:cs typeface="Times New Roman"/>
              </a:rPr>
              <a:t>13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Sprint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5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………………………………………………………………………………………………………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…………………... </a:t>
            </a:r>
            <a:r>
              <a:rPr dirty="0" sz="1200" spc="-25">
                <a:latin typeface="Times New Roman"/>
                <a:cs typeface="Times New Roman"/>
              </a:rPr>
              <a:t>13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Sprint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5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………………………………………………………………………………………………………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…………………... </a:t>
            </a:r>
            <a:r>
              <a:rPr dirty="0" sz="1200" spc="-25">
                <a:latin typeface="Times New Roman"/>
                <a:cs typeface="Times New Roman"/>
              </a:rPr>
              <a:t>14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Sprint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5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………………………………………………………………………………………………………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…………………... </a:t>
            </a:r>
            <a:r>
              <a:rPr dirty="0" sz="1200" spc="-25">
                <a:latin typeface="Times New Roman"/>
                <a:cs typeface="Times New Roman"/>
              </a:rPr>
              <a:t>15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Sprint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5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………………………………………………………………………………………………………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410"/>
              </a:lnSpc>
            </a:pPr>
            <a:r>
              <a:rPr dirty="0" sz="1200">
                <a:latin typeface="Times New Roman"/>
                <a:cs typeface="Times New Roman"/>
              </a:rPr>
              <a:t>…………………... </a:t>
            </a:r>
            <a:r>
              <a:rPr dirty="0" sz="1200" spc="-25">
                <a:latin typeface="Times New Roman"/>
                <a:cs typeface="Times New Roman"/>
              </a:rPr>
              <a:t>16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15" name="object 15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10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  <p:sp>
        <p:nvSpPr>
          <p:cNvPr id="2" name="object 2" descr=""/>
          <p:cNvSpPr txBox="1"/>
          <p:nvPr/>
        </p:nvSpPr>
        <p:spPr>
          <a:xfrm>
            <a:off x="977900" y="636754"/>
            <a:ext cx="998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Final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Deliverable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681603" y="636754"/>
            <a:ext cx="7893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Project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Name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1700" y="1414394"/>
            <a:ext cx="5969000" cy="16103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41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Sprint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50">
                <a:latin typeface="Times New Roman"/>
                <a:cs typeface="Times New Roman"/>
              </a:rPr>
              <a:t>6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………………………………………………………………………………………………………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…………………... </a:t>
            </a:r>
            <a:r>
              <a:rPr dirty="0" sz="1200" spc="-25">
                <a:latin typeface="Times New Roman"/>
                <a:cs typeface="Times New Roman"/>
              </a:rPr>
              <a:t>17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Sprint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50">
                <a:latin typeface="Times New Roman"/>
                <a:cs typeface="Times New Roman"/>
              </a:rPr>
              <a:t>7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………………………………………………………………………………………………………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…………………... </a:t>
            </a:r>
            <a:r>
              <a:rPr dirty="0" sz="1200" spc="-25">
                <a:latin typeface="Times New Roman"/>
                <a:cs typeface="Times New Roman"/>
              </a:rPr>
              <a:t>18</a:t>
            </a:r>
            <a:endParaRPr sz="1200">
              <a:latin typeface="Times New Roman"/>
              <a:cs typeface="Times New Roman"/>
            </a:endParaRPr>
          </a:p>
          <a:p>
            <a:pPr marL="12700" marR="4615180">
              <a:lnSpc>
                <a:spcPts val="1380"/>
              </a:lnSpc>
              <a:spcBef>
                <a:spcPts val="65"/>
              </a:spcBef>
            </a:pPr>
            <a:r>
              <a:rPr dirty="0" sz="1200">
                <a:latin typeface="Times New Roman"/>
                <a:cs typeface="Times New Roman"/>
              </a:rPr>
              <a:t>System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Design </a:t>
            </a:r>
            <a:r>
              <a:rPr dirty="0" sz="1200">
                <a:latin typeface="Times New Roman"/>
                <a:cs typeface="Times New Roman"/>
              </a:rPr>
              <a:t>Architectural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Patterns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45"/>
              </a:lnSpc>
            </a:pPr>
            <a:r>
              <a:rPr dirty="0" sz="1200">
                <a:latin typeface="Times New Roman"/>
                <a:cs typeface="Times New Roman"/>
              </a:rPr>
              <a:t>…………………………………………………………………………………………………..</a:t>
            </a:r>
            <a:r>
              <a:rPr dirty="0" sz="1200" spc="30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20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901700" y="3166845"/>
            <a:ext cx="4635500" cy="558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41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System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Subsystem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Decomposition</a:t>
            </a:r>
            <a:endParaRPr sz="1200">
              <a:latin typeface="Times New Roman"/>
              <a:cs typeface="Times New Roman"/>
            </a:endParaRPr>
          </a:p>
          <a:p>
            <a:pPr marL="12700" marR="5080">
              <a:lnSpc>
                <a:spcPts val="1380"/>
              </a:lnSpc>
              <a:spcBef>
                <a:spcPts val="65"/>
              </a:spcBef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…………………………………………………………………………….… </a:t>
            </a:r>
            <a:r>
              <a:rPr dirty="0" sz="1200">
                <a:latin typeface="Times New Roman"/>
                <a:cs typeface="Times New Roman"/>
              </a:rPr>
              <a:t>Deployment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Diagram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6683375" y="3342090"/>
            <a:ext cx="1778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5">
                <a:latin typeface="Times New Roman"/>
                <a:cs typeface="Times New Roman"/>
              </a:rPr>
              <a:t>21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901700" y="3692580"/>
            <a:ext cx="5969000" cy="2311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410"/>
              </a:lnSpc>
              <a:spcBef>
                <a:spcPts val="100"/>
              </a:spcBef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…………………………………………………………………………………………………….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  <a:tabLst>
                <a:tab pos="5793740" algn="l"/>
              </a:tabLst>
            </a:pPr>
            <a:r>
              <a:rPr dirty="0" sz="1200" spc="-20">
                <a:latin typeface="Times New Roman"/>
                <a:cs typeface="Times New Roman"/>
              </a:rPr>
              <a:t>…...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25">
                <a:latin typeface="Times New Roman"/>
                <a:cs typeface="Times New Roman"/>
              </a:rPr>
              <a:t>22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Design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Patterns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………………………………………………………………………………………………………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  <a:tabLst>
                <a:tab pos="5793740" algn="l"/>
              </a:tabLst>
            </a:pPr>
            <a:r>
              <a:rPr dirty="0" sz="1200" spc="-10">
                <a:latin typeface="Times New Roman"/>
                <a:cs typeface="Times New Roman"/>
              </a:rPr>
              <a:t>….…....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25">
                <a:latin typeface="Times New Roman"/>
                <a:cs typeface="Times New Roman"/>
              </a:rPr>
              <a:t>22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System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Validation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………………………………………………………………………………………………………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  <a:tabLst>
                <a:tab pos="5793740" algn="l"/>
              </a:tabLst>
            </a:pPr>
            <a:r>
              <a:rPr dirty="0" sz="1200" spc="-10">
                <a:latin typeface="Times New Roman"/>
                <a:cs typeface="Times New Roman"/>
              </a:rPr>
              <a:t>…………….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25">
                <a:latin typeface="Times New Roman"/>
                <a:cs typeface="Times New Roman"/>
              </a:rPr>
              <a:t>23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Glossary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………………………………………………………………………………………………………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  <a:tabLst>
                <a:tab pos="5793740" algn="l"/>
              </a:tabLst>
            </a:pPr>
            <a:r>
              <a:rPr dirty="0" sz="1200" spc="-10">
                <a:latin typeface="Times New Roman"/>
                <a:cs typeface="Times New Roman"/>
              </a:rPr>
              <a:t>………………………….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25">
                <a:latin typeface="Times New Roman"/>
                <a:cs typeface="Times New Roman"/>
              </a:rPr>
              <a:t>37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Appendix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410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………………………………………………………………………………………………………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6683375" y="5970767"/>
            <a:ext cx="1778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5">
                <a:latin typeface="Times New Roman"/>
                <a:cs typeface="Times New Roman"/>
              </a:rPr>
              <a:t>38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901700" y="5970767"/>
            <a:ext cx="5959475" cy="73406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2700" marR="4093210">
              <a:lnSpc>
                <a:spcPts val="1380"/>
              </a:lnSpc>
              <a:spcBef>
                <a:spcPts val="195"/>
              </a:spcBef>
            </a:pPr>
            <a:r>
              <a:rPr dirty="0" sz="1200" spc="-10">
                <a:latin typeface="Times New Roman"/>
                <a:cs typeface="Times New Roman"/>
              </a:rPr>
              <a:t>…………………………. </a:t>
            </a:r>
            <a:r>
              <a:rPr dirty="0" sz="1200">
                <a:latin typeface="Times New Roman"/>
                <a:cs typeface="Times New Roman"/>
              </a:rPr>
              <a:t>Appendix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-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UML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Diagrams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15"/>
              </a:lnSpc>
              <a:tabLst>
                <a:tab pos="5793740" algn="l"/>
              </a:tabLst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……………………………………………………………………………………………….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25">
                <a:latin typeface="Times New Roman"/>
                <a:cs typeface="Times New Roman"/>
              </a:rPr>
              <a:t>38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410"/>
              </a:lnSpc>
            </a:pPr>
            <a:r>
              <a:rPr dirty="0" sz="1200">
                <a:latin typeface="Times New Roman"/>
                <a:cs typeface="Times New Roman"/>
              </a:rPr>
              <a:t>Static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UML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Diagrams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901700" y="6671747"/>
            <a:ext cx="5969000" cy="90931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410"/>
              </a:lnSpc>
              <a:spcBef>
                <a:spcPts val="100"/>
              </a:spcBef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………………………………………………………………………………………………………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  <a:tabLst>
                <a:tab pos="5793740" algn="l"/>
              </a:tabLst>
            </a:pPr>
            <a:r>
              <a:rPr dirty="0" sz="1200" spc="-50">
                <a:latin typeface="Times New Roman"/>
                <a:cs typeface="Times New Roman"/>
              </a:rPr>
              <a:t>.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25">
                <a:latin typeface="Times New Roman"/>
                <a:cs typeface="Times New Roman"/>
              </a:rPr>
              <a:t>38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Dynamic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UML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Diagrams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…………………………………………………………………………………………………..</a:t>
            </a:r>
            <a:r>
              <a:rPr dirty="0" sz="1200" spc="225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40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410"/>
              </a:lnSpc>
            </a:pPr>
            <a:r>
              <a:rPr dirty="0" sz="1200">
                <a:latin typeface="Times New Roman"/>
                <a:cs typeface="Times New Roman"/>
              </a:rPr>
              <a:t>Appendix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B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-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Interface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Design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6683375" y="7547973"/>
            <a:ext cx="1778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5">
                <a:latin typeface="Times New Roman"/>
                <a:cs typeface="Times New Roman"/>
              </a:rPr>
              <a:t>52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901700" y="7547973"/>
            <a:ext cx="4749800" cy="55880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2700" marR="5080">
              <a:lnSpc>
                <a:spcPts val="1380"/>
              </a:lnSpc>
              <a:spcBef>
                <a:spcPts val="195"/>
              </a:spcBef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…………………………………………………………………………….…... </a:t>
            </a:r>
            <a:r>
              <a:rPr dirty="0" sz="1200">
                <a:latin typeface="Times New Roman"/>
                <a:cs typeface="Times New Roman"/>
              </a:rPr>
              <a:t>Appendix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-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Sprint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Review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Reports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45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…………………………………………………………………………...……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6683375" y="7898463"/>
            <a:ext cx="1778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5">
                <a:latin typeface="Times New Roman"/>
                <a:cs typeface="Times New Roman"/>
              </a:rPr>
              <a:t>69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11" name="object 11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10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  <p:sp>
        <p:nvSpPr>
          <p:cNvPr id="2" name="object 2" descr=""/>
          <p:cNvSpPr txBox="1"/>
          <p:nvPr/>
        </p:nvSpPr>
        <p:spPr>
          <a:xfrm>
            <a:off x="977900" y="636754"/>
            <a:ext cx="998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Final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Deliverable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681603" y="636754"/>
            <a:ext cx="7893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Project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Name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1700" y="1414394"/>
            <a:ext cx="5483860" cy="73406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2700" marR="5080">
              <a:lnSpc>
                <a:spcPts val="1380"/>
              </a:lnSpc>
              <a:spcBef>
                <a:spcPts val="195"/>
              </a:spcBef>
            </a:pPr>
            <a:r>
              <a:rPr dirty="0" sz="1200">
                <a:latin typeface="Times New Roman"/>
                <a:cs typeface="Times New Roman"/>
              </a:rPr>
              <a:t>Appendix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-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Manuals,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Installation/Maintenance</a:t>
            </a:r>
            <a:r>
              <a:rPr dirty="0" sz="1200">
                <a:latin typeface="Times New Roman"/>
                <a:cs typeface="Times New Roman"/>
              </a:rPr>
              <a:t> Document,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Shortcomings/Wishlist </a:t>
            </a:r>
            <a:r>
              <a:rPr dirty="0" sz="1200">
                <a:latin typeface="Times New Roman"/>
                <a:cs typeface="Times New Roman"/>
              </a:rPr>
              <a:t>Document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other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documents</a:t>
            </a:r>
            <a:endParaRPr sz="1200">
              <a:latin typeface="Times New Roman"/>
              <a:cs typeface="Times New Roman"/>
            </a:endParaRPr>
          </a:p>
          <a:p>
            <a:pPr marL="12700" marR="700405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…………………………………………………………………….…………… References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6683375" y="1764884"/>
            <a:ext cx="1778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5">
                <a:latin typeface="Times New Roman"/>
                <a:cs typeface="Times New Roman"/>
              </a:rPr>
              <a:t>74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901700" y="2115374"/>
            <a:ext cx="5969000" cy="3835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410"/>
              </a:lnSpc>
              <a:spcBef>
                <a:spcPts val="100"/>
              </a:spcBef>
            </a:pPr>
            <a:r>
              <a:rPr dirty="0" sz="1200" spc="-10">
                <a:latin typeface="Times New Roman"/>
                <a:cs typeface="Times New Roman"/>
              </a:rPr>
              <a:t>………………………………………………………………………………………………………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410"/>
              </a:lnSpc>
              <a:tabLst>
                <a:tab pos="5793740" algn="l"/>
              </a:tabLst>
            </a:pPr>
            <a:r>
              <a:rPr dirty="0" sz="1200" spc="-10">
                <a:latin typeface="Times New Roman"/>
                <a:cs typeface="Times New Roman"/>
              </a:rPr>
              <a:t>……………...………...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25">
                <a:latin typeface="Times New Roman"/>
                <a:cs typeface="Times New Roman"/>
              </a:rPr>
              <a:t>80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901700" y="2942536"/>
            <a:ext cx="5827395" cy="9715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895"/>
              </a:lnSpc>
              <a:spcBef>
                <a:spcPts val="100"/>
              </a:spcBef>
            </a:pPr>
            <a:r>
              <a:rPr dirty="0" cap="small" sz="1600" spc="-45" b="1">
                <a:latin typeface="Times New Roman"/>
                <a:cs typeface="Times New Roman"/>
              </a:rPr>
              <a:t>Introduction: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ts val="1385"/>
              </a:lnSpc>
            </a:pP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Stock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Predictor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project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was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initiated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address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growing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demand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accurate,</a:t>
            </a:r>
            <a:endParaRPr sz="1200">
              <a:latin typeface="Times New Roman"/>
              <a:cs typeface="Times New Roman"/>
            </a:endParaRPr>
          </a:p>
          <a:p>
            <a:pPr marL="12700" marR="5080">
              <a:lnSpc>
                <a:spcPts val="1380"/>
              </a:lnSpc>
              <a:spcBef>
                <a:spcPts val="65"/>
              </a:spcBef>
            </a:pPr>
            <a:r>
              <a:rPr dirty="0" sz="1200" spc="-10">
                <a:latin typeface="Times New Roman"/>
                <a:cs typeface="Times New Roman"/>
              </a:rPr>
              <a:t>data-</a:t>
            </a:r>
            <a:r>
              <a:rPr dirty="0" sz="1200">
                <a:latin typeface="Times New Roman"/>
                <a:cs typeface="Times New Roman"/>
              </a:rPr>
              <a:t>driven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stock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price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predictions.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Leveraging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machine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learning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algorithms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real-</a:t>
            </a:r>
            <a:r>
              <a:rPr dirty="0" sz="1200">
                <a:latin typeface="Times New Roman"/>
                <a:cs typeface="Times New Roman"/>
              </a:rPr>
              <a:t>time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data </a:t>
            </a:r>
            <a:r>
              <a:rPr dirty="0" sz="1200">
                <a:latin typeface="Times New Roman"/>
                <a:cs typeface="Times New Roman"/>
              </a:rPr>
              <a:t>analysis,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this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project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aims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empower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with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actionable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insights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informed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financial decisions.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901700" y="4687806"/>
            <a:ext cx="5649595" cy="7651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>
              <a:lnSpc>
                <a:spcPts val="1650"/>
              </a:lnSpc>
              <a:spcBef>
                <a:spcPts val="100"/>
              </a:spcBef>
            </a:pPr>
            <a:r>
              <a:rPr dirty="0" sz="1400" spc="-10" b="1">
                <a:latin typeface="Times New Roman"/>
                <a:cs typeface="Times New Roman"/>
              </a:rPr>
              <a:t>Current</a:t>
            </a:r>
            <a:r>
              <a:rPr dirty="0" sz="1400" spc="-20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System:</a:t>
            </a:r>
            <a:endParaRPr sz="140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80"/>
              </a:lnSpc>
              <a:spcBef>
                <a:spcPts val="65"/>
              </a:spcBef>
            </a:pPr>
            <a:r>
              <a:rPr dirty="0" sz="1200" spc="-10">
                <a:latin typeface="Times New Roman"/>
                <a:cs typeface="Times New Roman"/>
              </a:rPr>
              <a:t>Currently,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there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are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numerous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platforms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offering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stock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market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analytics,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but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many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are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either </a:t>
            </a:r>
            <a:r>
              <a:rPr dirty="0" sz="1200">
                <a:latin typeface="Times New Roman"/>
                <a:cs typeface="Times New Roman"/>
              </a:rPr>
              <a:t>overly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complex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lack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accuracy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predictions.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These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systems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often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fail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deliver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real-</a:t>
            </a:r>
            <a:r>
              <a:rPr dirty="0" sz="1200" spc="-20">
                <a:latin typeface="Times New Roman"/>
                <a:cs typeface="Times New Roman"/>
              </a:rPr>
              <a:t>time </a:t>
            </a:r>
            <a:r>
              <a:rPr dirty="0" sz="1200">
                <a:latin typeface="Times New Roman"/>
                <a:cs typeface="Times New Roman"/>
              </a:rPr>
              <a:t>insights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support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personalized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requirements.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901700" y="6245975"/>
            <a:ext cx="5464175" cy="12909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b="1">
                <a:latin typeface="Times New Roman"/>
                <a:cs typeface="Times New Roman"/>
              </a:rPr>
              <a:t>Purpose</a:t>
            </a:r>
            <a:r>
              <a:rPr dirty="0" sz="1400" spc="-3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of</a:t>
            </a:r>
            <a:r>
              <a:rPr dirty="0" sz="1400" spc="-3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New</a:t>
            </a:r>
            <a:r>
              <a:rPr dirty="0" sz="1400" spc="-35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System</a:t>
            </a: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ts val="1410"/>
              </a:lnSpc>
              <a:spcBef>
                <a:spcPts val="1320"/>
              </a:spcBef>
            </a:pP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purpose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Stock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Predictor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system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</a:t>
            </a:r>
            <a:r>
              <a:rPr dirty="0" sz="1200" spc="-25">
                <a:latin typeface="Times New Roman"/>
                <a:cs typeface="Times New Roman"/>
              </a:rPr>
              <a:t> to:</a:t>
            </a:r>
            <a:endParaRPr sz="1200">
              <a:latin typeface="Times New Roman"/>
              <a:cs typeface="Times New Roman"/>
            </a:endParaRPr>
          </a:p>
          <a:p>
            <a:pPr marL="469900" indent="-228600">
              <a:lnSpc>
                <a:spcPts val="1380"/>
              </a:lnSpc>
              <a:buAutoNum type="arabicPeriod"/>
              <a:tabLst>
                <a:tab pos="469900" algn="l"/>
              </a:tabLst>
            </a:pPr>
            <a:r>
              <a:rPr dirty="0" sz="1200">
                <a:latin typeface="Times New Roman"/>
                <a:cs typeface="Times New Roman"/>
              </a:rPr>
              <a:t>Enhance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accessibility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predictive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financial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insights.</a:t>
            </a:r>
            <a:endParaRPr sz="1200">
              <a:latin typeface="Times New Roman"/>
              <a:cs typeface="Times New Roman"/>
            </a:endParaRPr>
          </a:p>
          <a:p>
            <a:pPr marL="469900" indent="-228600">
              <a:lnSpc>
                <a:spcPts val="1380"/>
              </a:lnSpc>
              <a:buAutoNum type="arabicPeriod"/>
              <a:tabLst>
                <a:tab pos="469900" algn="l"/>
              </a:tabLst>
            </a:pPr>
            <a:r>
              <a:rPr dirty="0" sz="1200">
                <a:latin typeface="Times New Roman"/>
                <a:cs typeface="Times New Roman"/>
              </a:rPr>
              <a:t>Provide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user-</a:t>
            </a:r>
            <a:r>
              <a:rPr dirty="0" sz="1200">
                <a:latin typeface="Times New Roman"/>
                <a:cs typeface="Times New Roman"/>
              </a:rPr>
              <a:t>friendly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platform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investors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all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levels.</a:t>
            </a:r>
            <a:endParaRPr sz="1200">
              <a:latin typeface="Times New Roman"/>
              <a:cs typeface="Times New Roman"/>
            </a:endParaRPr>
          </a:p>
          <a:p>
            <a:pPr marL="469900" indent="-228600">
              <a:lnSpc>
                <a:spcPts val="1380"/>
              </a:lnSpc>
              <a:buAutoNum type="arabicPeriod"/>
              <a:tabLst>
                <a:tab pos="469900" algn="l"/>
              </a:tabLst>
            </a:pPr>
            <a:r>
              <a:rPr dirty="0" sz="1200">
                <a:latin typeface="Times New Roman"/>
                <a:cs typeface="Times New Roman"/>
              </a:rPr>
              <a:t>Utilize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advanced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AI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ML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techniques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deliver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accurate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stock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forecasts.</a:t>
            </a:r>
            <a:endParaRPr sz="1200">
              <a:latin typeface="Times New Roman"/>
              <a:cs typeface="Times New Roman"/>
            </a:endParaRPr>
          </a:p>
          <a:p>
            <a:pPr marL="469900" indent="-228600">
              <a:lnSpc>
                <a:spcPts val="1410"/>
              </a:lnSpc>
              <a:buAutoNum type="arabicPeriod"/>
              <a:tabLst>
                <a:tab pos="469900" algn="l"/>
              </a:tabLst>
            </a:pPr>
            <a:r>
              <a:rPr dirty="0" sz="1200">
                <a:latin typeface="Times New Roman"/>
                <a:cs typeface="Times New Roman"/>
              </a:rPr>
              <a:t>Support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decision-</a:t>
            </a:r>
            <a:r>
              <a:rPr dirty="0" sz="1200">
                <a:latin typeface="Times New Roman"/>
                <a:cs typeface="Times New Roman"/>
              </a:rPr>
              <a:t>making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through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clear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visualization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data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interpretation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tools.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8" name="object 8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10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  <p:sp>
        <p:nvSpPr>
          <p:cNvPr id="2" name="object 2" descr=""/>
          <p:cNvSpPr txBox="1"/>
          <p:nvPr/>
        </p:nvSpPr>
        <p:spPr>
          <a:xfrm>
            <a:off x="977900" y="636754"/>
            <a:ext cx="998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Final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Deliverable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681603" y="636754"/>
            <a:ext cx="7893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Project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Name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1700" y="1411020"/>
            <a:ext cx="5959475" cy="11468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cap="small" sz="1600" spc="-80" b="1">
                <a:latin typeface="Times New Roman"/>
                <a:cs typeface="Times New Roman"/>
              </a:rPr>
              <a:t>User</a:t>
            </a:r>
            <a:r>
              <a:rPr dirty="0" cap="small" sz="1600" spc="10" b="1">
                <a:latin typeface="Times New Roman"/>
                <a:cs typeface="Times New Roman"/>
              </a:rPr>
              <a:t> </a:t>
            </a:r>
            <a:r>
              <a:rPr dirty="0" cap="small" sz="1600" spc="-10" b="1">
                <a:latin typeface="Times New Roman"/>
                <a:cs typeface="Times New Roman"/>
              </a:rPr>
              <a:t>Stories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 marR="508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following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section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provides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detailed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stories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that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were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implemented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this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iteration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of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….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project.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These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stories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served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as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basis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implementation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project’s </a:t>
            </a:r>
            <a:r>
              <a:rPr dirty="0" sz="1200">
                <a:latin typeface="Times New Roman"/>
                <a:cs typeface="Times New Roman"/>
              </a:rPr>
              <a:t>features.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This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section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also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shows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stories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that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are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be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considered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future</a:t>
            </a:r>
            <a:r>
              <a:rPr dirty="0" sz="1200" spc="5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development.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901700" y="3333222"/>
            <a:ext cx="5923280" cy="14351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410"/>
              </a:lnSpc>
              <a:spcBef>
                <a:spcPts val="100"/>
              </a:spcBef>
            </a:pPr>
            <a:r>
              <a:rPr dirty="0" sz="1200" b="1" i="1">
                <a:latin typeface="Times New Roman"/>
                <a:cs typeface="Times New Roman"/>
              </a:rPr>
              <a:t>Implemented</a:t>
            </a:r>
            <a:r>
              <a:rPr dirty="0" sz="1200" spc="-3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User</a:t>
            </a:r>
            <a:r>
              <a:rPr dirty="0" sz="1200" spc="-30" b="1" i="1">
                <a:latin typeface="Times New Roman"/>
                <a:cs typeface="Times New Roman"/>
              </a:rPr>
              <a:t> </a:t>
            </a:r>
            <a:r>
              <a:rPr dirty="0" sz="1200" spc="-10" b="1" i="1">
                <a:latin typeface="Times New Roman"/>
                <a:cs typeface="Times New Roman"/>
              </a:rPr>
              <a:t>Stories</a:t>
            </a:r>
            <a:endParaRPr sz="1200">
              <a:latin typeface="Times New Roman"/>
              <a:cs typeface="Times New Roman"/>
            </a:endParaRPr>
          </a:p>
          <a:p>
            <a:pPr marL="469900" indent="-228600">
              <a:lnSpc>
                <a:spcPts val="1380"/>
              </a:lnSpc>
              <a:buAutoNum type="arabicPeriod"/>
              <a:tabLst>
                <a:tab pos="469900" algn="l"/>
              </a:tabLst>
            </a:pPr>
            <a:r>
              <a:rPr dirty="0" sz="1200">
                <a:latin typeface="Times New Roman"/>
                <a:cs typeface="Times New Roman"/>
              </a:rPr>
              <a:t>As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user,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can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input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stock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ticker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view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its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historical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trends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predictive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analysis.</a:t>
            </a:r>
            <a:endParaRPr sz="1200">
              <a:latin typeface="Times New Roman"/>
              <a:cs typeface="Times New Roman"/>
            </a:endParaRPr>
          </a:p>
          <a:p>
            <a:pPr marL="469900" indent="-228600">
              <a:lnSpc>
                <a:spcPts val="1380"/>
              </a:lnSpc>
              <a:buAutoNum type="arabicPeriod"/>
              <a:tabLst>
                <a:tab pos="469900" algn="l"/>
              </a:tabLst>
            </a:pPr>
            <a:r>
              <a:rPr dirty="0" sz="1200">
                <a:latin typeface="Times New Roman"/>
                <a:cs typeface="Times New Roman"/>
              </a:rPr>
              <a:t>As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user,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receive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daily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notifications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significant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changes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tracked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stock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predictions.</a:t>
            </a:r>
            <a:endParaRPr sz="1200">
              <a:latin typeface="Times New Roman"/>
              <a:cs typeface="Times New Roman"/>
            </a:endParaRPr>
          </a:p>
          <a:p>
            <a:pPr marL="469900" marR="779145" indent="-228600">
              <a:lnSpc>
                <a:spcPts val="1380"/>
              </a:lnSpc>
              <a:spcBef>
                <a:spcPts val="65"/>
              </a:spcBef>
              <a:buAutoNum type="arabicPeriod"/>
              <a:tabLst>
                <a:tab pos="469900" algn="l"/>
              </a:tabLst>
            </a:pPr>
            <a:r>
              <a:rPr dirty="0" sz="1200">
                <a:latin typeface="Times New Roman"/>
                <a:cs typeface="Times New Roman"/>
              </a:rPr>
              <a:t>As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user,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can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visualize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stock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predictions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using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graphs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charts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better understanding.</a:t>
            </a:r>
            <a:endParaRPr sz="1200">
              <a:latin typeface="Times New Roman"/>
              <a:cs typeface="Times New Roman"/>
            </a:endParaRPr>
          </a:p>
          <a:p>
            <a:pPr marL="469900" marR="595630" indent="-228600">
              <a:lnSpc>
                <a:spcPts val="1380"/>
              </a:lnSpc>
              <a:buAutoNum type="arabicPeriod"/>
              <a:tabLst>
                <a:tab pos="469900" algn="l"/>
              </a:tabLst>
            </a:pPr>
            <a:r>
              <a:rPr dirty="0" sz="1200">
                <a:latin typeface="Times New Roman"/>
                <a:cs typeface="Times New Roman"/>
              </a:rPr>
              <a:t>As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admin,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can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monitor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performance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prediction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models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20">
                <a:latin typeface="Times New Roman"/>
                <a:cs typeface="Times New Roman"/>
              </a:rPr>
              <a:t> make </a:t>
            </a:r>
            <a:r>
              <a:rPr dirty="0" sz="1200" spc="-10">
                <a:latin typeface="Times New Roman"/>
                <a:cs typeface="Times New Roman"/>
              </a:rPr>
              <a:t>adjustments.</a:t>
            </a:r>
            <a:endParaRPr sz="1200">
              <a:latin typeface="Times New Roman"/>
              <a:cs typeface="Times New Roman"/>
            </a:endParaRPr>
          </a:p>
          <a:p>
            <a:pPr marL="469900" indent="-228600">
              <a:lnSpc>
                <a:spcPts val="1345"/>
              </a:lnSpc>
              <a:buAutoNum type="arabicPeriod"/>
              <a:tabLst>
                <a:tab pos="469900" algn="l"/>
              </a:tabLst>
            </a:pPr>
            <a:r>
              <a:rPr dirty="0" sz="1200">
                <a:latin typeface="Times New Roman"/>
                <a:cs typeface="Times New Roman"/>
              </a:rPr>
              <a:t>As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user,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can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access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help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section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understand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how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predictions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are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generated.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901700" y="5563164"/>
            <a:ext cx="5426710" cy="90931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410"/>
              </a:lnSpc>
              <a:spcBef>
                <a:spcPts val="100"/>
              </a:spcBef>
            </a:pPr>
            <a:r>
              <a:rPr dirty="0" sz="1200" b="1" i="1">
                <a:latin typeface="Times New Roman"/>
                <a:cs typeface="Times New Roman"/>
              </a:rPr>
              <a:t>Pending</a:t>
            </a:r>
            <a:r>
              <a:rPr dirty="0" sz="1200" spc="-2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User</a:t>
            </a:r>
            <a:r>
              <a:rPr dirty="0" sz="1200" spc="-20" b="1" i="1">
                <a:latin typeface="Times New Roman"/>
                <a:cs typeface="Times New Roman"/>
              </a:rPr>
              <a:t> </a:t>
            </a:r>
            <a:r>
              <a:rPr dirty="0" sz="1200" spc="-10" b="1" i="1">
                <a:latin typeface="Times New Roman"/>
                <a:cs typeface="Times New Roman"/>
              </a:rPr>
              <a:t>Stories</a:t>
            </a:r>
            <a:endParaRPr sz="1200">
              <a:latin typeface="Times New Roman"/>
              <a:cs typeface="Times New Roman"/>
            </a:endParaRPr>
          </a:p>
          <a:p>
            <a:pPr marL="469900" indent="-228600">
              <a:lnSpc>
                <a:spcPts val="1380"/>
              </a:lnSpc>
              <a:buAutoNum type="arabicPeriod"/>
              <a:tabLst>
                <a:tab pos="469900" algn="l"/>
              </a:tabLst>
            </a:pPr>
            <a:r>
              <a:rPr dirty="0" sz="1200">
                <a:latin typeface="Times New Roman"/>
                <a:cs typeface="Times New Roman"/>
              </a:rPr>
              <a:t>As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user,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can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integrate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my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brokerage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account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seamless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portfolio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tracking.</a:t>
            </a:r>
            <a:endParaRPr sz="1200">
              <a:latin typeface="Times New Roman"/>
              <a:cs typeface="Times New Roman"/>
            </a:endParaRPr>
          </a:p>
          <a:p>
            <a:pPr marL="469900" indent="-228600">
              <a:lnSpc>
                <a:spcPts val="1380"/>
              </a:lnSpc>
              <a:buAutoNum type="arabicPeriod"/>
              <a:tabLst>
                <a:tab pos="469900" algn="l"/>
              </a:tabLst>
            </a:pPr>
            <a:r>
              <a:rPr dirty="0" sz="1200">
                <a:latin typeface="Times New Roman"/>
                <a:cs typeface="Times New Roman"/>
              </a:rPr>
              <a:t>As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user,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can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set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custom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alerts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specific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stock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price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thresholds.</a:t>
            </a:r>
            <a:endParaRPr sz="1200">
              <a:latin typeface="Times New Roman"/>
              <a:cs typeface="Times New Roman"/>
            </a:endParaRPr>
          </a:p>
          <a:p>
            <a:pPr marL="469900" indent="-228600">
              <a:lnSpc>
                <a:spcPts val="1380"/>
              </a:lnSpc>
              <a:buAutoNum type="arabicPeriod"/>
              <a:tabLst>
                <a:tab pos="469900" algn="l"/>
              </a:tabLst>
            </a:pPr>
            <a:r>
              <a:rPr dirty="0" sz="1200">
                <a:latin typeface="Times New Roman"/>
                <a:cs typeface="Times New Roman"/>
              </a:rPr>
              <a:t>As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user,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can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receive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personalized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predictions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based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my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investment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history.</a:t>
            </a:r>
            <a:endParaRPr sz="1200">
              <a:latin typeface="Times New Roman"/>
              <a:cs typeface="Times New Roman"/>
            </a:endParaRPr>
          </a:p>
          <a:p>
            <a:pPr marL="469900" indent="-228600">
              <a:lnSpc>
                <a:spcPts val="1410"/>
              </a:lnSpc>
              <a:buAutoNum type="arabicPeriod"/>
              <a:tabLst>
                <a:tab pos="469900" algn="l"/>
              </a:tabLst>
            </a:pPr>
            <a:r>
              <a:rPr dirty="0" sz="1200">
                <a:latin typeface="Times New Roman"/>
                <a:cs typeface="Times New Roman"/>
              </a:rPr>
              <a:t>As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admin,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can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generate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usage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statistics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reports.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 spc="-20"/>
              <a:t>Date</a:t>
            </a:r>
          </a:p>
        </p:txBody>
      </p:sp>
      <p:sp>
        <p:nvSpPr>
          <p:cNvPr id="7" name="object 7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00"/>
              </a:lnSpc>
            </a:pPr>
            <a:r>
              <a:rPr dirty="0"/>
              <a:t>Page</a:t>
            </a:r>
            <a:r>
              <a:rPr dirty="0" spc="-15"/>
              <a:t> </a:t>
            </a:r>
            <a:fld id="{81D60167-4931-47E6-BA6A-407CBD079E47}" type="slidenum">
              <a:rPr dirty="0"/>
              <a:t>10</a:t>
            </a:fld>
            <a:r>
              <a:rPr dirty="0" spc="-10"/>
              <a:t> </a:t>
            </a:r>
            <a:r>
              <a:rPr dirty="0"/>
              <a:t>of</a:t>
            </a:r>
            <a:r>
              <a:rPr dirty="0" spc="-15"/>
              <a:t> </a:t>
            </a:r>
            <a:r>
              <a:rPr dirty="0" spc="-25"/>
              <a:t>17</a:t>
            </a:r>
          </a:p>
        </p:txBody>
      </p:sp>
      <p:sp>
        <p:nvSpPr>
          <p:cNvPr id="2" name="object 2" descr=""/>
          <p:cNvSpPr txBox="1"/>
          <p:nvPr/>
        </p:nvSpPr>
        <p:spPr>
          <a:xfrm>
            <a:off x="977900" y="636754"/>
            <a:ext cx="998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Final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Times New Roman"/>
                <a:cs typeface="Times New Roman"/>
              </a:rPr>
              <a:t>Deliverable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681603" y="636754"/>
            <a:ext cx="7893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Times New Roman"/>
                <a:cs typeface="Times New Roman"/>
              </a:rPr>
              <a:t>Project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sz="1100" spc="-20">
                <a:latin typeface="Times New Roman"/>
                <a:cs typeface="Times New Roman"/>
              </a:rPr>
              <a:t>Name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1700" y="1411020"/>
            <a:ext cx="5743575" cy="11468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cap="small" sz="1600" spc="-110" b="1">
                <a:latin typeface="Times New Roman"/>
                <a:cs typeface="Times New Roman"/>
              </a:rPr>
              <a:t>Project</a:t>
            </a:r>
            <a:r>
              <a:rPr dirty="0" cap="small" sz="1600" spc="70" b="1">
                <a:latin typeface="Times New Roman"/>
                <a:cs typeface="Times New Roman"/>
              </a:rPr>
              <a:t> </a:t>
            </a:r>
            <a:r>
              <a:rPr dirty="0" cap="small" sz="1600" spc="-20" b="1">
                <a:latin typeface="Times New Roman"/>
                <a:cs typeface="Times New Roman"/>
              </a:rPr>
              <a:t>Plan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 marR="508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This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section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describes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planning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that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went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into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realization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this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project.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This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project </a:t>
            </a:r>
            <a:r>
              <a:rPr dirty="0" sz="1200">
                <a:latin typeface="Times New Roman"/>
                <a:cs typeface="Times New Roman"/>
              </a:rPr>
              <a:t>incorporated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agile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development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techniques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such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required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sprints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be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planned. </a:t>
            </a:r>
            <a:r>
              <a:rPr dirty="0" sz="1200">
                <a:latin typeface="Times New Roman"/>
                <a:cs typeface="Times New Roman"/>
              </a:rPr>
              <a:t>These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sprint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plannings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are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detailed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section.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This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section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also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describes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components, </a:t>
            </a:r>
            <a:r>
              <a:rPr dirty="0" sz="1200">
                <a:latin typeface="Times New Roman"/>
                <a:cs typeface="Times New Roman"/>
              </a:rPr>
              <a:t>both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software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hardware,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chosen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this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project.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901700" y="3000083"/>
            <a:ext cx="5594985" cy="18199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10" b="1">
                <a:latin typeface="Times New Roman"/>
                <a:cs typeface="Times New Roman"/>
              </a:rPr>
              <a:t>Hardware</a:t>
            </a:r>
            <a:r>
              <a:rPr dirty="0" sz="1400" spc="-1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Times New Roman"/>
                <a:cs typeface="Times New Roman"/>
              </a:rPr>
              <a:t>and</a:t>
            </a:r>
            <a:r>
              <a:rPr dirty="0" sz="1400" spc="-10" b="1">
                <a:latin typeface="Times New Roman"/>
                <a:cs typeface="Times New Roman"/>
              </a:rPr>
              <a:t> Software</a:t>
            </a:r>
            <a:r>
              <a:rPr dirty="0" sz="1400" spc="-15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Times New Roman"/>
                <a:cs typeface="Times New Roman"/>
              </a:rPr>
              <a:t>Resources</a:t>
            </a:r>
            <a:endParaRPr sz="1400">
              <a:latin typeface="Times New Roman"/>
              <a:cs typeface="Times New Roman"/>
            </a:endParaRPr>
          </a:p>
          <a:p>
            <a:pPr marL="12700" marR="5080">
              <a:lnSpc>
                <a:spcPts val="1380"/>
              </a:lnSpc>
              <a:spcBef>
                <a:spcPts val="1415"/>
              </a:spcBef>
            </a:pP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following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list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all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hardware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software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resources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that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were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used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this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project: Hardware:</a:t>
            </a:r>
            <a:endParaRPr sz="1200">
              <a:latin typeface="Times New Roman"/>
              <a:cs typeface="Times New Roman"/>
            </a:endParaRPr>
          </a:p>
          <a:p>
            <a:pPr marL="12700" marR="1578610" indent="456565">
              <a:lnSpc>
                <a:spcPts val="1380"/>
              </a:lnSpc>
              <a:spcBef>
                <a:spcPts val="10"/>
              </a:spcBef>
              <a:buFont typeface="Microsoft Sans Serif"/>
              <a:buChar char="●"/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Standard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laptops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desktops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development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testing. Software: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ts val="1320"/>
              </a:lnSpc>
              <a:buFont typeface="Microsoft Sans Serif"/>
              <a:buChar char="●"/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Python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with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Pandas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library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data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manipulation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analysis.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ts val="1385"/>
              </a:lnSpc>
              <a:buFont typeface="Microsoft Sans Serif"/>
              <a:buChar char="●"/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.CSV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files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storing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retrieving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stock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data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as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database.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ts val="1385"/>
              </a:lnSpc>
              <a:buFont typeface="Microsoft Sans Serif"/>
              <a:buChar char="●"/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C++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developing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User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Interface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(UI).</a:t>
            </a:r>
            <a:endParaRPr sz="1200">
              <a:latin typeface="Times New Roman"/>
              <a:cs typeface="Times New Roman"/>
            </a:endParaRPr>
          </a:p>
          <a:p>
            <a:pPr marL="469265" indent="-227965">
              <a:lnSpc>
                <a:spcPts val="1415"/>
              </a:lnSpc>
              <a:buFont typeface="Microsoft Sans Serif"/>
              <a:buChar char="●"/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GCC/Clang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compilers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C++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development.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Project Documentation Template</dc:title>
  <dcterms:created xsi:type="dcterms:W3CDTF">2024-12-04T21:47:00Z</dcterms:created>
  <dcterms:modified xsi:type="dcterms:W3CDTF">2024-12-04T21:47:00Z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oducer">
    <vt:lpwstr>Skia/PDF m133 Google Docs Renderer</vt:lpwstr>
  </property>
</Properties>
</file>