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2"/>
  </p:notesMasterIdLst>
  <p:handoutMasterIdLst>
    <p:handoutMasterId r:id="rId23"/>
  </p:handoutMasterIdLst>
  <p:sldIdLst>
    <p:sldId id="315" r:id="rId5"/>
    <p:sldId id="258" r:id="rId6"/>
    <p:sldId id="310" r:id="rId7"/>
    <p:sldId id="316" r:id="rId8"/>
    <p:sldId id="322" r:id="rId9"/>
    <p:sldId id="329" r:id="rId10"/>
    <p:sldId id="327" r:id="rId11"/>
    <p:sldId id="328" r:id="rId12"/>
    <p:sldId id="323" r:id="rId13"/>
    <p:sldId id="317" r:id="rId14"/>
    <p:sldId id="324" r:id="rId15"/>
    <p:sldId id="325" r:id="rId16"/>
    <p:sldId id="326" r:id="rId17"/>
    <p:sldId id="320" r:id="rId18"/>
    <p:sldId id="321" r:id="rId19"/>
    <p:sldId id="318" r:id="rId20"/>
    <p:sldId id="31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C0D489-2254-3912-1DD4-BEB27AC9A0C4}" v="23" dt="2024-12-06T02:21:25.411"/>
    <p1510:client id="{3F531A97-3932-CD35-48CC-5EBB9542DDD8}" v="8" dt="2024-12-06T12:33:17.826"/>
    <p1510:client id="{6082AE5E-58F6-BECE-082E-89C39A90CD0F}" v="1042" dt="2024-12-06T11:47:12.3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12/9/2024</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a:xfrm>
            <a:off x="1499343" y="1426787"/>
            <a:ext cx="8984543" cy="1325563"/>
          </a:xfrm>
        </p:spPr>
        <p:txBody>
          <a:bodyPr>
            <a:normAutofit/>
          </a:bodyPr>
          <a:lstStyle/>
          <a:p>
            <a:r>
              <a:rPr lang="en-US" sz="6000" b="1">
                <a:latin typeface="Calibri"/>
                <a:ea typeface="Calibri"/>
                <a:cs typeface="Arial"/>
              </a:rPr>
              <a:t>Stock Analyzer</a:t>
            </a:r>
            <a:endParaRPr lang="en-US" sz="6000" b="1">
              <a:latin typeface="Calibri"/>
              <a:ea typeface="Calibri"/>
            </a:endParaRPr>
          </a:p>
        </p:txBody>
      </p:sp>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2"/>
          <a:stretch>
            <a:fillRect/>
          </a:stretch>
        </p:blipFill>
        <p:spPr>
          <a:xfrm>
            <a:off x="9311019" y="345757"/>
            <a:ext cx="2337869" cy="445072"/>
          </a:xfrm>
          <a:prstGeom prst="rect">
            <a:avLst/>
          </a:prstGeom>
        </p:spPr>
      </p:pic>
      <p:sp>
        <p:nvSpPr>
          <p:cNvPr id="5" name="TextBox 4">
            <a:extLst>
              <a:ext uri="{FF2B5EF4-FFF2-40B4-BE49-F238E27FC236}">
                <a16:creationId xmlns:a16="http://schemas.microsoft.com/office/drawing/2014/main" id="{A8A0C30E-716F-ADDE-61F7-A3E374EA1320}"/>
              </a:ext>
            </a:extLst>
          </p:cNvPr>
          <p:cNvSpPr txBox="1"/>
          <p:nvPr/>
        </p:nvSpPr>
        <p:spPr>
          <a:xfrm>
            <a:off x="1498127" y="2749228"/>
            <a:ext cx="9185563"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bg1"/>
                </a:solidFill>
                <a:ea typeface="Calibri"/>
                <a:cs typeface="Calibri"/>
              </a:rPr>
              <a:t>Team Members:</a:t>
            </a:r>
            <a:endParaRPr lang="en-US">
              <a:solidFill>
                <a:schemeClr val="bg1"/>
              </a:solidFill>
            </a:endParaRPr>
          </a:p>
          <a:p>
            <a:pPr algn="ctr"/>
            <a:r>
              <a:rPr lang="en-US">
                <a:solidFill>
                  <a:schemeClr val="bg1"/>
                </a:solidFill>
                <a:latin typeface="Calibri Light"/>
                <a:ea typeface="Calibri"/>
                <a:cs typeface="Calibri"/>
              </a:rPr>
              <a:t>Abel Thomas, Alejandro Rodriguez, Chris Franco, Diana Rivera.</a:t>
            </a:r>
            <a:endParaRPr lang="en-US">
              <a:solidFill>
                <a:schemeClr val="bg1"/>
              </a:solidFill>
              <a:latin typeface="Calibri Light"/>
              <a:ea typeface="Calibri Light"/>
              <a:cs typeface="Calibri Light"/>
            </a:endParaRPr>
          </a:p>
          <a:p>
            <a:pPr algn="ctr"/>
            <a:endParaRPr lang="en-US">
              <a:solidFill>
                <a:schemeClr val="bg1"/>
              </a:solidFill>
              <a:latin typeface="Calibri Light"/>
              <a:ea typeface="+mn-lt"/>
              <a:cs typeface="+mn-lt"/>
            </a:endParaRPr>
          </a:p>
          <a:p>
            <a:pPr algn="ctr"/>
            <a:r>
              <a:rPr lang="en-US">
                <a:solidFill>
                  <a:schemeClr val="bg1"/>
                </a:solidFill>
                <a:latin typeface="Calibri Light"/>
                <a:ea typeface="+mn-lt"/>
                <a:cs typeface="+mn-lt"/>
              </a:rPr>
              <a:t>Product Owner &amp; Team Leader:</a:t>
            </a:r>
          </a:p>
          <a:p>
            <a:pPr algn="ctr"/>
            <a:r>
              <a:rPr lang="en-US">
                <a:solidFill>
                  <a:schemeClr val="bg1"/>
                </a:solidFill>
                <a:latin typeface="Calibri Light"/>
                <a:ea typeface="+mn-lt"/>
                <a:cs typeface="+mn-lt"/>
              </a:rPr>
              <a:t>Eduardo Mesa.</a:t>
            </a:r>
            <a:endParaRPr lang="en-US">
              <a:solidFill>
                <a:schemeClr val="bg1"/>
              </a:solidFill>
              <a:latin typeface="Calibri Light"/>
              <a:ea typeface="Calibri Light"/>
              <a:cs typeface="Calibri Light"/>
            </a:endParaRPr>
          </a:p>
          <a:p>
            <a:pPr algn="ctr"/>
            <a:endParaRPr lang="en-US">
              <a:solidFill>
                <a:schemeClr val="bg1"/>
              </a:solidFill>
              <a:ea typeface="+mn-lt"/>
              <a:cs typeface="+mn-lt"/>
            </a:endParaRPr>
          </a:p>
          <a:p>
            <a:pPr algn="ctr"/>
            <a:r>
              <a:rPr lang="en-US">
                <a:solidFill>
                  <a:schemeClr val="bg1"/>
                </a:solidFill>
                <a:ea typeface="+mn-lt"/>
                <a:cs typeface="+mn-lt"/>
              </a:rPr>
              <a:t>Instructor/Faculty:</a:t>
            </a:r>
          </a:p>
          <a:p>
            <a:pPr algn="ctr"/>
            <a:r>
              <a:rPr lang="en-US">
                <a:solidFill>
                  <a:schemeClr val="bg1"/>
                </a:solidFill>
                <a:latin typeface="Calibri Light"/>
                <a:ea typeface="+mn-lt"/>
                <a:cs typeface="+mn-lt"/>
              </a:rPr>
              <a:t>Dr. Masoud Sadjadi, Florida International University</a:t>
            </a:r>
            <a:endParaRPr lang="en-US">
              <a:solidFill>
                <a:schemeClr val="bg1"/>
              </a:solidFill>
              <a:latin typeface="Calibri Light"/>
              <a:ea typeface="Calibri"/>
              <a:cs typeface="Calibri"/>
            </a:endParaRPr>
          </a:p>
        </p:txBody>
      </p:sp>
      <p:pic>
        <p:nvPicPr>
          <p:cNvPr id="7" name="Picture 6" descr="A graph on a computer screen&#10;&#10;Description automatically generated">
            <a:extLst>
              <a:ext uri="{FF2B5EF4-FFF2-40B4-BE49-F238E27FC236}">
                <a16:creationId xmlns:a16="http://schemas.microsoft.com/office/drawing/2014/main" id="{78DA14D4-1B74-7725-CC46-B2A0167735E4}"/>
              </a:ext>
            </a:extLst>
          </p:cNvPr>
          <p:cNvPicPr>
            <a:picLocks noChangeAspect="1"/>
          </p:cNvPicPr>
          <p:nvPr/>
        </p:nvPicPr>
        <p:blipFill>
          <a:blip r:embed="rId3"/>
          <a:stretch>
            <a:fillRect/>
          </a:stretch>
        </p:blipFill>
        <p:spPr>
          <a:xfrm>
            <a:off x="10130" y="4951413"/>
            <a:ext cx="12171739" cy="1908173"/>
          </a:xfrm>
          <a:prstGeom prst="rect">
            <a:avLst/>
          </a:prstGeom>
        </p:spPr>
      </p:pic>
    </p:spTree>
    <p:extLst>
      <p:ext uri="{BB962C8B-B14F-4D97-AF65-F5344CB8AC3E}">
        <p14:creationId xmlns:p14="http://schemas.microsoft.com/office/powerpoint/2010/main" val="22071733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quarter" idx="10"/>
          </p:nvPr>
        </p:nvSpPr>
        <p:spPr>
          <a:xfrm>
            <a:off x="702945" y="1608327"/>
            <a:ext cx="3929775" cy="3280664"/>
          </a:xfrm>
        </p:spPr>
        <p:txBody>
          <a:bodyPr vert="horz" lIns="91440" tIns="45720" rIns="91440" bIns="45720" rtlCol="0" anchor="t">
            <a:noAutofit/>
          </a:bodyPr>
          <a:lstStyle/>
          <a:p>
            <a:pPr marL="0" indent="0">
              <a:spcBef>
                <a:spcPts val="2000"/>
              </a:spcBef>
              <a:spcAft>
                <a:spcPct val="0"/>
              </a:spcAft>
              <a:buNone/>
            </a:pPr>
            <a:r>
              <a:rPr lang="en-US" sz="1600">
                <a:latin typeface="Calibri"/>
                <a:ea typeface="Calibri"/>
                <a:cs typeface="Calibri"/>
              </a:rPr>
              <a:t>Key Steps:</a:t>
            </a:r>
            <a:endParaRPr lang="en-US"/>
          </a:p>
          <a:p>
            <a:pPr marL="406400" indent="-285750">
              <a:spcBef>
                <a:spcPts val="600"/>
              </a:spcBef>
              <a:spcAft>
                <a:spcPct val="0"/>
              </a:spcAft>
              <a:buFont typeface="Arial"/>
              <a:buChar char="•"/>
            </a:pPr>
            <a:r>
              <a:rPr lang="en-US" sz="1600">
                <a:latin typeface="Calibri"/>
                <a:ea typeface="Calibri"/>
                <a:cs typeface="Calibri"/>
              </a:rPr>
              <a:t>Preprocess historical stock data.</a:t>
            </a:r>
          </a:p>
          <a:p>
            <a:pPr marL="406400" indent="-285750">
              <a:spcBef>
                <a:spcPts val="600"/>
              </a:spcBef>
              <a:spcAft>
                <a:spcPct val="0"/>
              </a:spcAft>
              <a:buFont typeface="Arial"/>
              <a:buChar char="•"/>
            </a:pPr>
            <a:r>
              <a:rPr lang="en-US" sz="1600">
                <a:latin typeface="Calibri"/>
                <a:ea typeface="Calibri"/>
                <a:cs typeface="Calibri"/>
              </a:rPr>
              <a:t>Extract features using Stock opening price, High and low, Volume, Return, Rolling mean, and Rolling standard deviation.</a:t>
            </a:r>
          </a:p>
          <a:p>
            <a:pPr marL="406400" indent="-285750">
              <a:spcBef>
                <a:spcPts val="600"/>
              </a:spcBef>
              <a:spcAft>
                <a:spcPct val="0"/>
              </a:spcAft>
              <a:buFont typeface="Arial"/>
              <a:buChar char="•"/>
            </a:pPr>
            <a:r>
              <a:rPr lang="en-US" sz="1600">
                <a:latin typeface="Calibri"/>
                <a:ea typeface="Calibri"/>
                <a:cs typeface="Calibri"/>
              </a:rPr>
              <a:t>Train models and evaluate their performance.</a:t>
            </a:r>
          </a:p>
          <a:p>
            <a:pPr marL="0" indent="0">
              <a:spcBef>
                <a:spcPts val="2000"/>
              </a:spcBef>
              <a:spcAft>
                <a:spcPct val="0"/>
              </a:spcAft>
              <a:buNone/>
            </a:pPr>
            <a:r>
              <a:rPr lang="en-US" sz="1600">
                <a:latin typeface="Calibri"/>
                <a:ea typeface="Calibri"/>
                <a:cs typeface="Calibri"/>
              </a:rPr>
              <a:t>Automated Testing:</a:t>
            </a:r>
          </a:p>
          <a:p>
            <a:pPr marL="514350" indent="-285750">
              <a:spcBef>
                <a:spcPts val="600"/>
              </a:spcBef>
              <a:spcAft>
                <a:spcPct val="0"/>
              </a:spcAft>
              <a:buFont typeface="Arial"/>
              <a:buChar char="•"/>
            </a:pPr>
            <a:r>
              <a:rPr lang="en-US" sz="1600">
                <a:latin typeface="Calibri"/>
                <a:ea typeface="Calibri"/>
                <a:cs typeface="Calibri"/>
              </a:rPr>
              <a:t>Unit tests for model scripts.</a:t>
            </a:r>
          </a:p>
          <a:p>
            <a:pPr marL="514350" indent="-285750">
              <a:spcBef>
                <a:spcPts val="600"/>
              </a:spcBef>
              <a:spcAft>
                <a:spcPct val="0"/>
              </a:spcAft>
              <a:buFont typeface="Arial"/>
              <a:buChar char="•"/>
            </a:pPr>
            <a:r>
              <a:rPr lang="en-US" sz="1600">
                <a:latin typeface="Calibri"/>
                <a:ea typeface="Calibri"/>
                <a:cs typeface="Calibri"/>
              </a:rPr>
              <a:t>End-to-end tests for the </a:t>
            </a:r>
            <a:r>
              <a:rPr lang="en-US" sz="1600" err="1">
                <a:latin typeface="Calibri"/>
                <a:ea typeface="Calibri"/>
                <a:cs typeface="Calibri"/>
              </a:rPr>
              <a:t>Streamlit</a:t>
            </a:r>
            <a:r>
              <a:rPr lang="en-US" sz="1600">
                <a:latin typeface="Calibri"/>
                <a:ea typeface="Calibri"/>
                <a:cs typeface="Calibri"/>
              </a:rPr>
              <a:t> app.</a:t>
            </a:r>
          </a:p>
        </p:txBody>
      </p:sp>
      <p:pic>
        <p:nvPicPr>
          <p:cNvPr id="4" name="Picture 3" descr="A diagram of a candle stick chart&#10;&#10;Description automatically generated">
            <a:extLst>
              <a:ext uri="{FF2B5EF4-FFF2-40B4-BE49-F238E27FC236}">
                <a16:creationId xmlns:a16="http://schemas.microsoft.com/office/drawing/2014/main" id="{80E3C869-5521-132F-C3AE-53EE672F8DB3}"/>
              </a:ext>
            </a:extLst>
          </p:cNvPr>
          <p:cNvPicPr>
            <a:picLocks noChangeAspect="1"/>
          </p:cNvPicPr>
          <p:nvPr/>
        </p:nvPicPr>
        <p:blipFill>
          <a:blip r:embed="rId2"/>
          <a:stretch>
            <a:fillRect/>
          </a:stretch>
        </p:blipFill>
        <p:spPr>
          <a:xfrm>
            <a:off x="5840036" y="1727100"/>
            <a:ext cx="5555607" cy="3538809"/>
          </a:xfrm>
          <a:prstGeom prst="rect">
            <a:avLst/>
          </a:prstGeom>
          <a:ln>
            <a:noFill/>
          </a:ln>
          <a:effectLst>
            <a:outerShdw blurRad="292100" dist="139700" dir="2700000" algn="tl" rotWithShape="0">
              <a:srgbClr val="333333">
                <a:alpha val="65000"/>
              </a:srgbClr>
            </a:outerShdw>
          </a:effectLst>
        </p:spPr>
      </p:pic>
      <p:sp>
        <p:nvSpPr>
          <p:cNvPr id="6" name="Title 2">
            <a:extLst>
              <a:ext uri="{FF2B5EF4-FFF2-40B4-BE49-F238E27FC236}">
                <a16:creationId xmlns:a16="http://schemas.microsoft.com/office/drawing/2014/main" id="{754865F1-DD3D-A141-BDF0-ADC258156C93}"/>
              </a:ext>
            </a:extLst>
          </p:cNvPr>
          <p:cNvSpPr>
            <a:spLocks noGrp="1"/>
          </p:cNvSpPr>
          <p:nvPr/>
        </p:nvSpPr>
        <p:spPr>
          <a:xfrm>
            <a:off x="700675" y="533299"/>
            <a:ext cx="424321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solidFill>
                  <a:srgbClr val="CC0066"/>
                </a:solidFill>
                <a:latin typeface="Arial"/>
                <a:ea typeface="Calibri"/>
                <a:cs typeface="Arial"/>
              </a:rPr>
              <a:t>Implementation</a:t>
            </a:r>
            <a:endParaRPr lang="en-US" sz="4000">
              <a:solidFill>
                <a:srgbClr val="000000"/>
              </a:solidFill>
              <a:latin typeface="Arial"/>
              <a:ea typeface="Calibri"/>
              <a:cs typeface="Arial"/>
            </a:endParaRPr>
          </a:p>
          <a:p>
            <a:endParaRPr lang="en-US" sz="4000" b="1">
              <a:solidFill>
                <a:srgbClr val="FFFFFF"/>
              </a:solidFill>
              <a:latin typeface="Calibri"/>
              <a:ea typeface="Calibri"/>
              <a:cs typeface="Arial"/>
            </a:endParaRPr>
          </a:p>
        </p:txBody>
      </p:sp>
    </p:spTree>
    <p:extLst>
      <p:ext uri="{BB962C8B-B14F-4D97-AF65-F5344CB8AC3E}">
        <p14:creationId xmlns:p14="http://schemas.microsoft.com/office/powerpoint/2010/main" val="16332264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428BC3-B525-AD97-651B-3047EA9D5D12}"/>
              </a:ext>
            </a:extLst>
          </p:cNvPr>
          <p:cNvSpPr txBox="1"/>
          <p:nvPr/>
        </p:nvSpPr>
        <p:spPr>
          <a:xfrm>
            <a:off x="699282" y="1194561"/>
            <a:ext cx="505075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chemeClr val="bg1"/>
                </a:solidFill>
                <a:ea typeface="Calibri"/>
                <a:cs typeface="Calibri"/>
              </a:rPr>
              <a:t>What is Mean Squared Error (MSE)?</a:t>
            </a:r>
            <a:endParaRPr lang="en-US" sz="2000">
              <a:solidFill>
                <a:schemeClr val="bg1"/>
              </a:solidFill>
              <a:ea typeface="Calibri"/>
              <a:cs typeface="Calibri"/>
            </a:endParaRPr>
          </a:p>
          <a:p>
            <a:endParaRPr lang="en-US" sz="2000">
              <a:solidFill>
                <a:schemeClr val="bg1"/>
              </a:solidFill>
              <a:ea typeface="Calibri"/>
              <a:cs typeface="Calibri"/>
            </a:endParaRPr>
          </a:p>
          <a:p>
            <a:r>
              <a:rPr lang="en-US" sz="2000">
                <a:solidFill>
                  <a:schemeClr val="bg1"/>
                </a:solidFill>
                <a:ea typeface="Calibri"/>
                <a:cs typeface="Calibri"/>
              </a:rPr>
              <a:t>Mean Squared Error (MSE) </a:t>
            </a:r>
            <a:r>
              <a:rPr lang="en-US" sz="2000">
                <a:solidFill>
                  <a:schemeClr val="bg1"/>
                </a:solidFill>
                <a:latin typeface="Calibri Light"/>
                <a:ea typeface="Calibri"/>
                <a:cs typeface="Calibri"/>
              </a:rPr>
              <a:t>is a popular metric for evaluating regression models. It measures the average squared difference between the predicted values and the actual values.</a:t>
            </a:r>
            <a:endParaRPr lang="en-US">
              <a:solidFill>
                <a:schemeClr val="bg1"/>
              </a:solidFill>
              <a:latin typeface="Calibri Light"/>
              <a:ea typeface="Calibri Light"/>
              <a:cs typeface="Calibri Light"/>
            </a:endParaRPr>
          </a:p>
          <a:p>
            <a:endParaRPr lang="en-US" sz="2000">
              <a:solidFill>
                <a:schemeClr val="bg1"/>
              </a:solidFill>
              <a:latin typeface="Calibri Light"/>
              <a:ea typeface="Calibri"/>
              <a:cs typeface="Calibri"/>
            </a:endParaRPr>
          </a:p>
          <a:p>
            <a:r>
              <a:rPr lang="en-US" sz="2000">
                <a:solidFill>
                  <a:schemeClr val="bg1"/>
                </a:solidFill>
                <a:latin typeface="Calibri Light"/>
                <a:ea typeface="Calibri"/>
                <a:cs typeface="Calibri"/>
              </a:rPr>
              <a:t>The formula is:</a:t>
            </a:r>
            <a:endParaRPr lang="en-US">
              <a:solidFill>
                <a:schemeClr val="bg1"/>
              </a:solidFill>
              <a:latin typeface="Calibri Light"/>
              <a:ea typeface="Calibri"/>
              <a:cs typeface="Calibri"/>
            </a:endParaRPr>
          </a:p>
          <a:p>
            <a:endParaRPr lang="en-US" sz="2000">
              <a:solidFill>
                <a:schemeClr val="bg1"/>
              </a:solidFill>
              <a:ea typeface="Calibri"/>
              <a:cs typeface="Calibri"/>
            </a:endParaRPr>
          </a:p>
        </p:txBody>
      </p:sp>
      <p:pic>
        <p:nvPicPr>
          <p:cNvPr id="5" name="Picture 4">
            <a:extLst>
              <a:ext uri="{FF2B5EF4-FFF2-40B4-BE49-F238E27FC236}">
                <a16:creationId xmlns:a16="http://schemas.microsoft.com/office/drawing/2014/main" id="{6F52F73E-9175-8C21-DB02-76DE568A3AA4}"/>
              </a:ext>
            </a:extLst>
          </p:cNvPr>
          <p:cNvPicPr>
            <a:picLocks noChangeAspect="1"/>
          </p:cNvPicPr>
          <p:nvPr/>
        </p:nvPicPr>
        <p:blipFill>
          <a:blip r:embed="rId2"/>
          <a:stretch>
            <a:fillRect/>
          </a:stretch>
        </p:blipFill>
        <p:spPr>
          <a:xfrm>
            <a:off x="600" y="4017131"/>
            <a:ext cx="5716167" cy="1701362"/>
          </a:xfrm>
          <a:prstGeom prst="rect">
            <a:avLst/>
          </a:prstGeom>
          <a:ln>
            <a:noFill/>
          </a:ln>
          <a:effectLst>
            <a:outerShdw blurRad="292100" dist="139700" dir="2700000" algn="tl" rotWithShape="0">
              <a:srgbClr val="333333">
                <a:alpha val="65000"/>
              </a:srgbClr>
            </a:outerShdw>
          </a:effectLst>
        </p:spPr>
      </p:pic>
      <p:sp>
        <p:nvSpPr>
          <p:cNvPr id="7" name="Title 2">
            <a:extLst>
              <a:ext uri="{FF2B5EF4-FFF2-40B4-BE49-F238E27FC236}">
                <a16:creationId xmlns:a16="http://schemas.microsoft.com/office/drawing/2014/main" id="{6EFF6826-88F9-108E-04F8-96D0AAE43191}"/>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b="1">
                <a:latin typeface="Calibri"/>
                <a:ea typeface="Calibri"/>
                <a:cs typeface="Calibri"/>
              </a:rPr>
              <a:t>Mean Squared Error</a:t>
            </a:r>
            <a:endParaRPr lang="en-US">
              <a:solidFill>
                <a:srgbClr val="000000"/>
              </a:solidFill>
              <a:latin typeface="Calibri"/>
              <a:ea typeface="Calibri"/>
              <a:cs typeface="Calibri"/>
            </a:endParaRPr>
          </a:p>
        </p:txBody>
      </p:sp>
      <p:sp>
        <p:nvSpPr>
          <p:cNvPr id="10" name="TextBox 9">
            <a:extLst>
              <a:ext uri="{FF2B5EF4-FFF2-40B4-BE49-F238E27FC236}">
                <a16:creationId xmlns:a16="http://schemas.microsoft.com/office/drawing/2014/main" id="{BE3445C9-D8AC-072B-8B22-585E82CB580A}"/>
              </a:ext>
            </a:extLst>
          </p:cNvPr>
          <p:cNvSpPr txBox="1"/>
          <p:nvPr/>
        </p:nvSpPr>
        <p:spPr>
          <a:xfrm>
            <a:off x="6451505" y="1829561"/>
            <a:ext cx="5131405"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chemeClr val="bg1"/>
                </a:solidFill>
                <a:ea typeface="Calibri"/>
                <a:cs typeface="Calibri"/>
              </a:rPr>
              <a:t>Lower MSE values</a:t>
            </a:r>
            <a:r>
              <a:rPr lang="en-US" sz="2000">
                <a:solidFill>
                  <a:schemeClr val="bg1"/>
                </a:solidFill>
                <a:ea typeface="Calibri"/>
                <a:cs typeface="Calibri"/>
              </a:rPr>
              <a:t> </a:t>
            </a:r>
            <a:r>
              <a:rPr lang="en-US" sz="2000">
                <a:solidFill>
                  <a:schemeClr val="bg1"/>
                </a:solidFill>
                <a:latin typeface="Calibri Light"/>
                <a:ea typeface="Calibri"/>
                <a:cs typeface="Calibri"/>
              </a:rPr>
              <a:t>indicate that the model's predictions are closer to the true values.</a:t>
            </a:r>
          </a:p>
          <a:p>
            <a:endParaRPr lang="en-US" sz="2000">
              <a:solidFill>
                <a:schemeClr val="bg1"/>
              </a:solidFill>
              <a:ea typeface="Calibri"/>
              <a:cs typeface="Calibri"/>
            </a:endParaRPr>
          </a:p>
          <a:p>
            <a:r>
              <a:rPr lang="en-US" sz="2000" b="1">
                <a:solidFill>
                  <a:schemeClr val="bg1"/>
                </a:solidFill>
                <a:ea typeface="Calibri"/>
                <a:cs typeface="Calibri"/>
              </a:rPr>
              <a:t>Higher MSE </a:t>
            </a:r>
            <a:r>
              <a:rPr lang="en-US" sz="2000" b="1">
                <a:solidFill>
                  <a:schemeClr val="bg1"/>
                </a:solidFill>
                <a:latin typeface="Calibri Light"/>
                <a:ea typeface="Calibri"/>
                <a:cs typeface="Calibri"/>
              </a:rPr>
              <a:t>values</a:t>
            </a:r>
            <a:r>
              <a:rPr lang="en-US" sz="2000">
                <a:solidFill>
                  <a:schemeClr val="bg1"/>
                </a:solidFill>
                <a:latin typeface="Calibri Light"/>
                <a:ea typeface="Calibri"/>
                <a:cs typeface="Calibri"/>
              </a:rPr>
              <a:t> suggest a larger average error in predictions.</a:t>
            </a:r>
          </a:p>
          <a:p>
            <a:endParaRPr lang="en-US" sz="2000">
              <a:solidFill>
                <a:schemeClr val="bg1"/>
              </a:solidFill>
              <a:ea typeface="Calibri"/>
              <a:cs typeface="Calibri"/>
            </a:endParaRPr>
          </a:p>
          <a:p>
            <a:r>
              <a:rPr lang="en-US" sz="2000">
                <a:solidFill>
                  <a:schemeClr val="bg1"/>
                </a:solidFill>
                <a:ea typeface="Calibri"/>
                <a:cs typeface="Calibri"/>
              </a:rPr>
              <a:t>MSE </a:t>
            </a:r>
            <a:r>
              <a:rPr lang="en-US" sz="2000">
                <a:solidFill>
                  <a:schemeClr val="bg1"/>
                </a:solidFill>
                <a:latin typeface="Calibri Light"/>
                <a:ea typeface="Calibri"/>
                <a:cs typeface="Calibri"/>
              </a:rPr>
              <a:t>is sensitive to outliers since it squares the differences, giving more weight to larger errors. Thus, it's essential to compare MSE alongside other metrics for a comprehensive evaluation.</a:t>
            </a:r>
          </a:p>
          <a:p>
            <a:endParaRPr lang="en-US" sz="2000">
              <a:ea typeface="Calibri"/>
              <a:cs typeface="Calibri"/>
            </a:endParaRPr>
          </a:p>
        </p:txBody>
      </p:sp>
    </p:spTree>
    <p:extLst>
      <p:ext uri="{BB962C8B-B14F-4D97-AF65-F5344CB8AC3E}">
        <p14:creationId xmlns:p14="http://schemas.microsoft.com/office/powerpoint/2010/main" val="9846322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428BC3-B525-AD97-651B-3047EA9D5D12}"/>
              </a:ext>
            </a:extLst>
          </p:cNvPr>
          <p:cNvSpPr txBox="1"/>
          <p:nvPr/>
        </p:nvSpPr>
        <p:spPr>
          <a:xfrm>
            <a:off x="704976" y="1127047"/>
            <a:ext cx="5383581" cy="62478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chemeClr val="bg1"/>
                </a:solidFill>
                <a:ea typeface="+mn-lt"/>
                <a:cs typeface="+mn-lt"/>
              </a:rPr>
              <a:t>The Mean Squared Error (MSE) f</a:t>
            </a:r>
            <a:r>
              <a:rPr lang="en-US" sz="2000">
                <a:solidFill>
                  <a:schemeClr val="bg1"/>
                </a:solidFill>
                <a:latin typeface="Calibri Light"/>
                <a:ea typeface="+mn-lt"/>
                <a:cs typeface="+mn-lt"/>
              </a:rPr>
              <a:t>ormula is a way to measure how well a machine learning model predicts data. Here is what it does:</a:t>
            </a:r>
            <a:endParaRPr lang="en-US" sz="2000">
              <a:solidFill>
                <a:schemeClr val="bg1"/>
              </a:solidFill>
              <a:latin typeface="Calibri Light"/>
              <a:ea typeface="Calibri Light"/>
              <a:cs typeface="Calibri Light"/>
            </a:endParaRPr>
          </a:p>
          <a:p>
            <a:endParaRPr lang="en-US" sz="2000" b="1">
              <a:solidFill>
                <a:schemeClr val="bg1"/>
              </a:solidFill>
              <a:latin typeface="Calibri Light"/>
              <a:ea typeface="+mn-lt"/>
              <a:cs typeface="+mn-lt"/>
            </a:endParaRPr>
          </a:p>
          <a:p>
            <a:pPr marL="457200" indent="-457200">
              <a:buAutoNum type="arabicPeriod"/>
            </a:pPr>
            <a:r>
              <a:rPr lang="en-US" sz="2000" b="1">
                <a:solidFill>
                  <a:schemeClr val="bg1"/>
                </a:solidFill>
                <a:latin typeface="Calibri Light"/>
                <a:ea typeface="+mn-lt"/>
                <a:cs typeface="+mn-lt"/>
              </a:rPr>
              <a:t>Take the difference</a:t>
            </a:r>
            <a:r>
              <a:rPr lang="en-US" sz="2000">
                <a:solidFill>
                  <a:schemeClr val="bg1"/>
                </a:solidFill>
                <a:latin typeface="Calibri Light"/>
                <a:ea typeface="+mn-lt"/>
                <a:cs typeface="+mn-lt"/>
              </a:rPr>
              <a:t> between the model's prediction and the actual value for each data point.</a:t>
            </a:r>
            <a:br>
              <a:rPr lang="en-US" sz="2000">
                <a:solidFill>
                  <a:schemeClr val="bg1"/>
                </a:solidFill>
                <a:latin typeface="Calibri Light"/>
                <a:ea typeface="+mn-lt"/>
                <a:cs typeface="+mn-lt"/>
              </a:rPr>
            </a:br>
            <a:r>
              <a:rPr lang="en-US" sz="2000" b="1">
                <a:solidFill>
                  <a:schemeClr val="bg1"/>
                </a:solidFill>
                <a:latin typeface="Calibri Light"/>
                <a:ea typeface="+mn-lt"/>
                <a:cs typeface="+mn-lt"/>
              </a:rPr>
              <a:t>· Error = Actual Value − Predicted Value</a:t>
            </a:r>
            <a:endParaRPr lang="en-US">
              <a:solidFill>
                <a:schemeClr val="bg1"/>
              </a:solidFill>
              <a:latin typeface="Calibri" panose="020F0502020204030204"/>
              <a:ea typeface="+mn-lt"/>
              <a:cs typeface="+mn-lt"/>
            </a:endParaRPr>
          </a:p>
          <a:p>
            <a:pPr marL="457200" indent="-457200">
              <a:buAutoNum type="arabicPeriod"/>
            </a:pPr>
            <a:endParaRPr lang="en-US" sz="2000" b="1">
              <a:solidFill>
                <a:schemeClr val="bg1"/>
              </a:solidFill>
              <a:latin typeface="Calibri Light"/>
              <a:ea typeface="+mn-lt"/>
              <a:cs typeface="+mn-lt"/>
            </a:endParaRPr>
          </a:p>
          <a:p>
            <a:pPr marL="457200" indent="-457200">
              <a:buAutoNum type="arabicPeriod"/>
            </a:pPr>
            <a:r>
              <a:rPr lang="en-US" sz="2000" b="1">
                <a:solidFill>
                  <a:schemeClr val="bg1"/>
                </a:solidFill>
                <a:latin typeface="Calibri Light"/>
                <a:ea typeface="+mn-lt"/>
                <a:cs typeface="+mn-lt"/>
              </a:rPr>
              <a:t>Square the difference</a:t>
            </a:r>
            <a:r>
              <a:rPr lang="en-US" sz="2000">
                <a:solidFill>
                  <a:schemeClr val="bg1"/>
                </a:solidFill>
                <a:latin typeface="Calibri Light"/>
                <a:ea typeface="+mn-lt"/>
                <a:cs typeface="+mn-lt"/>
              </a:rPr>
              <a:t> to make all errors positive.</a:t>
            </a:r>
            <a:br>
              <a:rPr lang="en-US" sz="2000">
                <a:solidFill>
                  <a:schemeClr val="bg1"/>
                </a:solidFill>
                <a:latin typeface="Calibri Light"/>
                <a:ea typeface="+mn-lt"/>
                <a:cs typeface="+mn-lt"/>
              </a:rPr>
            </a:br>
            <a:r>
              <a:rPr lang="en-US" sz="2000">
                <a:solidFill>
                  <a:schemeClr val="bg1"/>
                </a:solidFill>
                <a:latin typeface="Calibri Light"/>
                <a:ea typeface="+mn-lt"/>
                <a:cs typeface="+mn-lt"/>
              </a:rPr>
              <a:t>· Squared Error = (Error)^2</a:t>
            </a:r>
            <a:br>
              <a:rPr lang="en-US" sz="2000">
                <a:solidFill>
                  <a:schemeClr val="bg1"/>
                </a:solidFill>
                <a:latin typeface="Calibri Light"/>
                <a:ea typeface="+mn-lt"/>
                <a:cs typeface="+mn-lt"/>
              </a:rPr>
            </a:br>
            <a:endParaRPr lang="en-US" sz="2000">
              <a:solidFill>
                <a:schemeClr val="bg1"/>
              </a:solidFill>
              <a:latin typeface="Calibri Light"/>
              <a:ea typeface="+mn-lt"/>
              <a:cs typeface="+mn-lt"/>
            </a:endParaRPr>
          </a:p>
          <a:p>
            <a:pPr marL="457200" indent="-457200">
              <a:buAutoNum type="arabicPeriod"/>
            </a:pPr>
            <a:r>
              <a:rPr lang="en-US" sz="2000" b="1">
                <a:solidFill>
                  <a:schemeClr val="bg1"/>
                </a:solidFill>
                <a:latin typeface="Calibri Light"/>
                <a:ea typeface="+mn-lt"/>
                <a:cs typeface="+mn-lt"/>
              </a:rPr>
              <a:t>Add up all the squared errors.</a:t>
            </a:r>
            <a:endParaRPr lang="en-US" sz="2000">
              <a:solidFill>
                <a:schemeClr val="bg1"/>
              </a:solidFill>
              <a:latin typeface="Calibri Light"/>
              <a:ea typeface="+mn-lt"/>
              <a:cs typeface="+mn-lt"/>
            </a:endParaRPr>
          </a:p>
          <a:p>
            <a:pPr marL="457200" indent="-457200">
              <a:buAutoNum type="arabicPeriod"/>
            </a:pPr>
            <a:endParaRPr lang="en-US" sz="2000" b="1">
              <a:solidFill>
                <a:schemeClr val="bg1"/>
              </a:solidFill>
              <a:latin typeface="Calibri Light"/>
              <a:ea typeface="+mn-lt"/>
              <a:cs typeface="+mn-lt"/>
            </a:endParaRPr>
          </a:p>
          <a:p>
            <a:pPr marL="457200" indent="-457200">
              <a:buAutoNum type="arabicPeriod"/>
            </a:pPr>
            <a:r>
              <a:rPr lang="en-US" sz="2000" b="1">
                <a:solidFill>
                  <a:schemeClr val="bg1"/>
                </a:solidFill>
                <a:latin typeface="Calibri Light"/>
                <a:ea typeface="+mn-lt"/>
                <a:cs typeface="+mn-lt"/>
              </a:rPr>
              <a:t>Divide by the number of data points</a:t>
            </a:r>
            <a:r>
              <a:rPr lang="en-US" sz="2000">
                <a:solidFill>
                  <a:schemeClr val="bg1"/>
                </a:solidFill>
                <a:latin typeface="Calibri Light"/>
                <a:ea typeface="+mn-lt"/>
                <a:cs typeface="+mn-lt"/>
              </a:rPr>
              <a:t> to find the average squared error.</a:t>
            </a:r>
            <a:endParaRPr lang="en-US" sz="2000">
              <a:solidFill>
                <a:schemeClr val="bg1"/>
              </a:solidFill>
              <a:latin typeface="Calibri Light"/>
              <a:ea typeface="Calibri" panose="020F0502020204030204"/>
              <a:cs typeface="Calibri" panose="020F0502020204030204"/>
            </a:endParaRPr>
          </a:p>
          <a:p>
            <a:pPr marL="457200" indent="-457200">
              <a:buAutoNum type="arabicPeriod"/>
            </a:pPr>
            <a:endParaRPr lang="en-US" sz="2000" b="1">
              <a:solidFill>
                <a:schemeClr val="bg1"/>
              </a:solidFill>
              <a:ea typeface="Calibri"/>
              <a:cs typeface="Calibri"/>
            </a:endParaRPr>
          </a:p>
          <a:p>
            <a:pPr marL="457200" indent="-457200">
              <a:buAutoNum type="arabicPeriod"/>
            </a:pPr>
            <a:endParaRPr lang="en-US" sz="2000">
              <a:solidFill>
                <a:schemeClr val="bg1"/>
              </a:solidFill>
              <a:ea typeface="Calibri"/>
              <a:cs typeface="Calibri"/>
            </a:endParaRPr>
          </a:p>
          <a:p>
            <a:endParaRPr lang="en-US" sz="2000">
              <a:solidFill>
                <a:schemeClr val="bg1"/>
              </a:solidFill>
              <a:ea typeface="Calibri"/>
              <a:cs typeface="Calibri"/>
            </a:endParaRPr>
          </a:p>
        </p:txBody>
      </p:sp>
      <p:pic>
        <p:nvPicPr>
          <p:cNvPr id="6" name="Picture 5" descr="Mean Square Error (MSE) | Machine Learning Glossary | Encord | Encord">
            <a:extLst>
              <a:ext uri="{FF2B5EF4-FFF2-40B4-BE49-F238E27FC236}">
                <a16:creationId xmlns:a16="http://schemas.microsoft.com/office/drawing/2014/main" id="{F7F8E483-88F0-43E8-8A9D-16801DA504A9}"/>
              </a:ext>
            </a:extLst>
          </p:cNvPr>
          <p:cNvPicPr>
            <a:picLocks noChangeAspect="1"/>
          </p:cNvPicPr>
          <p:nvPr/>
        </p:nvPicPr>
        <p:blipFill>
          <a:blip r:embed="rId2"/>
          <a:stretch>
            <a:fillRect/>
          </a:stretch>
        </p:blipFill>
        <p:spPr>
          <a:xfrm>
            <a:off x="6489480" y="1711666"/>
            <a:ext cx="5706240" cy="3439484"/>
          </a:xfrm>
          <a:prstGeom prst="rect">
            <a:avLst/>
          </a:prstGeom>
        </p:spPr>
      </p:pic>
      <p:sp>
        <p:nvSpPr>
          <p:cNvPr id="7" name="Title 2">
            <a:extLst>
              <a:ext uri="{FF2B5EF4-FFF2-40B4-BE49-F238E27FC236}">
                <a16:creationId xmlns:a16="http://schemas.microsoft.com/office/drawing/2014/main" id="{492A1C2F-A499-E459-4D6A-CD36911CC3A3}"/>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How The Formula Works</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35964752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237799" y="1951560"/>
            <a:ext cx="11528060" cy="4762850"/>
          </a:xfrm>
        </p:spPr>
        <p:txBody>
          <a:bodyPr vert="horz" lIns="91440" tIns="45720" rIns="91440" bIns="45720" rtlCol="0" anchor="t">
            <a:noAutofit/>
          </a:bodyPr>
          <a:lstStyle/>
          <a:p>
            <a:pPr marL="0" indent="0">
              <a:spcBef>
                <a:spcPts val="2000"/>
              </a:spcBef>
              <a:spcAft>
                <a:spcPct val="0"/>
              </a:spcAft>
              <a:buNone/>
            </a:pPr>
            <a:endParaRPr lang="en-US" sz="1800" b="1">
              <a:latin typeface="Calibri"/>
              <a:ea typeface="Calibri"/>
            </a:endParaRPr>
          </a:p>
          <a:p>
            <a:endParaRPr lang="en-US" sz="1100"/>
          </a:p>
        </p:txBody>
      </p:sp>
      <p:sp>
        <p:nvSpPr>
          <p:cNvPr id="4" name="TextBox 3">
            <a:extLst>
              <a:ext uri="{FF2B5EF4-FFF2-40B4-BE49-F238E27FC236}">
                <a16:creationId xmlns:a16="http://schemas.microsoft.com/office/drawing/2014/main" id="{AA428BC3-B525-AD97-651B-3047EA9D5D12}"/>
              </a:ext>
            </a:extLst>
          </p:cNvPr>
          <p:cNvSpPr txBox="1"/>
          <p:nvPr/>
        </p:nvSpPr>
        <p:spPr>
          <a:xfrm>
            <a:off x="704318" y="1163176"/>
            <a:ext cx="6358853" cy="56323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latin typeface="Calibri Light"/>
                <a:ea typeface="Calibri Light"/>
                <a:cs typeface="Calibri Light"/>
              </a:rPr>
              <a:t>Model Overview</a:t>
            </a:r>
            <a:r>
              <a:rPr lang="en-US">
                <a:solidFill>
                  <a:schemeClr val="bg1"/>
                </a:solidFill>
                <a:latin typeface="Calibri Light"/>
                <a:ea typeface="Calibri Light"/>
                <a:cs typeface="Calibri Light"/>
              </a:rPr>
              <a:t>:</a:t>
            </a:r>
          </a:p>
          <a:p>
            <a:pPr marL="285750" indent="-285750">
              <a:buFont typeface="Arial"/>
              <a:buChar char="•"/>
            </a:pPr>
            <a:r>
              <a:rPr lang="en-US">
                <a:solidFill>
                  <a:schemeClr val="bg1"/>
                </a:solidFill>
                <a:latin typeface="Calibri Light"/>
                <a:ea typeface="Calibri Light"/>
                <a:cs typeface="Calibri Light"/>
              </a:rPr>
              <a:t>Support Vector Regression (SVR) is a machine learning algorithm that excels at predicting continuous outcomes by finding the optimal hyperplane that minimizes prediction error.</a:t>
            </a:r>
            <a:br>
              <a:rPr lang="en-US">
                <a:solidFill>
                  <a:schemeClr val="bg1"/>
                </a:solidFill>
                <a:latin typeface="Calibri Light"/>
                <a:ea typeface="Calibri Light"/>
                <a:cs typeface="Calibri Light"/>
              </a:rPr>
            </a:br>
            <a:endParaRPr lang="en-US">
              <a:solidFill>
                <a:schemeClr val="bg1"/>
              </a:solidFill>
              <a:latin typeface="Calibri Light"/>
              <a:ea typeface="Calibri Light"/>
              <a:cs typeface="Calibri Light"/>
            </a:endParaRPr>
          </a:p>
          <a:p>
            <a:r>
              <a:rPr lang="en-US" b="1">
                <a:solidFill>
                  <a:schemeClr val="bg1"/>
                </a:solidFill>
                <a:latin typeface="Calibri Light"/>
                <a:ea typeface="Calibri Light"/>
                <a:cs typeface="Calibri Light"/>
              </a:rPr>
              <a:t>Performance Highlight</a:t>
            </a:r>
            <a:r>
              <a:rPr lang="en-US">
                <a:solidFill>
                  <a:schemeClr val="bg1"/>
                </a:solidFill>
                <a:latin typeface="Calibri Light"/>
                <a:ea typeface="Calibri Light"/>
                <a:cs typeface="Calibri Light"/>
              </a:rPr>
              <a:t>:</a:t>
            </a:r>
          </a:p>
          <a:p>
            <a:pPr marL="285750" indent="-285750">
              <a:buFont typeface="Arial"/>
              <a:buChar char="•"/>
            </a:pPr>
            <a:r>
              <a:rPr lang="en-US" b="1">
                <a:solidFill>
                  <a:schemeClr val="bg1"/>
                </a:solidFill>
                <a:latin typeface="Calibri Light"/>
                <a:ea typeface="Calibri Light"/>
                <a:cs typeface="Calibri Light"/>
              </a:rPr>
              <a:t>Lowest MSE</a:t>
            </a:r>
            <a:r>
              <a:rPr lang="en-US">
                <a:solidFill>
                  <a:schemeClr val="bg1"/>
                </a:solidFill>
                <a:latin typeface="Calibri Light"/>
                <a:ea typeface="Calibri Light"/>
                <a:cs typeface="Calibri Light"/>
              </a:rPr>
              <a:t>: Achieved a Mean Squared Error (MSE) of </a:t>
            </a:r>
            <a:r>
              <a:rPr lang="en-US" b="1">
                <a:solidFill>
                  <a:schemeClr val="bg1"/>
                </a:solidFill>
                <a:latin typeface="Calibri Light"/>
                <a:ea typeface="Calibri Light"/>
                <a:cs typeface="Calibri Light"/>
              </a:rPr>
              <a:t>1.56</a:t>
            </a:r>
            <a:r>
              <a:rPr lang="en-US">
                <a:solidFill>
                  <a:schemeClr val="bg1"/>
                </a:solidFill>
                <a:latin typeface="Calibri Light"/>
                <a:ea typeface="Calibri Light"/>
                <a:cs typeface="Calibri Light"/>
              </a:rPr>
              <a:t>, demonstrating its high accuracy in forecasting stock prices.</a:t>
            </a:r>
            <a:endParaRPr lang="en-US">
              <a:solidFill>
                <a:schemeClr val="bg1"/>
              </a:solidFill>
              <a:ea typeface="Calibri" panose="020F0502020204030204"/>
              <a:cs typeface="Calibri" panose="020F0502020204030204"/>
            </a:endParaRPr>
          </a:p>
          <a:p>
            <a:pPr lvl="1"/>
            <a:endParaRPr lang="en-US">
              <a:solidFill>
                <a:schemeClr val="bg1"/>
              </a:solidFill>
              <a:latin typeface="Calibri Light"/>
              <a:ea typeface="Calibri Light"/>
              <a:cs typeface="Calibri Light"/>
            </a:endParaRPr>
          </a:p>
          <a:p>
            <a:r>
              <a:rPr lang="en-US" b="1">
                <a:solidFill>
                  <a:schemeClr val="bg1"/>
                </a:solidFill>
                <a:latin typeface="Calibri Light"/>
                <a:ea typeface="Calibri Light"/>
                <a:cs typeface="Calibri Light"/>
              </a:rPr>
              <a:t>Why It Stands Out</a:t>
            </a:r>
            <a:r>
              <a:rPr lang="en-US">
                <a:solidFill>
                  <a:schemeClr val="bg1"/>
                </a:solidFill>
                <a:latin typeface="Calibri Light"/>
                <a:ea typeface="Calibri Light"/>
                <a:cs typeface="Calibri Light"/>
              </a:rPr>
              <a:t>:</a:t>
            </a:r>
          </a:p>
          <a:p>
            <a:pPr marL="285750" indent="-285750">
              <a:buFont typeface="Arial"/>
              <a:buChar char="•"/>
            </a:pPr>
            <a:r>
              <a:rPr lang="en-US">
                <a:solidFill>
                  <a:schemeClr val="bg1"/>
                </a:solidFill>
                <a:latin typeface="Calibri Light"/>
                <a:ea typeface="Calibri Light"/>
                <a:cs typeface="Calibri Light"/>
              </a:rPr>
              <a:t>SVR balances bias and variance effectively, making it particularly suited for stock market predictions where trends can be complex and nonlinear.</a:t>
            </a:r>
            <a:endParaRPr lang="en-US">
              <a:solidFill>
                <a:schemeClr val="bg1"/>
              </a:solidFill>
              <a:ea typeface="Calibri" panose="020F0502020204030204"/>
              <a:cs typeface="Calibri" panose="020F0502020204030204"/>
            </a:endParaRPr>
          </a:p>
          <a:p>
            <a:pPr lvl="1"/>
            <a:endParaRPr lang="en-US">
              <a:solidFill>
                <a:schemeClr val="bg1"/>
              </a:solidFill>
              <a:latin typeface="Calibri Light"/>
              <a:ea typeface="Calibri Light"/>
              <a:cs typeface="Calibri Light"/>
            </a:endParaRPr>
          </a:p>
          <a:p>
            <a:r>
              <a:rPr lang="en-US" b="1">
                <a:solidFill>
                  <a:schemeClr val="bg1"/>
                </a:solidFill>
                <a:latin typeface="Calibri Light"/>
                <a:ea typeface="Calibri Light"/>
                <a:cs typeface="Calibri Light"/>
              </a:rPr>
              <a:t>Impact on the Project</a:t>
            </a:r>
            <a:r>
              <a:rPr lang="en-US">
                <a:solidFill>
                  <a:schemeClr val="bg1"/>
                </a:solidFill>
                <a:latin typeface="Calibri Light"/>
                <a:ea typeface="Calibri Light"/>
                <a:cs typeface="Calibri Light"/>
              </a:rPr>
              <a:t>:</a:t>
            </a:r>
          </a:p>
          <a:p>
            <a:pPr marL="285750" indent="-285750">
              <a:buFont typeface="Arial"/>
              <a:buChar char="•"/>
            </a:pPr>
            <a:r>
              <a:rPr lang="en-US">
                <a:solidFill>
                  <a:schemeClr val="bg1"/>
                </a:solidFill>
                <a:latin typeface="Calibri Light"/>
                <a:ea typeface="Calibri Light"/>
                <a:cs typeface="Calibri Light"/>
              </a:rPr>
              <a:t>Set the benchmark for other models in terms of precision.</a:t>
            </a:r>
            <a:endParaRPr lang="en-US">
              <a:solidFill>
                <a:schemeClr val="bg1"/>
              </a:solidFill>
              <a:latin typeface="Calibri" panose="020F0502020204030204"/>
              <a:ea typeface="Calibri" panose="020F0502020204030204"/>
              <a:cs typeface="Calibri" panose="020F0502020204030204"/>
            </a:endParaRPr>
          </a:p>
          <a:p>
            <a:pPr marL="285750" indent="-285750">
              <a:buFont typeface="Arial"/>
              <a:buChar char="•"/>
            </a:pPr>
            <a:r>
              <a:rPr lang="en-US">
                <a:solidFill>
                  <a:schemeClr val="bg1"/>
                </a:solidFill>
                <a:latin typeface="Calibri Light"/>
                <a:ea typeface="Calibri Light"/>
                <a:cs typeface="Calibri Light"/>
              </a:rPr>
              <a:t>Provided users with the most reliable predictions for stock analysis.</a:t>
            </a:r>
            <a:endParaRPr lang="en-US">
              <a:solidFill>
                <a:schemeClr val="bg1"/>
              </a:solidFill>
              <a:latin typeface="Calibri" panose="020F0502020204030204"/>
              <a:ea typeface="Calibri" panose="020F0502020204030204"/>
              <a:cs typeface="Calibri" panose="020F0502020204030204"/>
            </a:endParaRPr>
          </a:p>
          <a:p>
            <a:endParaRPr lang="en-US">
              <a:solidFill>
                <a:schemeClr val="bg1"/>
              </a:solidFill>
              <a:latin typeface="Calibri Light"/>
              <a:ea typeface="Calibri Light"/>
              <a:cs typeface="Calibri Light"/>
            </a:endParaRPr>
          </a:p>
          <a:p>
            <a:endParaRPr lang="en-US">
              <a:solidFill>
                <a:schemeClr val="bg1"/>
              </a:solidFill>
              <a:latin typeface="Calibri Light"/>
              <a:ea typeface="Calibri Light"/>
              <a:cs typeface="Calibri Light"/>
            </a:endParaRPr>
          </a:p>
        </p:txBody>
      </p:sp>
      <p:pic>
        <p:nvPicPr>
          <p:cNvPr id="5" name="Picture 4">
            <a:extLst>
              <a:ext uri="{FF2B5EF4-FFF2-40B4-BE49-F238E27FC236}">
                <a16:creationId xmlns:a16="http://schemas.microsoft.com/office/drawing/2014/main" id="{5691A618-3C7C-82B6-B27B-EF62B80FDC1F}"/>
              </a:ext>
            </a:extLst>
          </p:cNvPr>
          <p:cNvPicPr>
            <a:picLocks noChangeAspect="1"/>
          </p:cNvPicPr>
          <p:nvPr/>
        </p:nvPicPr>
        <p:blipFill>
          <a:blip r:embed="rId2"/>
          <a:stretch>
            <a:fillRect/>
          </a:stretch>
        </p:blipFill>
        <p:spPr>
          <a:xfrm>
            <a:off x="7458926" y="2216207"/>
            <a:ext cx="4730202" cy="2562514"/>
          </a:xfrm>
          <a:prstGeom prst="rect">
            <a:avLst/>
          </a:prstGeom>
          <a:ln>
            <a:noFill/>
          </a:ln>
          <a:effectLst>
            <a:outerShdw blurRad="292100" dist="139700" dir="2700000" algn="tl" rotWithShape="0">
              <a:srgbClr val="333333">
                <a:alpha val="65000"/>
              </a:srgbClr>
            </a:outerShdw>
          </a:effectLst>
        </p:spPr>
      </p:pic>
      <p:sp>
        <p:nvSpPr>
          <p:cNvPr id="7" name="Title 2">
            <a:extLst>
              <a:ext uri="{FF2B5EF4-FFF2-40B4-BE49-F238E27FC236}">
                <a16:creationId xmlns:a16="http://schemas.microsoft.com/office/drawing/2014/main" id="{09B4F3EF-5462-30E8-DE4F-6CB461B5CB6C}"/>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SVR: The Most Accurate Model</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21134802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AC7DA78-867A-FF15-2A18-19C7EECBF0E0}"/>
              </a:ext>
            </a:extLst>
          </p:cNvPr>
          <p:cNvPicPr>
            <a:picLocks noGrp="1" noChangeAspect="1"/>
          </p:cNvPicPr>
          <p:nvPr>
            <p:ph sz="quarter" idx="10"/>
          </p:nvPr>
        </p:nvPicPr>
        <p:blipFill>
          <a:blip r:embed="rId2"/>
          <a:stretch>
            <a:fillRect/>
          </a:stretch>
        </p:blipFill>
        <p:spPr>
          <a:xfrm>
            <a:off x="2563996" y="1191838"/>
            <a:ext cx="9628776" cy="4475541"/>
          </a:xfrm>
          <a:noFill/>
        </p:spPr>
      </p:pic>
      <p:sp>
        <p:nvSpPr>
          <p:cNvPr id="19" name="Title 2">
            <a:extLst>
              <a:ext uri="{FF2B5EF4-FFF2-40B4-BE49-F238E27FC236}">
                <a16:creationId xmlns:a16="http://schemas.microsoft.com/office/drawing/2014/main" id="{C9C70947-703F-1FD5-FD95-E1F075076430}"/>
              </a:ext>
            </a:extLst>
          </p:cNvPr>
          <p:cNvSpPr>
            <a:spLocks noGrp="1"/>
          </p:cNvSpPr>
          <p:nvPr>
            <p:ph type="title"/>
          </p:nvPr>
        </p:nvSpPr>
        <p:spPr>
          <a:xfrm>
            <a:off x="2669100" y="285572"/>
            <a:ext cx="7929604" cy="747456"/>
          </a:xfrm>
        </p:spPr>
        <p:txBody>
          <a:bodyPr/>
          <a:lstStyle/>
          <a:p>
            <a:r>
              <a:rPr lang="en-US" sz="3600" b="1">
                <a:latin typeface="Calibri"/>
                <a:ea typeface="Calibri"/>
                <a:cs typeface="Arial"/>
              </a:rPr>
              <a:t>SVR Prediction vs Actual Closing Prices</a:t>
            </a:r>
            <a:endParaRPr lang="en-US" sz="3600" b="1">
              <a:latin typeface="Calibri"/>
              <a:ea typeface="Calibri"/>
            </a:endParaRPr>
          </a:p>
        </p:txBody>
      </p:sp>
    </p:spTree>
    <p:extLst>
      <p:ext uri="{BB962C8B-B14F-4D97-AF65-F5344CB8AC3E}">
        <p14:creationId xmlns:p14="http://schemas.microsoft.com/office/powerpoint/2010/main" val="34619588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7083A3B-33FD-7B09-BBFB-D2F1B6182679}"/>
              </a:ext>
            </a:extLst>
          </p:cNvPr>
          <p:cNvPicPr>
            <a:picLocks noGrp="1" noChangeAspect="1"/>
          </p:cNvPicPr>
          <p:nvPr>
            <p:ph sz="quarter" idx="10"/>
          </p:nvPr>
        </p:nvPicPr>
        <p:blipFill>
          <a:blip r:embed="rId2"/>
          <a:stretch>
            <a:fillRect/>
          </a:stretch>
        </p:blipFill>
        <p:spPr>
          <a:xfrm>
            <a:off x="2563996" y="1240245"/>
            <a:ext cx="9628776" cy="4378725"/>
          </a:xfrm>
          <a:noFill/>
        </p:spPr>
      </p:pic>
      <p:sp>
        <p:nvSpPr>
          <p:cNvPr id="3" name="Title 2">
            <a:extLst>
              <a:ext uri="{FF2B5EF4-FFF2-40B4-BE49-F238E27FC236}">
                <a16:creationId xmlns:a16="http://schemas.microsoft.com/office/drawing/2014/main" id="{7082D42F-9ACA-023A-B3AF-DF639B9D93A5}"/>
              </a:ext>
            </a:extLst>
          </p:cNvPr>
          <p:cNvSpPr txBox="1">
            <a:spLocks/>
          </p:cNvSpPr>
          <p:nvPr/>
        </p:nvSpPr>
        <p:spPr>
          <a:xfrm>
            <a:off x="2669100" y="285572"/>
            <a:ext cx="7929604" cy="7474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accent3"/>
                </a:solidFill>
                <a:latin typeface="Arial" panose="020B0604020202020204" pitchFamily="34" charset="0"/>
                <a:ea typeface="+mj-ea"/>
                <a:cs typeface="Arial" panose="020B0604020202020204" pitchFamily="34" charset="0"/>
              </a:defRPr>
            </a:lvl1pPr>
          </a:lstStyle>
          <a:p>
            <a:r>
              <a:rPr lang="en-US" sz="4000">
                <a:latin typeface="Calibri"/>
                <a:ea typeface="Calibri"/>
                <a:cs typeface="Calibri"/>
              </a:rPr>
              <a:t>RF Prediction vs Actual Closing Prices</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25935595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701825" y="1137526"/>
            <a:ext cx="8283854" cy="5153507"/>
          </a:xfrm>
        </p:spPr>
        <p:txBody>
          <a:bodyPr vert="horz" lIns="91440" tIns="45720" rIns="91440" bIns="45720" rtlCol="0" anchor="t">
            <a:noAutofit/>
          </a:bodyPr>
          <a:lstStyle/>
          <a:p>
            <a:r>
              <a:rPr lang="en-US" sz="2200" b="1">
                <a:solidFill>
                  <a:schemeClr val="bg1"/>
                </a:solidFill>
                <a:latin typeface="Calibri"/>
                <a:ea typeface="Calibri"/>
                <a:cs typeface="Calibri"/>
              </a:rPr>
              <a:t>Built a scalable platform integrating six ML models.</a:t>
            </a:r>
            <a:endParaRPr lang="en-US" sz="2200">
              <a:solidFill>
                <a:schemeClr val="bg1"/>
              </a:solidFill>
              <a:latin typeface="Calibri"/>
              <a:ea typeface="Calibri"/>
              <a:cs typeface="Calibri"/>
            </a:endParaRPr>
          </a:p>
          <a:p>
            <a:endParaRPr lang="en-US" sz="2200" b="1">
              <a:solidFill>
                <a:schemeClr val="bg1"/>
              </a:solidFill>
              <a:latin typeface="Calibri"/>
              <a:ea typeface="Calibri"/>
              <a:cs typeface="Calibri"/>
            </a:endParaRPr>
          </a:p>
          <a:p>
            <a:r>
              <a:rPr lang="en-US" sz="2200" b="1">
                <a:solidFill>
                  <a:schemeClr val="bg1"/>
                </a:solidFill>
                <a:latin typeface="Calibri"/>
                <a:ea typeface="Calibri"/>
                <a:cs typeface="Calibri"/>
              </a:rPr>
              <a:t>Highlighted SVR and RF for best predictive accuracy.</a:t>
            </a:r>
            <a:endParaRPr lang="en-US" sz="2200">
              <a:solidFill>
                <a:schemeClr val="bg1"/>
              </a:solidFill>
              <a:latin typeface="Calibri"/>
              <a:ea typeface="Calibri"/>
              <a:cs typeface="Calibri"/>
            </a:endParaRPr>
          </a:p>
          <a:p>
            <a:pPr marL="342900" indent="-342900">
              <a:buChar char="•"/>
            </a:pPr>
            <a:r>
              <a:rPr lang="en-US" sz="2200">
                <a:solidFill>
                  <a:schemeClr val="bg1"/>
                </a:solidFill>
                <a:latin typeface="Calibri Light"/>
                <a:ea typeface="Calibri"/>
                <a:cs typeface="Calibri"/>
              </a:rPr>
              <a:t>Supported Vector Regression (SVR) and Random Forest (RF) emerged as the most reliable models based on their Mean Squared Error (MSE) performance during testing.</a:t>
            </a:r>
          </a:p>
          <a:p>
            <a:endParaRPr lang="en-US" sz="2200" b="1">
              <a:solidFill>
                <a:schemeClr val="bg1"/>
              </a:solidFill>
              <a:latin typeface="Calibri"/>
              <a:ea typeface="Calibri"/>
              <a:cs typeface="Calibri"/>
            </a:endParaRPr>
          </a:p>
          <a:p>
            <a:r>
              <a:rPr lang="en-US" sz="2200" b="1" err="1">
                <a:solidFill>
                  <a:schemeClr val="bg1"/>
                </a:solidFill>
                <a:latin typeface="Calibri"/>
                <a:ea typeface="Calibri"/>
                <a:cs typeface="Calibri"/>
              </a:rPr>
              <a:t>Streamlit</a:t>
            </a:r>
            <a:r>
              <a:rPr lang="en-US" sz="2200" b="1">
                <a:solidFill>
                  <a:schemeClr val="bg1"/>
                </a:solidFill>
                <a:latin typeface="Calibri"/>
                <a:ea typeface="Calibri"/>
                <a:cs typeface="Calibri"/>
              </a:rPr>
              <a:t> app enables real-time, interactive exploration.</a:t>
            </a:r>
            <a:endParaRPr lang="en-US" sz="2200">
              <a:solidFill>
                <a:schemeClr val="bg1"/>
              </a:solidFill>
              <a:latin typeface="Calibri"/>
              <a:ea typeface="Calibri"/>
              <a:cs typeface="Calibri"/>
            </a:endParaRPr>
          </a:p>
          <a:p>
            <a:endParaRPr lang="en-US" sz="2200" b="1">
              <a:solidFill>
                <a:schemeClr val="bg1"/>
              </a:solidFill>
              <a:latin typeface="Calibri"/>
              <a:ea typeface="Calibri"/>
              <a:cs typeface="Calibri"/>
            </a:endParaRPr>
          </a:p>
          <a:p>
            <a:r>
              <a:rPr lang="en-US" sz="2200" b="1">
                <a:solidFill>
                  <a:schemeClr val="bg1"/>
                </a:solidFill>
                <a:latin typeface="Calibri"/>
                <a:ea typeface="Calibri"/>
                <a:cs typeface="Calibri"/>
              </a:rPr>
              <a:t>Future Potential</a:t>
            </a:r>
            <a:r>
              <a:rPr lang="en-US" sz="2200">
                <a:solidFill>
                  <a:schemeClr val="bg1"/>
                </a:solidFill>
                <a:latin typeface="Calibri"/>
                <a:ea typeface="Calibri"/>
                <a:cs typeface="Calibri"/>
              </a:rPr>
              <a:t>:</a:t>
            </a:r>
            <a:endParaRPr lang="en-US" sz="2200">
              <a:solidFill>
                <a:schemeClr val="bg1"/>
              </a:solidFill>
            </a:endParaRPr>
          </a:p>
          <a:p>
            <a:pPr marL="342900" indent="-342900">
              <a:buChar char="•"/>
            </a:pPr>
            <a:r>
              <a:rPr lang="en-US" sz="2200">
                <a:solidFill>
                  <a:schemeClr val="bg1"/>
                </a:solidFill>
                <a:latin typeface="Calibri Light"/>
                <a:ea typeface="Calibri"/>
                <a:cs typeface="Calibri"/>
              </a:rPr>
              <a:t>Can be fine-tuned further for more up to date predictions.</a:t>
            </a:r>
          </a:p>
          <a:p>
            <a:pPr marL="342900" indent="-342900">
              <a:buChar char="•"/>
            </a:pPr>
            <a:r>
              <a:rPr lang="en-US" sz="2200">
                <a:solidFill>
                  <a:schemeClr val="bg1"/>
                </a:solidFill>
                <a:latin typeface="Calibri Light"/>
                <a:ea typeface="Calibri"/>
                <a:cs typeface="Calibri"/>
              </a:rPr>
              <a:t>Promising for real-world applications, including algorithmic trading.</a:t>
            </a:r>
          </a:p>
        </p:txBody>
      </p:sp>
      <p:sp>
        <p:nvSpPr>
          <p:cNvPr id="5" name="Title 2">
            <a:extLst>
              <a:ext uri="{FF2B5EF4-FFF2-40B4-BE49-F238E27FC236}">
                <a16:creationId xmlns:a16="http://schemas.microsoft.com/office/drawing/2014/main" id="{1F56D763-361B-C042-2C70-9ED693A3D2B3}"/>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Summary</a:t>
            </a:r>
            <a:endParaRPr lang="en-US" sz="4000">
              <a:latin typeface="Calibri"/>
              <a:ea typeface="Calibri"/>
              <a:cs typeface="Calibri"/>
            </a:endParaRPr>
          </a:p>
        </p:txBody>
      </p:sp>
    </p:spTree>
    <p:extLst>
      <p:ext uri="{BB962C8B-B14F-4D97-AF65-F5344CB8AC3E}">
        <p14:creationId xmlns:p14="http://schemas.microsoft.com/office/powerpoint/2010/main" val="17039104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0044592-2717-5544-BDA2-337795D66E7B}"/>
              </a:ext>
            </a:extLst>
          </p:cNvPr>
          <p:cNvSpPr>
            <a:spLocks noGrp="1"/>
          </p:cNvSpPr>
          <p:nvPr>
            <p:ph type="body" sz="half" idx="10"/>
          </p:nvPr>
        </p:nvSpPr>
        <p:spPr>
          <a:xfrm>
            <a:off x="2994074" y="2799440"/>
            <a:ext cx="6203852" cy="1259120"/>
          </a:xfrm>
        </p:spPr>
        <p:txBody>
          <a:bodyPr>
            <a:normAutofit/>
          </a:bodyPr>
          <a:lstStyle/>
          <a:p>
            <a:r>
              <a:rPr lang="en-US" sz="4000">
                <a:latin typeface="Calibri"/>
                <a:ea typeface="Calibri"/>
                <a:cs typeface="Calibri"/>
              </a:rPr>
              <a:t>Questions?</a:t>
            </a:r>
          </a:p>
        </p:txBody>
      </p:sp>
      <p:grpSp>
        <p:nvGrpSpPr>
          <p:cNvPr id="4" name="Group 3">
            <a:extLst>
              <a:ext uri="{FF2B5EF4-FFF2-40B4-BE49-F238E27FC236}">
                <a16:creationId xmlns:a16="http://schemas.microsoft.com/office/drawing/2014/main" id="{C64FB039-E8CD-B54C-85C3-533C2258CD7A}"/>
              </a:ext>
            </a:extLst>
          </p:cNvPr>
          <p:cNvGrpSpPr/>
          <p:nvPr/>
        </p:nvGrpSpPr>
        <p:grpSpPr>
          <a:xfrm>
            <a:off x="2555362" y="2291874"/>
            <a:ext cx="487681" cy="227990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8" name="Group 7">
            <a:extLst>
              <a:ext uri="{FF2B5EF4-FFF2-40B4-BE49-F238E27FC236}">
                <a16:creationId xmlns:a16="http://schemas.microsoft.com/office/drawing/2014/main" id="{6DA493BD-0AB3-1C41-A451-D157D2ADF004}"/>
              </a:ext>
            </a:extLst>
          </p:cNvPr>
          <p:cNvGrpSpPr/>
          <p:nvPr/>
        </p:nvGrpSpPr>
        <p:grpSpPr>
          <a:xfrm rot="10800000">
            <a:off x="9148955" y="2291874"/>
            <a:ext cx="487681" cy="2279905"/>
            <a:chOff x="1975104" y="2011680"/>
            <a:chExt cx="487681" cy="2779777"/>
          </a:xfrm>
          <a:solidFill>
            <a:srgbClr val="00FFFF"/>
          </a:solidFill>
        </p:grpSpPr>
        <p:sp>
          <p:nvSpPr>
            <p:cNvPr id="9" name="Rectangle 8">
              <a:extLst>
                <a:ext uri="{FF2B5EF4-FFF2-40B4-BE49-F238E27FC236}">
                  <a16:creationId xmlns:a16="http://schemas.microsoft.com/office/drawing/2014/main" id="{8625A470-A4B5-8142-8CA5-CE6C459AFD53}"/>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83DDE266-7F14-904C-A042-2E4181E8F2E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8CBF656C-551E-4E49-83CD-E761771E6CC7}"/>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Tree>
    <p:extLst>
      <p:ext uri="{BB962C8B-B14F-4D97-AF65-F5344CB8AC3E}">
        <p14:creationId xmlns:p14="http://schemas.microsoft.com/office/powerpoint/2010/main" val="3548515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705494" y="1258044"/>
            <a:ext cx="4909791" cy="4889289"/>
          </a:xfrm>
        </p:spPr>
        <p:txBody>
          <a:bodyPr vert="horz" lIns="91440" tIns="45720" rIns="91440" bIns="45720" rtlCol="0" anchor="t">
            <a:noAutofit/>
          </a:bodyPr>
          <a:lstStyle/>
          <a:p>
            <a:pPr marL="0" indent="0">
              <a:lnSpc>
                <a:spcPct val="100000"/>
              </a:lnSpc>
              <a:buNone/>
            </a:pPr>
            <a:r>
              <a:rPr lang="en-US" sz="2000">
                <a:latin typeface="Calibri"/>
                <a:ea typeface="Calibri"/>
                <a:cs typeface="Arial"/>
              </a:rPr>
              <a:t>The stock market generates vast amounts of data daily, making it challenging for individual investors and analysts to identify trends and make informed decisions.</a:t>
            </a:r>
            <a:endParaRPr lang="en-US" sz="2000">
              <a:latin typeface="Calibri"/>
              <a:ea typeface="Calibri"/>
            </a:endParaRPr>
          </a:p>
          <a:p>
            <a:pPr marL="0" indent="0">
              <a:lnSpc>
                <a:spcPct val="100000"/>
              </a:lnSpc>
              <a:buNone/>
            </a:pPr>
            <a:endParaRPr lang="en-US" sz="2000">
              <a:latin typeface="Calibri"/>
              <a:ea typeface="Calibri"/>
              <a:cs typeface="Arial"/>
            </a:endParaRPr>
          </a:p>
          <a:p>
            <a:pPr marL="0" indent="0">
              <a:lnSpc>
                <a:spcPct val="100000"/>
              </a:lnSpc>
              <a:buNone/>
            </a:pPr>
            <a:r>
              <a:rPr lang="en-US" sz="2000">
                <a:latin typeface="Calibri"/>
                <a:ea typeface="Calibri"/>
                <a:cs typeface="Arial"/>
              </a:rPr>
              <a:t>Existing tools are often expensive, complex, or lack customization, leaving a gap for accessible and interactive stock analysis solutions.</a:t>
            </a:r>
          </a:p>
          <a:p>
            <a:pPr marL="0" indent="0">
              <a:lnSpc>
                <a:spcPct val="100000"/>
              </a:lnSpc>
              <a:buNone/>
            </a:pPr>
            <a:endParaRPr lang="en-US" sz="2000">
              <a:latin typeface="Calibri"/>
              <a:ea typeface="Calibri"/>
              <a:cs typeface="Arial"/>
            </a:endParaRPr>
          </a:p>
          <a:p>
            <a:pPr marL="0" indent="0">
              <a:lnSpc>
                <a:spcPct val="100000"/>
              </a:lnSpc>
              <a:buNone/>
            </a:pPr>
            <a:r>
              <a:rPr lang="en-US" sz="2000">
                <a:latin typeface="Calibri"/>
                <a:ea typeface="Calibri"/>
                <a:cs typeface="Arial"/>
              </a:rPr>
              <a:t>The following will cover the essentials of our final project including System Design, Implementation, and Findings.</a:t>
            </a: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701222" y="131643"/>
            <a:ext cx="8984543" cy="1325563"/>
          </a:xfrm>
        </p:spPr>
        <p:txBody>
          <a:bodyPr anchor="ctr">
            <a:normAutofit/>
          </a:bodyPr>
          <a:lstStyle/>
          <a:p>
            <a:r>
              <a:rPr lang="en-US" sz="4000" b="1">
                <a:latin typeface="Calibri"/>
                <a:ea typeface="Calibri"/>
                <a:cs typeface="Calibri"/>
              </a:rPr>
              <a:t>Introduction</a:t>
            </a:r>
          </a:p>
        </p:txBody>
      </p:sp>
      <p:pic>
        <p:nvPicPr>
          <p:cNvPr id="5" name="Picture 4" descr="Papua New Guinea's Stock Exchange plans for debt trading market - Business  Advantage PNG">
            <a:extLst>
              <a:ext uri="{FF2B5EF4-FFF2-40B4-BE49-F238E27FC236}">
                <a16:creationId xmlns:a16="http://schemas.microsoft.com/office/drawing/2014/main" id="{1403A76E-8B65-6E3B-8C0B-96343584F143}"/>
              </a:ext>
            </a:extLst>
          </p:cNvPr>
          <p:cNvPicPr>
            <a:picLocks noChangeAspect="1"/>
          </p:cNvPicPr>
          <p:nvPr/>
        </p:nvPicPr>
        <p:blipFill>
          <a:blip r:embed="rId2"/>
          <a:srcRect r="1935" b="-245"/>
          <a:stretch/>
        </p:blipFill>
        <p:spPr>
          <a:xfrm>
            <a:off x="6098036" y="1780614"/>
            <a:ext cx="6095323" cy="32835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441149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700018" y="1258887"/>
            <a:ext cx="4930013" cy="5065921"/>
          </a:xfrm>
        </p:spPr>
        <p:txBody>
          <a:bodyPr vert="horz" lIns="91440" tIns="45720" rIns="91440" bIns="45720" rtlCol="0" anchor="t">
            <a:noAutofit/>
          </a:bodyPr>
          <a:lstStyle/>
          <a:p>
            <a:r>
              <a:rPr lang="en-US" sz="1800" b="1">
                <a:solidFill>
                  <a:srgbClr val="ECECEC"/>
                </a:solidFill>
                <a:latin typeface="Calibri"/>
                <a:ea typeface="Calibri"/>
                <a:cs typeface="Arial"/>
              </a:rPr>
              <a:t>Information Overload</a:t>
            </a:r>
            <a:br>
              <a:rPr lang="en-US" sz="1800" b="1">
                <a:latin typeface="Calibri"/>
                <a:ea typeface="Calibri"/>
                <a:cs typeface="Arial"/>
              </a:rPr>
            </a:br>
            <a:r>
              <a:rPr lang="en-US" sz="1800">
                <a:solidFill>
                  <a:srgbClr val="ECECEC"/>
                </a:solidFill>
                <a:latin typeface="Calibri Light"/>
                <a:ea typeface="Calibri"/>
                <a:cs typeface="Arial"/>
              </a:rPr>
              <a:t>The sheer volume of data generated by financial markets—such as stock prices, news updates, and analyst reports can be overwhelming. Investors often struggle to identify which information is relevant, making it harder to make informed decisions.</a:t>
            </a:r>
            <a:endParaRPr lang="en-US" sz="1800">
              <a:latin typeface="Calibri Light"/>
              <a:ea typeface="Calibri"/>
            </a:endParaRPr>
          </a:p>
          <a:p>
            <a:r>
              <a:rPr lang="en-US" sz="1800" b="1">
                <a:solidFill>
                  <a:srgbClr val="ECECEC"/>
                </a:solidFill>
                <a:latin typeface="Calibri"/>
                <a:ea typeface="Calibri"/>
                <a:cs typeface="Arial"/>
              </a:rPr>
              <a:t>Time Constraints</a:t>
            </a:r>
            <a:br>
              <a:rPr lang="en-US" sz="1800">
                <a:latin typeface="Calibri"/>
                <a:ea typeface="Calibri"/>
                <a:cs typeface="Arial"/>
              </a:rPr>
            </a:br>
            <a:r>
              <a:rPr lang="en-US" sz="1800">
                <a:solidFill>
                  <a:srgbClr val="ECECEC"/>
                </a:solidFill>
                <a:latin typeface="Calibri Light"/>
                <a:ea typeface="Calibri"/>
                <a:cs typeface="Arial"/>
              </a:rPr>
              <a:t>Keeping up with market trends and analyzing data in real time requires significant effort. Many investors, especially those managing investments part-time, lack the time needed to stay on top of the market.</a:t>
            </a:r>
            <a:endParaRPr lang="en-US" sz="1800">
              <a:latin typeface="Calibri Light"/>
              <a:ea typeface="Calibri"/>
            </a:endParaRPr>
          </a:p>
          <a:p>
            <a:r>
              <a:rPr lang="en-US" sz="1800" b="1">
                <a:solidFill>
                  <a:srgbClr val="ECECEC"/>
                </a:solidFill>
                <a:latin typeface="Calibri"/>
                <a:ea typeface="Calibri"/>
                <a:cs typeface="Arial"/>
              </a:rPr>
              <a:t>Technical Complexity</a:t>
            </a:r>
            <a:br>
              <a:rPr lang="en-US" sz="1800">
                <a:latin typeface="Calibri"/>
                <a:ea typeface="Calibri"/>
                <a:cs typeface="Arial"/>
              </a:rPr>
            </a:br>
            <a:r>
              <a:rPr lang="en-US" sz="1800">
                <a:solidFill>
                  <a:srgbClr val="ECECEC"/>
                </a:solidFill>
                <a:latin typeface="Calibri Light"/>
                <a:ea typeface="Calibri"/>
                <a:cs typeface="Arial"/>
              </a:rPr>
              <a:t>Advanced tools and predictive models, like LSTM or SVR, often require technical expertise that many investors don’t have. As a result, using these tools to make decisions can feel intimidating or inaccessible for investors.</a:t>
            </a:r>
            <a:endParaRPr lang="en-US" sz="1800">
              <a:latin typeface="Calibri Light"/>
              <a:ea typeface="Calibri"/>
            </a:endParaRPr>
          </a:p>
        </p:txBody>
      </p:sp>
      <p:sp>
        <p:nvSpPr>
          <p:cNvPr id="8" name="Title 2">
            <a:extLst>
              <a:ext uri="{FF2B5EF4-FFF2-40B4-BE49-F238E27FC236}">
                <a16:creationId xmlns:a16="http://schemas.microsoft.com/office/drawing/2014/main" id="{25087496-8249-1841-8F34-D0D75CAF3127}"/>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Arial"/>
              </a:rPr>
              <a:t>Problems</a:t>
            </a:r>
            <a:endParaRPr lang="en-US" sz="4000" b="1">
              <a:latin typeface="Calibri"/>
              <a:ea typeface="Calibri"/>
            </a:endParaRPr>
          </a:p>
        </p:txBody>
      </p:sp>
      <p:sp>
        <p:nvSpPr>
          <p:cNvPr id="11" name="Text Placeholder 1">
            <a:extLst>
              <a:ext uri="{FF2B5EF4-FFF2-40B4-BE49-F238E27FC236}">
                <a16:creationId xmlns:a16="http://schemas.microsoft.com/office/drawing/2014/main" id="{7F616241-5460-38E0-C0A7-8A3E4EA54795}"/>
              </a:ext>
            </a:extLst>
          </p:cNvPr>
          <p:cNvSpPr txBox="1">
            <a:spLocks/>
          </p:cNvSpPr>
          <p:nvPr/>
        </p:nvSpPr>
        <p:spPr>
          <a:xfrm>
            <a:off x="6563039" y="1262391"/>
            <a:ext cx="4930013" cy="4624706"/>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rgbClr val="ECECEC"/>
                </a:solidFill>
                <a:latin typeface="Calibri"/>
                <a:ea typeface="Calibri"/>
                <a:cs typeface="Arial"/>
              </a:rPr>
              <a:t>Emotional Decision Making</a:t>
            </a:r>
            <a:br>
              <a:rPr lang="en-US" sz="1800">
                <a:latin typeface="Calibri"/>
                <a:ea typeface="Calibri"/>
                <a:cs typeface="Arial"/>
              </a:rPr>
            </a:br>
            <a:r>
              <a:rPr lang="en-US" sz="1800">
                <a:solidFill>
                  <a:srgbClr val="ECECEC"/>
                </a:solidFill>
                <a:latin typeface="Calibri Light"/>
                <a:ea typeface="Calibri"/>
                <a:cs typeface="Arial"/>
              </a:rPr>
              <a:t>Emotions like fear and greed can cloud judgment, leading to impulsive investment decisions. Without a structured, data-driven approach, it is easy for investors to deviate from their long-term goals based on emotions.</a:t>
            </a:r>
            <a:endParaRPr lang="en-US" sz="1800">
              <a:latin typeface="Calibri Light"/>
              <a:ea typeface="Calibri"/>
            </a:endParaRPr>
          </a:p>
          <a:p>
            <a:r>
              <a:rPr lang="en-US" sz="1800" b="1">
                <a:solidFill>
                  <a:srgbClr val="ECECEC"/>
                </a:solidFill>
                <a:latin typeface="Calibri"/>
                <a:ea typeface="Calibri"/>
                <a:cs typeface="Arial"/>
              </a:rPr>
              <a:t>Difficulty in Monitoring Market Sentiment</a:t>
            </a:r>
            <a:br>
              <a:rPr lang="en-US" sz="1800">
                <a:latin typeface="Calibri"/>
                <a:ea typeface="Calibri"/>
                <a:cs typeface="Arial"/>
              </a:rPr>
            </a:br>
            <a:r>
              <a:rPr lang="en-US" sz="1800">
                <a:solidFill>
                  <a:srgbClr val="ECECEC"/>
                </a:solidFill>
                <a:latin typeface="Calibri Light"/>
                <a:ea typeface="Calibri"/>
                <a:cs typeface="Arial"/>
              </a:rPr>
              <a:t>Tracking market sentiment through sources like news, articles and social media requires both time and effort. Even then interpreting data accurately and applying it to investment decisions remains a significant challenge.</a:t>
            </a:r>
            <a:endParaRPr lang="en-US" sz="1800">
              <a:latin typeface="Calibri Light"/>
              <a:ea typeface="Calibri"/>
            </a:endParaRPr>
          </a:p>
        </p:txBody>
      </p:sp>
    </p:spTree>
    <p:extLst>
      <p:ext uri="{BB962C8B-B14F-4D97-AF65-F5344CB8AC3E}">
        <p14:creationId xmlns:p14="http://schemas.microsoft.com/office/powerpoint/2010/main" val="15288754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700475" y="1299462"/>
            <a:ext cx="5124966" cy="4762850"/>
          </a:xfrm>
        </p:spPr>
        <p:txBody>
          <a:bodyPr vert="horz" lIns="91440" tIns="45720" rIns="91440" bIns="45720" rtlCol="0" anchor="t">
            <a:noAutofit/>
          </a:bodyPr>
          <a:lstStyle/>
          <a:p>
            <a:pPr marL="0" indent="0">
              <a:spcBef>
                <a:spcPts val="2000"/>
              </a:spcBef>
              <a:spcAft>
                <a:spcPct val="0"/>
              </a:spcAft>
              <a:buNone/>
            </a:pPr>
            <a:r>
              <a:rPr lang="en-US" sz="2000" b="1">
                <a:latin typeface="Calibri"/>
                <a:ea typeface="Calibri"/>
                <a:cs typeface="Arial"/>
              </a:rPr>
              <a:t>Architecture Overview</a:t>
            </a:r>
            <a:r>
              <a:rPr lang="en-US" sz="2000">
                <a:latin typeface="Calibri"/>
                <a:ea typeface="Calibri"/>
                <a:cs typeface="Arial"/>
              </a:rPr>
              <a:t>:</a:t>
            </a:r>
            <a:endParaRPr lang="en-US" sz="2000">
              <a:latin typeface="Calibri Light"/>
              <a:ea typeface="Calibri Light"/>
            </a:endParaRPr>
          </a:p>
          <a:p>
            <a:pPr marL="342900" indent="-342900">
              <a:spcBef>
                <a:spcPts val="2000"/>
              </a:spcBef>
              <a:spcAft>
                <a:spcPct val="0"/>
              </a:spcAft>
            </a:pPr>
            <a:r>
              <a:rPr lang="en-US" sz="2000" b="1">
                <a:latin typeface="Calibri Light"/>
                <a:ea typeface="Calibri"/>
                <a:cs typeface="Arial"/>
              </a:rPr>
              <a:t>Data Layer</a:t>
            </a:r>
            <a:r>
              <a:rPr lang="en-US" sz="2000">
                <a:latin typeface="Calibri Light"/>
                <a:ea typeface="Calibri"/>
                <a:cs typeface="Arial"/>
              </a:rPr>
              <a:t>: Fetch and preprocess historical stock data.</a:t>
            </a:r>
          </a:p>
          <a:p>
            <a:pPr marL="800100" lvl="1" indent="-342900">
              <a:spcBef>
                <a:spcPts val="2000"/>
              </a:spcBef>
              <a:spcAft>
                <a:spcPct val="0"/>
              </a:spcAft>
            </a:pPr>
            <a:r>
              <a:rPr lang="en-US" sz="2000">
                <a:latin typeface="Calibri Light"/>
                <a:ea typeface="Calibri"/>
                <a:cs typeface="Arial"/>
              </a:rPr>
              <a:t>Preprocessing and feature engineering for training. </a:t>
            </a:r>
          </a:p>
          <a:p>
            <a:pPr marL="342900" indent="-342900">
              <a:spcBef>
                <a:spcPts val="2000"/>
              </a:spcBef>
              <a:spcAft>
                <a:spcPct val="0"/>
              </a:spcAft>
            </a:pPr>
            <a:r>
              <a:rPr lang="en-US" sz="2000" b="1">
                <a:latin typeface="Calibri Light"/>
                <a:ea typeface="Calibri"/>
                <a:cs typeface="Arial"/>
              </a:rPr>
              <a:t>Model Layer:</a:t>
            </a:r>
            <a:r>
              <a:rPr lang="en-US" sz="2000">
                <a:latin typeface="Calibri Light"/>
                <a:ea typeface="Calibri"/>
                <a:cs typeface="Arial"/>
              </a:rPr>
              <a:t> Time-series prediction using </a:t>
            </a:r>
            <a:r>
              <a:rPr lang="en-US" sz="2000" b="1" i="1">
                <a:latin typeface="Calibri Light"/>
                <a:ea typeface="Calibri"/>
                <a:cs typeface="Arial"/>
              </a:rPr>
              <a:t>Support Vector Regression (SVR)</a:t>
            </a:r>
            <a:r>
              <a:rPr lang="en-US" sz="2000" i="1">
                <a:latin typeface="Calibri Light"/>
                <a:ea typeface="Calibri"/>
                <a:cs typeface="Arial"/>
              </a:rPr>
              <a:t>, </a:t>
            </a:r>
            <a:r>
              <a:rPr lang="en-US" sz="2000" b="1" i="1">
                <a:latin typeface="Calibri Light"/>
                <a:ea typeface="Calibri"/>
                <a:cs typeface="Arial"/>
              </a:rPr>
              <a:t>Random Forest (RF), Long Short-Term Memory (LSTM), </a:t>
            </a:r>
            <a:r>
              <a:rPr lang="en-US" sz="2000" b="1" i="1" err="1">
                <a:latin typeface="Calibri Light"/>
                <a:ea typeface="Calibri"/>
                <a:cs typeface="Arial"/>
              </a:rPr>
              <a:t>LightGBM</a:t>
            </a:r>
            <a:r>
              <a:rPr lang="en-US" sz="2000" b="1" i="1">
                <a:latin typeface="Calibri Light"/>
                <a:ea typeface="Calibri"/>
                <a:cs typeface="Arial"/>
              </a:rPr>
              <a:t>, </a:t>
            </a:r>
            <a:r>
              <a:rPr lang="en-US" sz="2000" b="1" i="1" err="1">
                <a:latin typeface="Calibri Light"/>
                <a:ea typeface="Calibri"/>
                <a:cs typeface="Arial"/>
              </a:rPr>
              <a:t>CatBoost</a:t>
            </a:r>
            <a:r>
              <a:rPr lang="en-US" sz="2000" b="1" i="1">
                <a:latin typeface="Calibri Light"/>
                <a:ea typeface="Calibri"/>
                <a:cs typeface="Arial"/>
              </a:rPr>
              <a:t>, </a:t>
            </a:r>
            <a:r>
              <a:rPr lang="en-US" sz="2000" i="1">
                <a:latin typeface="Calibri Light"/>
                <a:ea typeface="Calibri"/>
                <a:cs typeface="Arial"/>
              </a:rPr>
              <a:t>and</a:t>
            </a:r>
            <a:r>
              <a:rPr lang="en-US" sz="2000" b="1" i="1">
                <a:latin typeface="Calibri Light"/>
                <a:ea typeface="Calibri"/>
                <a:cs typeface="Arial"/>
              </a:rPr>
              <a:t> </a:t>
            </a:r>
            <a:r>
              <a:rPr lang="en-US" sz="2000" b="1" i="1" err="1">
                <a:latin typeface="Calibri Light"/>
                <a:ea typeface="Calibri"/>
                <a:cs typeface="Arial"/>
              </a:rPr>
              <a:t>XGBoost</a:t>
            </a:r>
            <a:r>
              <a:rPr lang="en-US" sz="2000" b="1">
                <a:latin typeface="Calibri Light"/>
                <a:ea typeface="Calibri"/>
                <a:cs typeface="Arial"/>
              </a:rPr>
              <a:t>.</a:t>
            </a:r>
          </a:p>
          <a:p>
            <a:pPr marL="342900" indent="-342900">
              <a:spcBef>
                <a:spcPts val="2000"/>
              </a:spcBef>
              <a:spcAft>
                <a:spcPct val="0"/>
              </a:spcAft>
            </a:pPr>
            <a:r>
              <a:rPr lang="en-US" sz="2000" b="1">
                <a:latin typeface="Calibri Light"/>
                <a:ea typeface="Calibri"/>
                <a:cs typeface="Arial"/>
              </a:rPr>
              <a:t>Presentation Layer: </a:t>
            </a:r>
            <a:r>
              <a:rPr lang="en-US" sz="2000">
                <a:latin typeface="Calibri Light"/>
                <a:ea typeface="Calibri"/>
                <a:cs typeface="Arial"/>
              </a:rPr>
              <a:t>Interactive dashboard built with </a:t>
            </a:r>
            <a:r>
              <a:rPr lang="en-US" sz="2000" err="1">
                <a:latin typeface="Calibri Light"/>
                <a:ea typeface="Calibri"/>
                <a:cs typeface="Arial"/>
              </a:rPr>
              <a:t>Streamlit</a:t>
            </a:r>
            <a:r>
              <a:rPr lang="en-US" sz="2000">
                <a:latin typeface="Calibri Light"/>
                <a:ea typeface="Calibri"/>
                <a:cs typeface="Arial"/>
              </a:rPr>
              <a:t>, providing visualizations and insights.</a:t>
            </a:r>
            <a:endParaRPr lang="en-US" sz="2000" b="1">
              <a:latin typeface="Calibri Light"/>
              <a:ea typeface="Calibri"/>
              <a:cs typeface="Arial"/>
            </a:endParaRPr>
          </a:p>
          <a:p>
            <a:pPr lvl="1">
              <a:spcBef>
                <a:spcPts val="600"/>
              </a:spcBef>
              <a:spcAft>
                <a:spcPct val="0"/>
              </a:spcAft>
              <a:buFont typeface="Arial"/>
              <a:buChar char="•"/>
            </a:pPr>
            <a:endParaRPr lang="en-US" sz="2000">
              <a:latin typeface="Calibri Light"/>
              <a:ea typeface="Calibri"/>
            </a:endParaRPr>
          </a:p>
          <a:p>
            <a:pPr>
              <a:spcBef>
                <a:spcPts val="2000"/>
              </a:spcBef>
              <a:spcAft>
                <a:spcPct val="0"/>
              </a:spcAft>
            </a:pPr>
            <a:endParaRPr lang="en-US" sz="1100">
              <a:ea typeface="Calibri"/>
            </a:endParaRPr>
          </a:p>
          <a:p>
            <a:endParaRPr lang="en-US" sz="1100">
              <a:solidFill>
                <a:srgbClr val="FFFFFF"/>
              </a:solidFill>
            </a:endParaRPr>
          </a:p>
        </p:txBody>
      </p:sp>
      <p:pic>
        <p:nvPicPr>
          <p:cNvPr id="4" name="Picture 3" descr="A diagram of a test split&#10;&#10;Description automatically generated">
            <a:extLst>
              <a:ext uri="{FF2B5EF4-FFF2-40B4-BE49-F238E27FC236}">
                <a16:creationId xmlns:a16="http://schemas.microsoft.com/office/drawing/2014/main" id="{AA62F55A-A938-F71C-A372-76666C509F7E}"/>
              </a:ext>
            </a:extLst>
          </p:cNvPr>
          <p:cNvPicPr>
            <a:picLocks noChangeAspect="1"/>
          </p:cNvPicPr>
          <p:nvPr/>
        </p:nvPicPr>
        <p:blipFill>
          <a:blip r:embed="rId2"/>
          <a:stretch>
            <a:fillRect/>
          </a:stretch>
        </p:blipFill>
        <p:spPr>
          <a:xfrm>
            <a:off x="6369987" y="1717580"/>
            <a:ext cx="5827182" cy="3813703"/>
          </a:xfrm>
          <a:prstGeom prst="rect">
            <a:avLst/>
          </a:prstGeom>
          <a:ln>
            <a:noFill/>
          </a:ln>
          <a:effectLst>
            <a:outerShdw blurRad="292100" dist="139700" dir="2700000" algn="tl" rotWithShape="0">
              <a:srgbClr val="333333">
                <a:alpha val="65000"/>
              </a:srgbClr>
            </a:outerShdw>
          </a:effectLst>
        </p:spPr>
      </p:pic>
      <p:sp>
        <p:nvSpPr>
          <p:cNvPr id="6" name="Title 2">
            <a:extLst>
              <a:ext uri="{FF2B5EF4-FFF2-40B4-BE49-F238E27FC236}">
                <a16:creationId xmlns:a16="http://schemas.microsoft.com/office/drawing/2014/main" id="{F2FDF5F0-6ECB-07EA-E7DD-874FACAE4D57}"/>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System Design: Architecture</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21743248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703570" y="1299265"/>
            <a:ext cx="5396088" cy="4762850"/>
          </a:xfrm>
        </p:spPr>
        <p:txBody>
          <a:bodyPr vert="horz" lIns="91440" tIns="45720" rIns="91440" bIns="45720" rtlCol="0" anchor="t">
            <a:noAutofit/>
          </a:bodyPr>
          <a:lstStyle/>
          <a:p>
            <a:pPr marL="0" indent="0">
              <a:spcBef>
                <a:spcPts val="2000"/>
              </a:spcBef>
              <a:spcAft>
                <a:spcPct val="0"/>
              </a:spcAft>
              <a:buNone/>
            </a:pPr>
            <a:r>
              <a:rPr lang="en-US" sz="2000" b="1">
                <a:latin typeface="Calibri"/>
                <a:ea typeface="Calibri"/>
                <a:cs typeface="Arial"/>
              </a:rPr>
              <a:t>Deployment Diagram</a:t>
            </a:r>
            <a:r>
              <a:rPr lang="en-US" sz="2000">
                <a:latin typeface="Calibri"/>
                <a:ea typeface="Calibri"/>
                <a:cs typeface="Arial"/>
              </a:rPr>
              <a:t>:</a:t>
            </a:r>
            <a:endParaRPr lang="en-US" sz="2000">
              <a:latin typeface="Calibri"/>
              <a:ea typeface="Calibri"/>
            </a:endParaRPr>
          </a:p>
          <a:p>
            <a:pPr>
              <a:spcBef>
                <a:spcPts val="600"/>
              </a:spcBef>
              <a:spcAft>
                <a:spcPct val="0"/>
              </a:spcAft>
              <a:buFont typeface="Arial"/>
              <a:buChar char="•"/>
            </a:pPr>
            <a:r>
              <a:rPr lang="en-US" sz="2000" b="1">
                <a:latin typeface="Calibri"/>
                <a:ea typeface="Calibri"/>
                <a:cs typeface="Arial"/>
              </a:rPr>
              <a:t>Backend</a:t>
            </a:r>
            <a:r>
              <a:rPr lang="en-US" sz="2000">
                <a:latin typeface="Calibri"/>
                <a:ea typeface="Calibri"/>
                <a:cs typeface="Arial"/>
              </a:rPr>
              <a:t>: </a:t>
            </a:r>
            <a:r>
              <a:rPr lang="en-US" sz="2000">
                <a:latin typeface="Calibri Light"/>
                <a:ea typeface="Calibri"/>
                <a:cs typeface="Arial"/>
              </a:rPr>
              <a:t>Built primarily in Python, the backend implements RESTful API to handle data fetching, preprocessing, and model predictions. It connects to external APIs (Alpha Vantage, Yahoo Finance) and manages data storage and coordination for historical stock analysis.</a:t>
            </a:r>
            <a:endParaRPr lang="en-US" sz="2000">
              <a:latin typeface="Calibri Light"/>
              <a:ea typeface="Calibri"/>
            </a:endParaRPr>
          </a:p>
          <a:p>
            <a:pPr>
              <a:spcBef>
                <a:spcPts val="600"/>
              </a:spcBef>
              <a:spcAft>
                <a:spcPct val="0"/>
              </a:spcAft>
              <a:buFont typeface="Arial"/>
              <a:buChar char="•"/>
            </a:pPr>
            <a:r>
              <a:rPr lang="en-US" sz="2000">
                <a:latin typeface="Calibri"/>
                <a:ea typeface="Calibri"/>
                <a:cs typeface="Arial"/>
              </a:rPr>
              <a:t>Frontend: </a:t>
            </a:r>
            <a:r>
              <a:rPr lang="en-US" sz="2000" b="1" err="1">
                <a:latin typeface="Calibri"/>
                <a:ea typeface="Calibri"/>
                <a:cs typeface="Arial"/>
              </a:rPr>
              <a:t>Streamlit</a:t>
            </a:r>
            <a:r>
              <a:rPr lang="en-US" sz="2000">
                <a:latin typeface="Calibri Light"/>
                <a:ea typeface="Calibri"/>
                <a:cs typeface="Arial"/>
              </a:rPr>
              <a:t> application accessible via a web browser. </a:t>
            </a:r>
            <a:r>
              <a:rPr lang="en-US" sz="2000">
                <a:latin typeface="Calibri Light"/>
                <a:ea typeface="Calibri"/>
                <a:cs typeface="Calibri"/>
              </a:rPr>
              <a:t>Provides an interactive, user-friendly dashboard. Featuring historical charts, analytics, and other useful insights.</a:t>
            </a:r>
          </a:p>
          <a:p>
            <a:pPr marL="457200" lvl="1" indent="0">
              <a:spcBef>
                <a:spcPts val="600"/>
              </a:spcBef>
              <a:spcAft>
                <a:spcPct val="0"/>
              </a:spcAft>
              <a:buNone/>
            </a:pPr>
            <a:endParaRPr lang="en-US" sz="2000">
              <a:latin typeface="Calibri Light"/>
              <a:ea typeface="Calibri"/>
              <a:cs typeface="Arial"/>
            </a:endParaRPr>
          </a:p>
          <a:p>
            <a:pPr marL="0" indent="0">
              <a:spcBef>
                <a:spcPts val="600"/>
              </a:spcBef>
              <a:spcAft>
                <a:spcPct val="0"/>
              </a:spcAft>
              <a:buNone/>
            </a:pPr>
            <a:r>
              <a:rPr lang="en-US" sz="2000" b="1">
                <a:latin typeface="Calibri"/>
                <a:ea typeface="Calibri"/>
                <a:cs typeface="Arial"/>
              </a:rPr>
              <a:t>Data Source</a:t>
            </a:r>
            <a:r>
              <a:rPr lang="en-US" sz="2000">
                <a:latin typeface="Calibri"/>
                <a:ea typeface="Calibri"/>
                <a:cs typeface="Arial"/>
              </a:rPr>
              <a:t>:</a:t>
            </a:r>
          </a:p>
          <a:p>
            <a:pPr marL="0" indent="0">
              <a:spcBef>
                <a:spcPts val="600"/>
              </a:spcBef>
              <a:spcAft>
                <a:spcPct val="0"/>
              </a:spcAft>
              <a:buNone/>
            </a:pPr>
            <a:r>
              <a:rPr lang="en-US" sz="2000">
                <a:latin typeface="Calibri Light"/>
                <a:ea typeface="Calibri"/>
                <a:cs typeface="Arial"/>
              </a:rPr>
              <a:t>Integrates Alpha Vantage and Yahoo Finance APIs to retrieve live and historical stock data for analysis and predictions.</a:t>
            </a:r>
            <a:endParaRPr lang="en-US"/>
          </a:p>
          <a:p>
            <a:pPr lvl="1">
              <a:spcBef>
                <a:spcPts val="600"/>
              </a:spcBef>
              <a:spcAft>
                <a:spcPct val="0"/>
              </a:spcAft>
              <a:buFont typeface="Arial"/>
              <a:buChar char="•"/>
            </a:pPr>
            <a:endParaRPr lang="en-US" sz="1700">
              <a:latin typeface="Calibri Light"/>
              <a:ea typeface="Calibri Light"/>
              <a:cs typeface="Arial"/>
            </a:endParaRPr>
          </a:p>
          <a:p>
            <a:pPr>
              <a:spcBef>
                <a:spcPts val="2000"/>
              </a:spcBef>
              <a:spcAft>
                <a:spcPct val="0"/>
              </a:spcAft>
            </a:pPr>
            <a:endParaRPr lang="en-US" sz="1100"/>
          </a:p>
          <a:p>
            <a:endParaRPr lang="en-US" sz="1100"/>
          </a:p>
        </p:txBody>
      </p:sp>
      <p:pic>
        <p:nvPicPr>
          <p:cNvPr id="4" name="Picture 3" descr="Free Stock APIs in JSON &amp; Excel | Alpha Vantage">
            <a:extLst>
              <a:ext uri="{FF2B5EF4-FFF2-40B4-BE49-F238E27FC236}">
                <a16:creationId xmlns:a16="http://schemas.microsoft.com/office/drawing/2014/main" id="{C94C8623-4C24-2EBB-4120-52C8AE72B62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8000" contrast="25000"/>
                    </a14:imgEffect>
                  </a14:imgLayer>
                </a14:imgProps>
              </a:ext>
            </a:extLst>
          </a:blip>
          <a:stretch>
            <a:fillRect/>
          </a:stretch>
        </p:blipFill>
        <p:spPr>
          <a:xfrm>
            <a:off x="7339435" y="4137027"/>
            <a:ext cx="3709808" cy="935979"/>
          </a:xfrm>
          <a:prstGeom prst="rect">
            <a:avLst/>
          </a:prstGeom>
        </p:spPr>
      </p:pic>
      <p:pic>
        <p:nvPicPr>
          <p:cNvPr id="5" name="Picture 4" descr="File:Yahoo! Finance logo 2021.png - Wikimedia Commons">
            <a:extLst>
              <a:ext uri="{FF2B5EF4-FFF2-40B4-BE49-F238E27FC236}">
                <a16:creationId xmlns:a16="http://schemas.microsoft.com/office/drawing/2014/main" id="{62286802-7746-5A0C-61EB-1C8C26EBC99C}"/>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60000"/>
                    </a14:imgEffect>
                  </a14:imgLayer>
                </a14:imgProps>
              </a:ext>
            </a:extLst>
          </a:blip>
          <a:stretch>
            <a:fillRect/>
          </a:stretch>
        </p:blipFill>
        <p:spPr>
          <a:xfrm>
            <a:off x="7508425" y="1931817"/>
            <a:ext cx="3364088" cy="1230474"/>
          </a:xfrm>
          <a:prstGeom prst="rect">
            <a:avLst/>
          </a:prstGeom>
        </p:spPr>
      </p:pic>
      <p:sp>
        <p:nvSpPr>
          <p:cNvPr id="8" name="Title 2">
            <a:extLst>
              <a:ext uri="{FF2B5EF4-FFF2-40B4-BE49-F238E27FC236}">
                <a16:creationId xmlns:a16="http://schemas.microsoft.com/office/drawing/2014/main" id="{9B570939-8ADB-7EF1-D871-3E948FC1DE72}"/>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System Design: Deployment</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25626130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705456" y="1208663"/>
            <a:ext cx="4914899" cy="4846956"/>
          </a:xfrm>
        </p:spPr>
        <p:txBody>
          <a:bodyPr vert="horz" lIns="91440" tIns="45720" rIns="91440" bIns="45720" rtlCol="0" anchor="t">
            <a:noAutofit/>
          </a:bodyPr>
          <a:lstStyle/>
          <a:p>
            <a:pPr marL="0" indent="0">
              <a:spcBef>
                <a:spcPts val="2000"/>
              </a:spcBef>
              <a:spcAft>
                <a:spcPct val="0"/>
              </a:spcAft>
              <a:buNone/>
            </a:pPr>
            <a:r>
              <a:rPr lang="en-US" sz="1800" b="1">
                <a:latin typeface="Calibri"/>
                <a:ea typeface="Calibri"/>
                <a:cs typeface="Arial"/>
              </a:rPr>
              <a:t>SVR and Random Forest</a:t>
            </a:r>
            <a:endParaRPr lang="en-US" sz="1800" b="1">
              <a:latin typeface="Calibri"/>
              <a:ea typeface="Calibri"/>
            </a:endParaRPr>
          </a:p>
          <a:p>
            <a:pPr marL="0" indent="0">
              <a:spcBef>
                <a:spcPts val="2000"/>
              </a:spcBef>
              <a:spcAft>
                <a:spcPct val="0"/>
              </a:spcAft>
              <a:buNone/>
            </a:pPr>
            <a:r>
              <a:rPr lang="en-US" sz="1800">
                <a:latin typeface="Calibri"/>
                <a:ea typeface="Calibri"/>
                <a:cs typeface="Arial"/>
              </a:rPr>
              <a:t>Support Vector Regression (SVR):</a:t>
            </a:r>
          </a:p>
          <a:p>
            <a:pPr marL="0" indent="0">
              <a:spcBef>
                <a:spcPts val="2000"/>
              </a:spcBef>
              <a:spcAft>
                <a:spcPct val="0"/>
              </a:spcAft>
              <a:buNone/>
            </a:pPr>
            <a:r>
              <a:rPr lang="en-US" sz="1800">
                <a:latin typeface="Calibri Light"/>
                <a:ea typeface="Calibri"/>
                <a:cs typeface="Arial"/>
              </a:rPr>
              <a:t>SVR is known for its ability to handle high-dimensional data and find an optimal hyperplane that best fits the data points while minimizing the margin of error. Its robust nature and generalization ability make it an excellent choice for regression tasks such as stock price prediction.</a:t>
            </a:r>
          </a:p>
          <a:p>
            <a:pPr marL="0" indent="0">
              <a:spcBef>
                <a:spcPts val="2000"/>
              </a:spcBef>
              <a:spcAft>
                <a:spcPct val="0"/>
              </a:spcAft>
              <a:buNone/>
            </a:pPr>
            <a:r>
              <a:rPr lang="en-US" sz="1800">
                <a:latin typeface="Calibri"/>
                <a:ea typeface="Calibri"/>
                <a:cs typeface="Arial"/>
              </a:rPr>
              <a:t>Random Forest: </a:t>
            </a:r>
          </a:p>
          <a:p>
            <a:pPr marL="0" indent="0">
              <a:spcBef>
                <a:spcPts val="2000"/>
              </a:spcBef>
              <a:spcAft>
                <a:spcPct val="0"/>
              </a:spcAft>
              <a:buNone/>
            </a:pPr>
            <a:r>
              <a:rPr lang="en-US" sz="1800">
                <a:latin typeface="Calibri Light"/>
                <a:ea typeface="Calibri"/>
                <a:cs typeface="Arial"/>
              </a:rPr>
              <a:t>Random Forest is a powerful ensemble learning method that builds multiple decision trees and combines their outputs to improve accuracy and reduce overfitting. Its strength lies in its ability to capture complex patterns in data, making it highly effective for predicting future stock prices.</a:t>
            </a:r>
            <a:endParaRPr lang="en-US"/>
          </a:p>
          <a:p>
            <a:pPr marL="285750" indent="-285750">
              <a:spcBef>
                <a:spcPts val="2000"/>
              </a:spcBef>
              <a:spcAft>
                <a:spcPct val="0"/>
              </a:spcAft>
            </a:pPr>
            <a:endParaRPr lang="en-US" sz="1800">
              <a:latin typeface="Calibri"/>
              <a:ea typeface="Calibri"/>
            </a:endParaRPr>
          </a:p>
        </p:txBody>
      </p:sp>
      <p:pic>
        <p:nvPicPr>
          <p:cNvPr id="4" name="Picture 3" descr="Random Forest Simple Explanation. Understanding the Random Forest with an…  | by Will Koehrsen | Medium">
            <a:extLst>
              <a:ext uri="{FF2B5EF4-FFF2-40B4-BE49-F238E27FC236}">
                <a16:creationId xmlns:a16="http://schemas.microsoft.com/office/drawing/2014/main" id="{DD923BF6-9338-1272-6009-AE53E93487BF}"/>
              </a:ext>
            </a:extLst>
          </p:cNvPr>
          <p:cNvPicPr>
            <a:picLocks noChangeAspect="1"/>
          </p:cNvPicPr>
          <p:nvPr/>
        </p:nvPicPr>
        <p:blipFill>
          <a:blip r:embed="rId2"/>
          <a:stretch>
            <a:fillRect/>
          </a:stretch>
        </p:blipFill>
        <p:spPr>
          <a:xfrm>
            <a:off x="8599949" y="3454991"/>
            <a:ext cx="3596727" cy="2777478"/>
          </a:xfrm>
          <a:prstGeom prst="rect">
            <a:avLst/>
          </a:prstGeom>
          <a:ln>
            <a:noFill/>
          </a:ln>
          <a:effectLst>
            <a:outerShdw blurRad="292100" dist="139700" dir="2700000" algn="tl" rotWithShape="0">
              <a:srgbClr val="333333">
                <a:alpha val="65000"/>
              </a:srgbClr>
            </a:outerShdw>
          </a:effectLst>
        </p:spPr>
      </p:pic>
      <p:pic>
        <p:nvPicPr>
          <p:cNvPr id="6" name="Picture 5" descr="Support Vector Regression (SVR) Simplified &amp; How To Tutorial">
            <a:extLst>
              <a:ext uri="{FF2B5EF4-FFF2-40B4-BE49-F238E27FC236}">
                <a16:creationId xmlns:a16="http://schemas.microsoft.com/office/drawing/2014/main" id="{87DB1094-7634-7706-C95E-BEFB04A43AEC}"/>
              </a:ext>
            </a:extLst>
          </p:cNvPr>
          <p:cNvPicPr>
            <a:picLocks noChangeAspect="1"/>
          </p:cNvPicPr>
          <p:nvPr/>
        </p:nvPicPr>
        <p:blipFill>
          <a:blip r:embed="rId3"/>
          <a:stretch>
            <a:fillRect/>
          </a:stretch>
        </p:blipFill>
        <p:spPr>
          <a:xfrm>
            <a:off x="6094263" y="1209029"/>
            <a:ext cx="3930299" cy="2244061"/>
          </a:xfrm>
          <a:prstGeom prst="rect">
            <a:avLst/>
          </a:prstGeom>
          <a:ln>
            <a:noFill/>
          </a:ln>
          <a:effectLst>
            <a:outerShdw blurRad="292100" dist="139700" dir="2700000" algn="tl" rotWithShape="0">
              <a:srgbClr val="333333">
                <a:alpha val="65000"/>
              </a:srgbClr>
            </a:outerShdw>
          </a:effectLst>
        </p:spPr>
      </p:pic>
      <p:sp>
        <p:nvSpPr>
          <p:cNvPr id="7" name="Title 2">
            <a:extLst>
              <a:ext uri="{FF2B5EF4-FFF2-40B4-BE49-F238E27FC236}">
                <a16:creationId xmlns:a16="http://schemas.microsoft.com/office/drawing/2014/main" id="{07B3DC93-E561-607C-CAF1-19341C65C2FE}"/>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Our Models: The Best Ones</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8957293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705455" y="1363688"/>
            <a:ext cx="4861983" cy="5206789"/>
          </a:xfrm>
        </p:spPr>
        <p:txBody>
          <a:bodyPr vert="horz" lIns="91440" tIns="45720" rIns="91440" bIns="45720" rtlCol="0" anchor="t">
            <a:noAutofit/>
          </a:bodyPr>
          <a:lstStyle/>
          <a:p>
            <a:pPr marL="0" indent="0">
              <a:spcBef>
                <a:spcPts val="2000"/>
              </a:spcBef>
              <a:spcAft>
                <a:spcPct val="0"/>
              </a:spcAft>
              <a:buNone/>
            </a:pPr>
            <a:r>
              <a:rPr lang="en-US" sz="1800">
                <a:latin typeface="Calibri"/>
                <a:ea typeface="Calibri"/>
                <a:cs typeface="Arial"/>
              </a:rPr>
              <a:t>Support Vector Regression </a:t>
            </a:r>
            <a:r>
              <a:rPr lang="en-US" sz="1800">
                <a:latin typeface="Calibri Light"/>
                <a:ea typeface="Calibri"/>
                <a:cs typeface="Arial"/>
              </a:rPr>
              <a:t>(SVR) is a type of Support Vector Machine (SVM) that is used for regression tasks. </a:t>
            </a:r>
            <a:endParaRPr lang="en-US" sz="1800" b="1">
              <a:latin typeface="Calibri Light"/>
              <a:ea typeface="Calibri"/>
            </a:endParaRPr>
          </a:p>
          <a:p>
            <a:pPr marL="0" indent="0">
              <a:spcBef>
                <a:spcPts val="2000"/>
              </a:spcBef>
              <a:spcAft>
                <a:spcPct val="0"/>
              </a:spcAft>
              <a:buNone/>
            </a:pPr>
            <a:r>
              <a:rPr lang="en-US" sz="1800">
                <a:latin typeface="Calibri Light"/>
                <a:ea typeface="Calibri"/>
                <a:cs typeface="Arial"/>
              </a:rPr>
              <a:t>The main idea of SVR is to find a function that approximates the mapping from the input space to the output space by minimizing the prediction error.</a:t>
            </a:r>
            <a:endParaRPr lang="en-US" sz="1800" b="1">
              <a:latin typeface="Calibri Light"/>
              <a:ea typeface="Calibri"/>
            </a:endParaRPr>
          </a:p>
          <a:p>
            <a:pPr marL="0" indent="0">
              <a:spcBef>
                <a:spcPts val="2000"/>
              </a:spcBef>
              <a:spcAft>
                <a:spcPct val="0"/>
              </a:spcAft>
              <a:buNone/>
            </a:pPr>
            <a:r>
              <a:rPr lang="en-US" sz="1800">
                <a:latin typeface="Calibri Light"/>
                <a:ea typeface="Calibri"/>
                <a:cs typeface="Arial"/>
              </a:rPr>
              <a:t>SVR uses a linear model in a high-dimensional space created by a kernel function, allowing it to handle non-linear relationships in the data. </a:t>
            </a:r>
          </a:p>
          <a:p>
            <a:pPr marL="0" indent="0">
              <a:spcBef>
                <a:spcPts val="2000"/>
              </a:spcBef>
              <a:spcAft>
                <a:spcPct val="0"/>
              </a:spcAft>
              <a:buNone/>
            </a:pPr>
            <a:r>
              <a:rPr lang="en-US" sz="1800">
                <a:latin typeface="Calibri Light"/>
                <a:ea typeface="Calibri"/>
                <a:cs typeface="Arial"/>
              </a:rPr>
              <a:t>The key parameters of SVR include the kernel type (e.g., linear, polynomial, RBF), the regularization parameter (C), and the epsilon parameter which defines a margin of tolerance where no penalty is given to errors.</a:t>
            </a:r>
          </a:p>
        </p:txBody>
      </p:sp>
      <p:pic>
        <p:nvPicPr>
          <p:cNvPr id="6" name="Picture 5" descr="Support Vector Regression (SVR) Simplified &amp; How To Tutorial">
            <a:extLst>
              <a:ext uri="{FF2B5EF4-FFF2-40B4-BE49-F238E27FC236}">
                <a16:creationId xmlns:a16="http://schemas.microsoft.com/office/drawing/2014/main" id="{C9095A2C-4E5B-18F3-D930-412DED13DFCF}"/>
              </a:ext>
            </a:extLst>
          </p:cNvPr>
          <p:cNvPicPr>
            <a:picLocks noChangeAspect="1"/>
          </p:cNvPicPr>
          <p:nvPr/>
        </p:nvPicPr>
        <p:blipFill>
          <a:blip r:embed="rId2"/>
          <a:stretch>
            <a:fillRect/>
          </a:stretch>
        </p:blipFill>
        <p:spPr>
          <a:xfrm>
            <a:off x="6099797" y="1463806"/>
            <a:ext cx="6094154" cy="3448424"/>
          </a:xfrm>
          <a:prstGeom prst="rect">
            <a:avLst/>
          </a:prstGeom>
          <a:ln>
            <a:noFill/>
          </a:ln>
          <a:effectLst>
            <a:outerShdw blurRad="292100" dist="139700" dir="2700000" algn="tl" rotWithShape="0">
              <a:srgbClr val="333333">
                <a:alpha val="65000"/>
              </a:srgbClr>
            </a:outerShdw>
          </a:effectLst>
        </p:spPr>
      </p:pic>
      <p:sp>
        <p:nvSpPr>
          <p:cNvPr id="5" name="Title 2">
            <a:extLst>
              <a:ext uri="{FF2B5EF4-FFF2-40B4-BE49-F238E27FC236}">
                <a16:creationId xmlns:a16="http://schemas.microsoft.com/office/drawing/2014/main" id="{7944879E-B234-A4F3-AEF1-426F32641F8E}"/>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Our Models: Support Vector Regression</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37157072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half" idx="1"/>
          </p:nvPr>
        </p:nvSpPr>
        <p:spPr>
          <a:xfrm>
            <a:off x="700346" y="1357925"/>
            <a:ext cx="4879866" cy="4531645"/>
          </a:xfrm>
        </p:spPr>
        <p:txBody>
          <a:bodyPr vert="horz" lIns="91440" tIns="45720" rIns="91440" bIns="45720" rtlCol="0" anchor="t">
            <a:noAutofit/>
          </a:bodyPr>
          <a:lstStyle/>
          <a:p>
            <a:pPr marL="0" indent="0">
              <a:spcBef>
                <a:spcPts val="2000"/>
              </a:spcBef>
              <a:spcAft>
                <a:spcPct val="0"/>
              </a:spcAft>
              <a:buNone/>
            </a:pPr>
            <a:r>
              <a:rPr lang="en-US" sz="1800" b="1">
                <a:solidFill>
                  <a:srgbClr val="FFFFFF"/>
                </a:solidFill>
                <a:latin typeface="Calibri"/>
                <a:ea typeface="Calibri Light"/>
                <a:cs typeface="Calibri Light"/>
              </a:rPr>
              <a:t>Random Forest</a:t>
            </a:r>
            <a:r>
              <a:rPr lang="en-US" sz="1800">
                <a:solidFill>
                  <a:srgbClr val="FFFFFF"/>
                </a:solidFill>
                <a:latin typeface="Calibri Light"/>
                <a:ea typeface="Calibri Light"/>
                <a:cs typeface="Calibri Light"/>
              </a:rPr>
              <a:t> is an ensemble learning method that builds multiple decision trees and merges them together to get a more accurate and stable prediction. </a:t>
            </a:r>
            <a:endParaRPr lang="en-US" sz="1800" b="1">
              <a:solidFill>
                <a:srgbClr val="FFFFFF"/>
              </a:solidFill>
              <a:latin typeface="Calibri Light"/>
              <a:ea typeface="Calibri Light"/>
              <a:cs typeface="Calibri Light"/>
            </a:endParaRPr>
          </a:p>
          <a:p>
            <a:pPr marL="0" indent="0">
              <a:spcBef>
                <a:spcPts val="2000"/>
              </a:spcBef>
              <a:spcAft>
                <a:spcPct val="0"/>
              </a:spcAft>
              <a:buNone/>
            </a:pPr>
            <a:r>
              <a:rPr lang="en-US" sz="1800">
                <a:solidFill>
                  <a:srgbClr val="FFFFFF"/>
                </a:solidFill>
                <a:latin typeface="Calibri Light"/>
                <a:ea typeface="Calibri Light"/>
                <a:cs typeface="Calibri Light"/>
              </a:rPr>
              <a:t>Each tree in the forest is trained on a bootstrap sample from the training data, and during the construction of the tree, a random subset of features is considered for splitting at each node. This randomness helps to reduce the variance of the model and prevent overfitting. </a:t>
            </a:r>
          </a:p>
          <a:p>
            <a:pPr marL="0" indent="0">
              <a:spcBef>
                <a:spcPts val="2000"/>
              </a:spcBef>
              <a:spcAft>
                <a:spcPct val="0"/>
              </a:spcAft>
              <a:buNone/>
            </a:pPr>
            <a:r>
              <a:rPr lang="en-US" sz="1800">
                <a:solidFill>
                  <a:srgbClr val="FFFFFF"/>
                </a:solidFill>
                <a:latin typeface="Calibri Light"/>
                <a:ea typeface="Calibri Light"/>
                <a:cs typeface="Calibri Light"/>
              </a:rPr>
              <a:t>The final prediction of the Random Forest is obtained by averaging the predictions of all individual trees (for regression) or by majority voting (for classification).</a:t>
            </a:r>
            <a:endParaRPr lang="en-US" sz="1800">
              <a:latin typeface="Calibri Light"/>
              <a:ea typeface="Calibri Light"/>
              <a:cs typeface="Calibri Light"/>
            </a:endParaRPr>
          </a:p>
        </p:txBody>
      </p:sp>
      <p:pic>
        <p:nvPicPr>
          <p:cNvPr id="4" name="Picture 3" descr="Random Forest Simple Explanation. Understanding the Random Forest with an…  | by Will Koehrsen | Medium">
            <a:extLst>
              <a:ext uri="{FF2B5EF4-FFF2-40B4-BE49-F238E27FC236}">
                <a16:creationId xmlns:a16="http://schemas.microsoft.com/office/drawing/2014/main" id="{DD923BF6-9338-1272-6009-AE53E93487BF}"/>
              </a:ext>
            </a:extLst>
          </p:cNvPr>
          <p:cNvPicPr>
            <a:picLocks noChangeAspect="1"/>
          </p:cNvPicPr>
          <p:nvPr/>
        </p:nvPicPr>
        <p:blipFill>
          <a:blip r:embed="rId2"/>
          <a:stretch>
            <a:fillRect/>
          </a:stretch>
        </p:blipFill>
        <p:spPr>
          <a:xfrm>
            <a:off x="6106270" y="1450987"/>
            <a:ext cx="6085435" cy="4531839"/>
          </a:xfrm>
          <a:prstGeom prst="rect">
            <a:avLst/>
          </a:prstGeom>
          <a:ln>
            <a:noFill/>
          </a:ln>
          <a:effectLst>
            <a:outerShdw blurRad="292100" dist="139700" dir="2700000" algn="tl" rotWithShape="0">
              <a:srgbClr val="333333">
                <a:alpha val="65000"/>
              </a:srgbClr>
            </a:outerShdw>
          </a:effectLst>
        </p:spPr>
      </p:pic>
      <p:sp>
        <p:nvSpPr>
          <p:cNvPr id="6" name="Title 2">
            <a:extLst>
              <a:ext uri="{FF2B5EF4-FFF2-40B4-BE49-F238E27FC236}">
                <a16:creationId xmlns:a16="http://schemas.microsoft.com/office/drawing/2014/main" id="{D27C6868-1089-8C9C-DA1E-915B87F973FF}"/>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a:ea typeface="Calibri"/>
                <a:cs typeface="Calibri"/>
              </a:rPr>
              <a:t>Our Models: Random Forest</a:t>
            </a:r>
            <a:endParaRPr lang="en-US" sz="4000">
              <a:solidFill>
                <a:srgbClr val="000000"/>
              </a:solidFill>
              <a:latin typeface="Calibri"/>
              <a:ea typeface="Calibri"/>
              <a:cs typeface="Calibri"/>
            </a:endParaRPr>
          </a:p>
        </p:txBody>
      </p:sp>
    </p:spTree>
    <p:extLst>
      <p:ext uri="{BB962C8B-B14F-4D97-AF65-F5344CB8AC3E}">
        <p14:creationId xmlns:p14="http://schemas.microsoft.com/office/powerpoint/2010/main" val="11601448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screen shot of a graph&#10;&#10;Description automatically generated">
            <a:extLst>
              <a:ext uri="{FF2B5EF4-FFF2-40B4-BE49-F238E27FC236}">
                <a16:creationId xmlns:a16="http://schemas.microsoft.com/office/drawing/2014/main" id="{41BD60A7-FE87-FA8A-5701-9683C168D687}"/>
              </a:ext>
            </a:extLst>
          </p:cNvPr>
          <p:cNvPicPr>
            <a:picLocks noGrp="1" noChangeAspect="1"/>
          </p:cNvPicPr>
          <p:nvPr>
            <p:ph sz="half" idx="1"/>
          </p:nvPr>
        </p:nvPicPr>
        <p:blipFill>
          <a:blip r:embed="rId2"/>
          <a:stretch>
            <a:fillRect/>
          </a:stretch>
        </p:blipFill>
        <p:spPr>
          <a:xfrm>
            <a:off x="656255" y="1220372"/>
            <a:ext cx="10880598" cy="4974101"/>
          </a:xfrm>
          <a:prstGeom prst="rect">
            <a:avLst/>
          </a:prstGeom>
          <a:ln>
            <a:noFill/>
          </a:ln>
          <a:effectLst>
            <a:outerShdw blurRad="292100" dist="139700" dir="2700000" algn="tl" rotWithShape="0">
              <a:srgbClr val="333333">
                <a:alpha val="65000"/>
              </a:srgbClr>
            </a:outerShdw>
          </a:effectLst>
        </p:spPr>
      </p:pic>
      <p:sp>
        <p:nvSpPr>
          <p:cNvPr id="4" name="Title 2">
            <a:extLst>
              <a:ext uri="{FF2B5EF4-FFF2-40B4-BE49-F238E27FC236}">
                <a16:creationId xmlns:a16="http://schemas.microsoft.com/office/drawing/2014/main" id="{CEC22029-3DD1-6BE2-B71E-29B226EA8791}"/>
              </a:ext>
            </a:extLst>
          </p:cNvPr>
          <p:cNvSpPr>
            <a:spLocks noGrp="1"/>
          </p:cNvSpPr>
          <p:nvPr/>
        </p:nvSpPr>
        <p:spPr>
          <a:xfrm>
            <a:off x="700675" y="131132"/>
            <a:ext cx="8984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sz="4000" b="1">
                <a:latin typeface="Calibri Light"/>
                <a:ea typeface="Calibri"/>
                <a:cs typeface="Arial"/>
              </a:rPr>
              <a:t>System Design: </a:t>
            </a:r>
            <a:r>
              <a:rPr lang="en-US" sz="4000" b="1">
                <a:latin typeface="Calibri"/>
                <a:ea typeface="Calibri"/>
                <a:cs typeface="Arial"/>
              </a:rPr>
              <a:t>Model Results</a:t>
            </a:r>
            <a:endParaRPr lang="en-US" sz="4000">
              <a:solidFill>
                <a:srgbClr val="000000"/>
              </a:solidFill>
              <a:latin typeface="Calibri"/>
              <a:ea typeface="Calibri"/>
              <a:cs typeface="Arial"/>
            </a:endParaRPr>
          </a:p>
        </p:txBody>
      </p:sp>
    </p:spTree>
    <p:extLst>
      <p:ext uri="{BB962C8B-B14F-4D97-AF65-F5344CB8AC3E}">
        <p14:creationId xmlns:p14="http://schemas.microsoft.com/office/powerpoint/2010/main" val="13311783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7C3D29-A4F2-43AB-8FED-DD753DD8B873}">
  <ds:schemaRefs>
    <ds:schemaRef ds:uri="1f55ec82-a505-4936-99e5-d41b25147da0"/>
    <ds:schemaRef ds:uri="8234652b-4e88-4c30-a994-e272914a045d"/>
    <ds:schemaRef ds:uri="f1f308d3-4c92-402a-ab04-f7497706f5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43AE049B-7866-452B-AF23-151EE740732E}">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FIU Real Triumphs Template</Template>
  <Application>Microsoft Office PowerPoint</Application>
  <PresentationFormat>Widescreen</PresentationFormat>
  <Slides>17</Slides>
  <Notes>0</Notes>
  <HiddenSlides>0</HiddenSlide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FIU Real Triumphs Template</vt:lpstr>
      <vt:lpstr>Stock Analyzer</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SVR Prediction vs Actual Closing Prices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revision>3</cp:revision>
  <dcterms:created xsi:type="dcterms:W3CDTF">2020-08-12T18:54:24Z</dcterms:created>
  <dcterms:modified xsi:type="dcterms:W3CDTF">2024-12-10T03:17:28Z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