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73" r:id="rId6"/>
    <p:sldId id="287" r:id="rId7"/>
    <p:sldId id="275" r:id="rId8"/>
    <p:sldId id="274" r:id="rId9"/>
    <p:sldId id="291" r:id="rId10"/>
    <p:sldId id="288" r:id="rId11"/>
    <p:sldId id="29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E1351A-CE39-DBBD-8AE3-E28A4B12BA35}" v="237" dt="2024-12-04T21:41:29.911"/>
    <p1510:client id="{5E354B4E-A0A1-E063-3066-98A5FDC14001}" v="1" dt="2024-12-04T19:25:44.568"/>
  </p1510:revLst>
</p1510:revInfo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sv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sv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48FA2A-F529-4D57-8B3E-F1588361D3BD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A8F80F5-018A-4753-B426-7A2AC1A0DFC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The project organizes data using structured entities:</a:t>
          </a:r>
        </a:p>
      </dgm:t>
    </dgm:pt>
    <dgm:pt modelId="{10111D0B-9600-4A37-916F-29904DDFFABD}" type="parTrans" cxnId="{C9D0ADD3-9BA1-43BB-9132-B41B4D952710}">
      <dgm:prSet/>
      <dgm:spPr/>
      <dgm:t>
        <a:bodyPr/>
        <a:lstStyle/>
        <a:p>
          <a:endParaRPr lang="en-US"/>
        </a:p>
      </dgm:t>
    </dgm:pt>
    <dgm:pt modelId="{58CFDA08-F3A6-4CF9-B464-35E49D7A618F}" type="sibTrans" cxnId="{C9D0ADD3-9BA1-43BB-9132-B41B4D952710}">
      <dgm:prSet/>
      <dgm:spPr/>
      <dgm:t>
        <a:bodyPr/>
        <a:lstStyle/>
        <a:p>
          <a:endParaRPr lang="en-US"/>
        </a:p>
      </dgm:t>
    </dgm:pt>
    <dgm:pt modelId="{A4E6C680-BEA3-4C8A-B211-DDA03615233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Inventories: Stores owner info, products, locations, orders, and customers.</a:t>
          </a:r>
        </a:p>
      </dgm:t>
    </dgm:pt>
    <dgm:pt modelId="{4675D7C5-685C-4DDA-8FDF-222528846D24}" type="parTrans" cxnId="{DDF9C582-35C8-4776-A406-FDB34A74AC46}">
      <dgm:prSet/>
      <dgm:spPr/>
      <dgm:t>
        <a:bodyPr/>
        <a:lstStyle/>
        <a:p>
          <a:endParaRPr lang="en-US"/>
        </a:p>
      </dgm:t>
    </dgm:pt>
    <dgm:pt modelId="{025743F0-ED69-49A6-97F0-A9EA4EF25646}" type="sibTrans" cxnId="{DDF9C582-35C8-4776-A406-FDB34A74AC46}">
      <dgm:prSet/>
      <dgm:spPr/>
      <dgm:t>
        <a:bodyPr/>
        <a:lstStyle/>
        <a:p>
          <a:endParaRPr lang="en-US"/>
        </a:p>
      </dgm:t>
    </dgm:pt>
    <dgm:pt modelId="{0CD4419C-C57B-4C6F-94EF-52BB0E321B4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Products: Captures Item Code, SKU, description, quantity, threshold, and photo.</a:t>
          </a:r>
        </a:p>
      </dgm:t>
    </dgm:pt>
    <dgm:pt modelId="{FEB34BE8-F35F-47FC-BDBA-82E60C571361}" type="parTrans" cxnId="{1C704DA6-869D-4205-971C-BB60AD7C0414}">
      <dgm:prSet/>
      <dgm:spPr/>
      <dgm:t>
        <a:bodyPr/>
        <a:lstStyle/>
        <a:p>
          <a:endParaRPr lang="en-US"/>
        </a:p>
      </dgm:t>
    </dgm:pt>
    <dgm:pt modelId="{F766C2C5-19F1-4B43-8420-4B3D236B57BF}" type="sibTrans" cxnId="{1C704DA6-869D-4205-971C-BB60AD7C0414}">
      <dgm:prSet/>
      <dgm:spPr/>
      <dgm:t>
        <a:bodyPr/>
        <a:lstStyle/>
        <a:p>
          <a:endParaRPr lang="en-US"/>
        </a:p>
      </dgm:t>
    </dgm:pt>
    <dgm:pt modelId="{8C6DBF62-3653-4A5E-9F22-67BEECC8D43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Locations: Represents aisles, racks, and bins, allowing precise tracking.</a:t>
          </a:r>
        </a:p>
      </dgm:t>
    </dgm:pt>
    <dgm:pt modelId="{874B3C7B-C6FC-46BC-8A97-08E4CBCB8DDA}" type="parTrans" cxnId="{8948804E-F72D-4912-9A85-CD9C682E27D8}">
      <dgm:prSet/>
      <dgm:spPr/>
      <dgm:t>
        <a:bodyPr/>
        <a:lstStyle/>
        <a:p>
          <a:endParaRPr lang="en-US"/>
        </a:p>
      </dgm:t>
    </dgm:pt>
    <dgm:pt modelId="{47B51EA3-0858-447B-8FC3-ED6D65BC161F}" type="sibTrans" cxnId="{8948804E-F72D-4912-9A85-CD9C682E27D8}">
      <dgm:prSet/>
      <dgm:spPr/>
      <dgm:t>
        <a:bodyPr/>
        <a:lstStyle/>
        <a:p>
          <a:endParaRPr lang="en-US"/>
        </a:p>
      </dgm:t>
    </dgm:pt>
    <dgm:pt modelId="{E2BB9DFB-3FDF-470F-B309-C7620130440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Orders: Includes purchase order details like vendor information, itemized lists, and attachments.</a:t>
          </a:r>
        </a:p>
      </dgm:t>
    </dgm:pt>
    <dgm:pt modelId="{14BA2F6D-CA8B-4110-9E87-BC89E009E0D6}" type="parTrans" cxnId="{84AA629C-D916-46B1-9FF2-7D98C80E417B}">
      <dgm:prSet/>
      <dgm:spPr/>
      <dgm:t>
        <a:bodyPr/>
        <a:lstStyle/>
        <a:p>
          <a:endParaRPr lang="en-US"/>
        </a:p>
      </dgm:t>
    </dgm:pt>
    <dgm:pt modelId="{C06D1743-CD6D-4C43-A7C6-A708C5B99951}" type="sibTrans" cxnId="{84AA629C-D916-46B1-9FF2-7D98C80E417B}">
      <dgm:prSet/>
      <dgm:spPr/>
      <dgm:t>
        <a:bodyPr/>
        <a:lstStyle/>
        <a:p>
          <a:endParaRPr lang="en-US"/>
        </a:p>
      </dgm:t>
    </dgm:pt>
    <dgm:pt modelId="{4E32653F-9CAA-4FA3-B91D-4A36A6A8E22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Customers: Manages customer profiles and related invoices.</a:t>
          </a:r>
        </a:p>
      </dgm:t>
    </dgm:pt>
    <dgm:pt modelId="{611495EF-A8DC-4616-BDAA-481E22D31F20}" type="parTrans" cxnId="{DECD8D31-7286-40AF-9D5B-BF5DE7EBDB51}">
      <dgm:prSet/>
      <dgm:spPr/>
      <dgm:t>
        <a:bodyPr/>
        <a:lstStyle/>
        <a:p>
          <a:endParaRPr lang="en-US"/>
        </a:p>
      </dgm:t>
    </dgm:pt>
    <dgm:pt modelId="{2CA1BE03-B746-4BDC-9FDC-7E22FD9CFD3B}" type="sibTrans" cxnId="{DECD8D31-7286-40AF-9D5B-BF5DE7EBDB51}">
      <dgm:prSet/>
      <dgm:spPr/>
      <dgm:t>
        <a:bodyPr/>
        <a:lstStyle/>
        <a:p>
          <a:endParaRPr lang="en-US"/>
        </a:p>
      </dgm:t>
    </dgm:pt>
    <dgm:pt modelId="{6EFEF0B5-9B35-40AA-BFFD-5C0444762D60}" type="pres">
      <dgm:prSet presAssocID="{AE48FA2A-F529-4D57-8B3E-F1588361D3BD}" presName="root" presStyleCnt="0">
        <dgm:presLayoutVars>
          <dgm:dir/>
          <dgm:resizeHandles val="exact"/>
        </dgm:presLayoutVars>
      </dgm:prSet>
      <dgm:spPr/>
    </dgm:pt>
    <dgm:pt modelId="{85A43A47-9372-4390-A586-6F2D4D6143EF}" type="pres">
      <dgm:prSet presAssocID="{AA8F80F5-018A-4753-B426-7A2AC1A0DFCF}" presName="compNode" presStyleCnt="0"/>
      <dgm:spPr/>
    </dgm:pt>
    <dgm:pt modelId="{A0A8CBB9-54F6-4B95-A771-A31AEFE26F4A}" type="pres">
      <dgm:prSet presAssocID="{AA8F80F5-018A-4753-B426-7A2AC1A0DFCF}" presName="bgRect" presStyleLbl="bgShp" presStyleIdx="0" presStyleCnt="6"/>
      <dgm:spPr/>
    </dgm:pt>
    <dgm:pt modelId="{FF6C953A-C481-4BB4-9D8C-6F62A21C912E}" type="pres">
      <dgm:prSet presAssocID="{AA8F80F5-018A-4753-B426-7A2AC1A0DFCF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DFAABAF7-48D2-400E-8B57-3423BB182B4C}" type="pres">
      <dgm:prSet presAssocID="{AA8F80F5-018A-4753-B426-7A2AC1A0DFCF}" presName="spaceRect" presStyleCnt="0"/>
      <dgm:spPr/>
    </dgm:pt>
    <dgm:pt modelId="{383A5D32-E9B9-4B3F-B03C-81EDB5A401D0}" type="pres">
      <dgm:prSet presAssocID="{AA8F80F5-018A-4753-B426-7A2AC1A0DFCF}" presName="parTx" presStyleLbl="revTx" presStyleIdx="0" presStyleCnt="6">
        <dgm:presLayoutVars>
          <dgm:chMax val="0"/>
          <dgm:chPref val="0"/>
        </dgm:presLayoutVars>
      </dgm:prSet>
      <dgm:spPr/>
    </dgm:pt>
    <dgm:pt modelId="{5E19C018-094C-4B4E-AC69-05F2E0E2C122}" type="pres">
      <dgm:prSet presAssocID="{58CFDA08-F3A6-4CF9-B464-35E49D7A618F}" presName="sibTrans" presStyleCnt="0"/>
      <dgm:spPr/>
    </dgm:pt>
    <dgm:pt modelId="{B4E2C2A1-9734-4F10-8A7C-6F6F0C996503}" type="pres">
      <dgm:prSet presAssocID="{A4E6C680-BEA3-4C8A-B211-DDA036152332}" presName="compNode" presStyleCnt="0"/>
      <dgm:spPr/>
    </dgm:pt>
    <dgm:pt modelId="{4D029E1C-364F-45A1-A34B-820AB1B6696D}" type="pres">
      <dgm:prSet presAssocID="{A4E6C680-BEA3-4C8A-B211-DDA036152332}" presName="bgRect" presStyleLbl="bgShp" presStyleIdx="1" presStyleCnt="6"/>
      <dgm:spPr/>
    </dgm:pt>
    <dgm:pt modelId="{9ADE640D-3BA6-4EFB-A4BF-D4BB0490EE8B}" type="pres">
      <dgm:prSet presAssocID="{A4E6C680-BEA3-4C8A-B211-DDA036152332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ractor"/>
        </a:ext>
      </dgm:extLst>
    </dgm:pt>
    <dgm:pt modelId="{CD3AE7AD-9821-49D0-814C-39C5D52EE245}" type="pres">
      <dgm:prSet presAssocID="{A4E6C680-BEA3-4C8A-B211-DDA036152332}" presName="spaceRect" presStyleCnt="0"/>
      <dgm:spPr/>
    </dgm:pt>
    <dgm:pt modelId="{E21E26E4-07FA-498E-AAC6-17C7FA4811A1}" type="pres">
      <dgm:prSet presAssocID="{A4E6C680-BEA3-4C8A-B211-DDA036152332}" presName="parTx" presStyleLbl="revTx" presStyleIdx="1" presStyleCnt="6">
        <dgm:presLayoutVars>
          <dgm:chMax val="0"/>
          <dgm:chPref val="0"/>
        </dgm:presLayoutVars>
      </dgm:prSet>
      <dgm:spPr/>
    </dgm:pt>
    <dgm:pt modelId="{DCDF02A9-0E6E-4135-B097-989E866ADA08}" type="pres">
      <dgm:prSet presAssocID="{025743F0-ED69-49A6-97F0-A9EA4EF25646}" presName="sibTrans" presStyleCnt="0"/>
      <dgm:spPr/>
    </dgm:pt>
    <dgm:pt modelId="{8B09C4FA-3A7E-4497-9846-F90443B840E0}" type="pres">
      <dgm:prSet presAssocID="{0CD4419C-C57B-4C6F-94EF-52BB0E321B41}" presName="compNode" presStyleCnt="0"/>
      <dgm:spPr/>
    </dgm:pt>
    <dgm:pt modelId="{B1354177-FD72-4366-8ADE-F5493C43D98A}" type="pres">
      <dgm:prSet presAssocID="{0CD4419C-C57B-4C6F-94EF-52BB0E321B41}" presName="bgRect" presStyleLbl="bgShp" presStyleIdx="2" presStyleCnt="6"/>
      <dgm:spPr/>
    </dgm:pt>
    <dgm:pt modelId="{023D0651-AE65-46BA-8C75-C6062E30150F}" type="pres">
      <dgm:prSet presAssocID="{0CD4419C-C57B-4C6F-94EF-52BB0E321B41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rcode"/>
        </a:ext>
      </dgm:extLst>
    </dgm:pt>
    <dgm:pt modelId="{56F53C09-B042-4CFF-A1C0-DF9571637A61}" type="pres">
      <dgm:prSet presAssocID="{0CD4419C-C57B-4C6F-94EF-52BB0E321B41}" presName="spaceRect" presStyleCnt="0"/>
      <dgm:spPr/>
    </dgm:pt>
    <dgm:pt modelId="{2F0347CD-B4D2-4C15-A836-B03311DDFDD4}" type="pres">
      <dgm:prSet presAssocID="{0CD4419C-C57B-4C6F-94EF-52BB0E321B41}" presName="parTx" presStyleLbl="revTx" presStyleIdx="2" presStyleCnt="6">
        <dgm:presLayoutVars>
          <dgm:chMax val="0"/>
          <dgm:chPref val="0"/>
        </dgm:presLayoutVars>
      </dgm:prSet>
      <dgm:spPr/>
    </dgm:pt>
    <dgm:pt modelId="{D5B20BEF-88DC-42C0-89C7-E52341F8E2FB}" type="pres">
      <dgm:prSet presAssocID="{F766C2C5-19F1-4B43-8420-4B3D236B57BF}" presName="sibTrans" presStyleCnt="0"/>
      <dgm:spPr/>
    </dgm:pt>
    <dgm:pt modelId="{F23A33CD-259B-4234-A4D6-E8DEE6C4AFFC}" type="pres">
      <dgm:prSet presAssocID="{8C6DBF62-3653-4A5E-9F22-67BEECC8D437}" presName="compNode" presStyleCnt="0"/>
      <dgm:spPr/>
    </dgm:pt>
    <dgm:pt modelId="{89A971F9-3F5E-4047-A0D4-06EF1F42E79F}" type="pres">
      <dgm:prSet presAssocID="{8C6DBF62-3653-4A5E-9F22-67BEECC8D437}" presName="bgRect" presStyleLbl="bgShp" presStyleIdx="3" presStyleCnt="6"/>
      <dgm:spPr/>
    </dgm:pt>
    <dgm:pt modelId="{5C3D770E-8905-483B-92B2-9BE5013F5052}" type="pres">
      <dgm:prSet presAssocID="{8C6DBF62-3653-4A5E-9F22-67BEECC8D437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ulldozer"/>
        </a:ext>
      </dgm:extLst>
    </dgm:pt>
    <dgm:pt modelId="{9527DF4B-0F12-4CF5-8733-B7E1EF63CD7E}" type="pres">
      <dgm:prSet presAssocID="{8C6DBF62-3653-4A5E-9F22-67BEECC8D437}" presName="spaceRect" presStyleCnt="0"/>
      <dgm:spPr/>
    </dgm:pt>
    <dgm:pt modelId="{4F47EEDE-75C2-401B-9C69-F356F07FC0B0}" type="pres">
      <dgm:prSet presAssocID="{8C6DBF62-3653-4A5E-9F22-67BEECC8D437}" presName="parTx" presStyleLbl="revTx" presStyleIdx="3" presStyleCnt="6">
        <dgm:presLayoutVars>
          <dgm:chMax val="0"/>
          <dgm:chPref val="0"/>
        </dgm:presLayoutVars>
      </dgm:prSet>
      <dgm:spPr/>
    </dgm:pt>
    <dgm:pt modelId="{A2C360FA-6258-4679-AD4E-225AAE22D61B}" type="pres">
      <dgm:prSet presAssocID="{47B51EA3-0858-447B-8FC3-ED6D65BC161F}" presName="sibTrans" presStyleCnt="0"/>
      <dgm:spPr/>
    </dgm:pt>
    <dgm:pt modelId="{1C989DA3-ED55-4C69-8044-0391D0E4A9E0}" type="pres">
      <dgm:prSet presAssocID="{E2BB9DFB-3FDF-470F-B309-C76201304408}" presName="compNode" presStyleCnt="0"/>
      <dgm:spPr/>
    </dgm:pt>
    <dgm:pt modelId="{E9067E36-2DCB-42C5-97C1-20EF71CBE8E9}" type="pres">
      <dgm:prSet presAssocID="{E2BB9DFB-3FDF-470F-B309-C76201304408}" presName="bgRect" presStyleLbl="bgShp" presStyleIdx="4" presStyleCnt="6"/>
      <dgm:spPr/>
    </dgm:pt>
    <dgm:pt modelId="{A781017D-2BB2-42B9-8219-16FC4C71E797}" type="pres">
      <dgm:prSet presAssocID="{E2BB9DFB-3FDF-470F-B309-C76201304408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aperclip"/>
        </a:ext>
      </dgm:extLst>
    </dgm:pt>
    <dgm:pt modelId="{55EE5C8B-905E-4409-AF57-B6C36AC9B3AB}" type="pres">
      <dgm:prSet presAssocID="{E2BB9DFB-3FDF-470F-B309-C76201304408}" presName="spaceRect" presStyleCnt="0"/>
      <dgm:spPr/>
    </dgm:pt>
    <dgm:pt modelId="{42353A0F-93CB-4A50-B281-551A3286DC4A}" type="pres">
      <dgm:prSet presAssocID="{E2BB9DFB-3FDF-470F-B309-C76201304408}" presName="parTx" presStyleLbl="revTx" presStyleIdx="4" presStyleCnt="6">
        <dgm:presLayoutVars>
          <dgm:chMax val="0"/>
          <dgm:chPref val="0"/>
        </dgm:presLayoutVars>
      </dgm:prSet>
      <dgm:spPr/>
    </dgm:pt>
    <dgm:pt modelId="{893E6E07-1AB5-42C1-B92C-2997749087D9}" type="pres">
      <dgm:prSet presAssocID="{C06D1743-CD6D-4C43-A7C6-A708C5B99951}" presName="sibTrans" presStyleCnt="0"/>
      <dgm:spPr/>
    </dgm:pt>
    <dgm:pt modelId="{FC17172B-3A85-4824-8FCA-65841B741BC9}" type="pres">
      <dgm:prSet presAssocID="{4E32653F-9CAA-4FA3-B91D-4A36A6A8E229}" presName="compNode" presStyleCnt="0"/>
      <dgm:spPr/>
    </dgm:pt>
    <dgm:pt modelId="{AAF0A01F-7789-431C-B80D-99842FB33E5A}" type="pres">
      <dgm:prSet presAssocID="{4E32653F-9CAA-4FA3-B91D-4A36A6A8E229}" presName="bgRect" presStyleLbl="bgShp" presStyleIdx="5" presStyleCnt="6"/>
      <dgm:spPr/>
    </dgm:pt>
    <dgm:pt modelId="{71E513F0-DBD2-4C36-88B0-1AAA44018EC1}" type="pres">
      <dgm:prSet presAssocID="{4E32653F-9CAA-4FA3-B91D-4A36A6A8E229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nk Check"/>
        </a:ext>
      </dgm:extLst>
    </dgm:pt>
    <dgm:pt modelId="{50E72DFD-B8C1-4173-BDDB-65CD7CFD6556}" type="pres">
      <dgm:prSet presAssocID="{4E32653F-9CAA-4FA3-B91D-4A36A6A8E229}" presName="spaceRect" presStyleCnt="0"/>
      <dgm:spPr/>
    </dgm:pt>
    <dgm:pt modelId="{F178D66D-C5B8-47EA-98E8-E9DA2D950D2D}" type="pres">
      <dgm:prSet presAssocID="{4E32653F-9CAA-4FA3-B91D-4A36A6A8E229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ECEDC91C-4529-4A3F-B27B-A8603552CFFF}" type="presOf" srcId="{AE48FA2A-F529-4D57-8B3E-F1588361D3BD}" destId="{6EFEF0B5-9B35-40AA-BFFD-5C0444762D60}" srcOrd="0" destOrd="0" presId="urn:microsoft.com/office/officeart/2018/2/layout/IconVerticalSolidList"/>
    <dgm:cxn modelId="{E4AFF028-85B4-4857-A887-8F83390390EF}" type="presOf" srcId="{0CD4419C-C57B-4C6F-94EF-52BB0E321B41}" destId="{2F0347CD-B4D2-4C15-A836-B03311DDFDD4}" srcOrd="0" destOrd="0" presId="urn:microsoft.com/office/officeart/2018/2/layout/IconVerticalSolidList"/>
    <dgm:cxn modelId="{DECD8D31-7286-40AF-9D5B-BF5DE7EBDB51}" srcId="{AE48FA2A-F529-4D57-8B3E-F1588361D3BD}" destId="{4E32653F-9CAA-4FA3-B91D-4A36A6A8E229}" srcOrd="5" destOrd="0" parTransId="{611495EF-A8DC-4616-BDAA-481E22D31F20}" sibTransId="{2CA1BE03-B746-4BDC-9FDC-7E22FD9CFD3B}"/>
    <dgm:cxn modelId="{43E78B46-7857-4E20-AC1F-39675D5D92FB}" type="presOf" srcId="{4E32653F-9CAA-4FA3-B91D-4A36A6A8E229}" destId="{F178D66D-C5B8-47EA-98E8-E9DA2D950D2D}" srcOrd="0" destOrd="0" presId="urn:microsoft.com/office/officeart/2018/2/layout/IconVerticalSolidList"/>
    <dgm:cxn modelId="{8948804E-F72D-4912-9A85-CD9C682E27D8}" srcId="{AE48FA2A-F529-4D57-8B3E-F1588361D3BD}" destId="{8C6DBF62-3653-4A5E-9F22-67BEECC8D437}" srcOrd="3" destOrd="0" parTransId="{874B3C7B-C6FC-46BC-8A97-08E4CBCB8DDA}" sibTransId="{47B51EA3-0858-447B-8FC3-ED6D65BC161F}"/>
    <dgm:cxn modelId="{DDF9C582-35C8-4776-A406-FDB34A74AC46}" srcId="{AE48FA2A-F529-4D57-8B3E-F1588361D3BD}" destId="{A4E6C680-BEA3-4C8A-B211-DDA036152332}" srcOrd="1" destOrd="0" parTransId="{4675D7C5-685C-4DDA-8FDF-222528846D24}" sibTransId="{025743F0-ED69-49A6-97F0-A9EA4EF25646}"/>
    <dgm:cxn modelId="{E9420E85-8706-4DD1-8E7F-74E281906292}" type="presOf" srcId="{AA8F80F5-018A-4753-B426-7A2AC1A0DFCF}" destId="{383A5D32-E9B9-4B3F-B03C-81EDB5A401D0}" srcOrd="0" destOrd="0" presId="urn:microsoft.com/office/officeart/2018/2/layout/IconVerticalSolidList"/>
    <dgm:cxn modelId="{84AA629C-D916-46B1-9FF2-7D98C80E417B}" srcId="{AE48FA2A-F529-4D57-8B3E-F1588361D3BD}" destId="{E2BB9DFB-3FDF-470F-B309-C76201304408}" srcOrd="4" destOrd="0" parTransId="{14BA2F6D-CA8B-4110-9E87-BC89E009E0D6}" sibTransId="{C06D1743-CD6D-4C43-A7C6-A708C5B99951}"/>
    <dgm:cxn modelId="{1C704DA6-869D-4205-971C-BB60AD7C0414}" srcId="{AE48FA2A-F529-4D57-8B3E-F1588361D3BD}" destId="{0CD4419C-C57B-4C6F-94EF-52BB0E321B41}" srcOrd="2" destOrd="0" parTransId="{FEB34BE8-F35F-47FC-BDBA-82E60C571361}" sibTransId="{F766C2C5-19F1-4B43-8420-4B3D236B57BF}"/>
    <dgm:cxn modelId="{8677D0C5-A407-4072-B1E5-A279E46E40C3}" type="presOf" srcId="{A4E6C680-BEA3-4C8A-B211-DDA036152332}" destId="{E21E26E4-07FA-498E-AAC6-17C7FA4811A1}" srcOrd="0" destOrd="0" presId="urn:microsoft.com/office/officeart/2018/2/layout/IconVerticalSolidList"/>
    <dgm:cxn modelId="{A1A744C8-CB37-4D7E-8FB1-8790982138C5}" type="presOf" srcId="{8C6DBF62-3653-4A5E-9F22-67BEECC8D437}" destId="{4F47EEDE-75C2-401B-9C69-F356F07FC0B0}" srcOrd="0" destOrd="0" presId="urn:microsoft.com/office/officeart/2018/2/layout/IconVerticalSolidList"/>
    <dgm:cxn modelId="{C9D0ADD3-9BA1-43BB-9132-B41B4D952710}" srcId="{AE48FA2A-F529-4D57-8B3E-F1588361D3BD}" destId="{AA8F80F5-018A-4753-B426-7A2AC1A0DFCF}" srcOrd="0" destOrd="0" parTransId="{10111D0B-9600-4A37-916F-29904DDFFABD}" sibTransId="{58CFDA08-F3A6-4CF9-B464-35E49D7A618F}"/>
    <dgm:cxn modelId="{B66EB6F9-2887-4177-B049-85B41236297C}" type="presOf" srcId="{E2BB9DFB-3FDF-470F-B309-C76201304408}" destId="{42353A0F-93CB-4A50-B281-551A3286DC4A}" srcOrd="0" destOrd="0" presId="urn:microsoft.com/office/officeart/2018/2/layout/IconVerticalSolidList"/>
    <dgm:cxn modelId="{5B5651E7-DA94-455E-B0E0-46984645DA1A}" type="presParOf" srcId="{6EFEF0B5-9B35-40AA-BFFD-5C0444762D60}" destId="{85A43A47-9372-4390-A586-6F2D4D6143EF}" srcOrd="0" destOrd="0" presId="urn:microsoft.com/office/officeart/2018/2/layout/IconVerticalSolidList"/>
    <dgm:cxn modelId="{8875CE20-D6D0-4A1D-AEF5-578BAB75C098}" type="presParOf" srcId="{85A43A47-9372-4390-A586-6F2D4D6143EF}" destId="{A0A8CBB9-54F6-4B95-A771-A31AEFE26F4A}" srcOrd="0" destOrd="0" presId="urn:microsoft.com/office/officeart/2018/2/layout/IconVerticalSolidList"/>
    <dgm:cxn modelId="{7B2AA4DB-38B5-460E-9AFA-2AAF9E5F0438}" type="presParOf" srcId="{85A43A47-9372-4390-A586-6F2D4D6143EF}" destId="{FF6C953A-C481-4BB4-9D8C-6F62A21C912E}" srcOrd="1" destOrd="0" presId="urn:microsoft.com/office/officeart/2018/2/layout/IconVerticalSolidList"/>
    <dgm:cxn modelId="{415035F5-335F-4149-A566-4D75B76D16C2}" type="presParOf" srcId="{85A43A47-9372-4390-A586-6F2D4D6143EF}" destId="{DFAABAF7-48D2-400E-8B57-3423BB182B4C}" srcOrd="2" destOrd="0" presId="urn:microsoft.com/office/officeart/2018/2/layout/IconVerticalSolidList"/>
    <dgm:cxn modelId="{9DA3DD34-3C39-42C5-A026-18208CB1E672}" type="presParOf" srcId="{85A43A47-9372-4390-A586-6F2D4D6143EF}" destId="{383A5D32-E9B9-4B3F-B03C-81EDB5A401D0}" srcOrd="3" destOrd="0" presId="urn:microsoft.com/office/officeart/2018/2/layout/IconVerticalSolidList"/>
    <dgm:cxn modelId="{33AB082F-C544-458B-A40A-573C08A356A5}" type="presParOf" srcId="{6EFEF0B5-9B35-40AA-BFFD-5C0444762D60}" destId="{5E19C018-094C-4B4E-AC69-05F2E0E2C122}" srcOrd="1" destOrd="0" presId="urn:microsoft.com/office/officeart/2018/2/layout/IconVerticalSolidList"/>
    <dgm:cxn modelId="{4924B060-603F-4478-8CE4-F97BF4FC6EC0}" type="presParOf" srcId="{6EFEF0B5-9B35-40AA-BFFD-5C0444762D60}" destId="{B4E2C2A1-9734-4F10-8A7C-6F6F0C996503}" srcOrd="2" destOrd="0" presId="urn:microsoft.com/office/officeart/2018/2/layout/IconVerticalSolidList"/>
    <dgm:cxn modelId="{0C843E84-A7D5-4DC0-9F15-2A6FE5FB4C27}" type="presParOf" srcId="{B4E2C2A1-9734-4F10-8A7C-6F6F0C996503}" destId="{4D029E1C-364F-45A1-A34B-820AB1B6696D}" srcOrd="0" destOrd="0" presId="urn:microsoft.com/office/officeart/2018/2/layout/IconVerticalSolidList"/>
    <dgm:cxn modelId="{AC6E6658-850F-4732-8154-53BC4079DB77}" type="presParOf" srcId="{B4E2C2A1-9734-4F10-8A7C-6F6F0C996503}" destId="{9ADE640D-3BA6-4EFB-A4BF-D4BB0490EE8B}" srcOrd="1" destOrd="0" presId="urn:microsoft.com/office/officeart/2018/2/layout/IconVerticalSolidList"/>
    <dgm:cxn modelId="{4DE93C59-A6AC-4ACF-8FF2-D40F25BF6C89}" type="presParOf" srcId="{B4E2C2A1-9734-4F10-8A7C-6F6F0C996503}" destId="{CD3AE7AD-9821-49D0-814C-39C5D52EE245}" srcOrd="2" destOrd="0" presId="urn:microsoft.com/office/officeart/2018/2/layout/IconVerticalSolidList"/>
    <dgm:cxn modelId="{C6F4BDFE-8FF5-4C8E-8F4C-0D39E2E665D6}" type="presParOf" srcId="{B4E2C2A1-9734-4F10-8A7C-6F6F0C996503}" destId="{E21E26E4-07FA-498E-AAC6-17C7FA4811A1}" srcOrd="3" destOrd="0" presId="urn:microsoft.com/office/officeart/2018/2/layout/IconVerticalSolidList"/>
    <dgm:cxn modelId="{ADB2A9A7-1BA5-4C6E-85FD-DD21FD9D0CFC}" type="presParOf" srcId="{6EFEF0B5-9B35-40AA-BFFD-5C0444762D60}" destId="{DCDF02A9-0E6E-4135-B097-989E866ADA08}" srcOrd="3" destOrd="0" presId="urn:microsoft.com/office/officeart/2018/2/layout/IconVerticalSolidList"/>
    <dgm:cxn modelId="{B1970807-C2DF-4F48-AE2A-79A449D4CC11}" type="presParOf" srcId="{6EFEF0B5-9B35-40AA-BFFD-5C0444762D60}" destId="{8B09C4FA-3A7E-4497-9846-F90443B840E0}" srcOrd="4" destOrd="0" presId="urn:microsoft.com/office/officeart/2018/2/layout/IconVerticalSolidList"/>
    <dgm:cxn modelId="{B255701E-A8EA-40A1-90F7-EBF20565E88A}" type="presParOf" srcId="{8B09C4FA-3A7E-4497-9846-F90443B840E0}" destId="{B1354177-FD72-4366-8ADE-F5493C43D98A}" srcOrd="0" destOrd="0" presId="urn:microsoft.com/office/officeart/2018/2/layout/IconVerticalSolidList"/>
    <dgm:cxn modelId="{5FB6DF59-20E2-4BC4-ABFF-16C9048709EA}" type="presParOf" srcId="{8B09C4FA-3A7E-4497-9846-F90443B840E0}" destId="{023D0651-AE65-46BA-8C75-C6062E30150F}" srcOrd="1" destOrd="0" presId="urn:microsoft.com/office/officeart/2018/2/layout/IconVerticalSolidList"/>
    <dgm:cxn modelId="{5825A1EE-5C04-4C35-B8A6-12AE707AD3A0}" type="presParOf" srcId="{8B09C4FA-3A7E-4497-9846-F90443B840E0}" destId="{56F53C09-B042-4CFF-A1C0-DF9571637A61}" srcOrd="2" destOrd="0" presId="urn:microsoft.com/office/officeart/2018/2/layout/IconVerticalSolidList"/>
    <dgm:cxn modelId="{9C1BC059-6475-4363-B755-162BE5C0E76E}" type="presParOf" srcId="{8B09C4FA-3A7E-4497-9846-F90443B840E0}" destId="{2F0347CD-B4D2-4C15-A836-B03311DDFDD4}" srcOrd="3" destOrd="0" presId="urn:microsoft.com/office/officeart/2018/2/layout/IconVerticalSolidList"/>
    <dgm:cxn modelId="{462F0DD2-7BF5-4C08-B6CC-5173808217B2}" type="presParOf" srcId="{6EFEF0B5-9B35-40AA-BFFD-5C0444762D60}" destId="{D5B20BEF-88DC-42C0-89C7-E52341F8E2FB}" srcOrd="5" destOrd="0" presId="urn:microsoft.com/office/officeart/2018/2/layout/IconVerticalSolidList"/>
    <dgm:cxn modelId="{C0C79FB5-96B6-43E1-A2B2-2C0DCC2CAE80}" type="presParOf" srcId="{6EFEF0B5-9B35-40AA-BFFD-5C0444762D60}" destId="{F23A33CD-259B-4234-A4D6-E8DEE6C4AFFC}" srcOrd="6" destOrd="0" presId="urn:microsoft.com/office/officeart/2018/2/layout/IconVerticalSolidList"/>
    <dgm:cxn modelId="{B1ACB205-9526-42CD-9D0C-FA0851405E9E}" type="presParOf" srcId="{F23A33CD-259B-4234-A4D6-E8DEE6C4AFFC}" destId="{89A971F9-3F5E-4047-A0D4-06EF1F42E79F}" srcOrd="0" destOrd="0" presId="urn:microsoft.com/office/officeart/2018/2/layout/IconVerticalSolidList"/>
    <dgm:cxn modelId="{E6AFDF1E-257E-4E4F-A617-94D3A64F069F}" type="presParOf" srcId="{F23A33CD-259B-4234-A4D6-E8DEE6C4AFFC}" destId="{5C3D770E-8905-483B-92B2-9BE5013F5052}" srcOrd="1" destOrd="0" presId="urn:microsoft.com/office/officeart/2018/2/layout/IconVerticalSolidList"/>
    <dgm:cxn modelId="{E372A81A-1F8A-4E1B-BE48-8ECAFD1CBD5D}" type="presParOf" srcId="{F23A33CD-259B-4234-A4D6-E8DEE6C4AFFC}" destId="{9527DF4B-0F12-4CF5-8733-B7E1EF63CD7E}" srcOrd="2" destOrd="0" presId="urn:microsoft.com/office/officeart/2018/2/layout/IconVerticalSolidList"/>
    <dgm:cxn modelId="{E295C048-778C-47E7-9CF5-BF340B0395FE}" type="presParOf" srcId="{F23A33CD-259B-4234-A4D6-E8DEE6C4AFFC}" destId="{4F47EEDE-75C2-401B-9C69-F356F07FC0B0}" srcOrd="3" destOrd="0" presId="urn:microsoft.com/office/officeart/2018/2/layout/IconVerticalSolidList"/>
    <dgm:cxn modelId="{25A99694-0377-4058-A9C6-3BC9480594ED}" type="presParOf" srcId="{6EFEF0B5-9B35-40AA-BFFD-5C0444762D60}" destId="{A2C360FA-6258-4679-AD4E-225AAE22D61B}" srcOrd="7" destOrd="0" presId="urn:microsoft.com/office/officeart/2018/2/layout/IconVerticalSolidList"/>
    <dgm:cxn modelId="{6746806A-2D58-4F2B-9738-5EA8EB3A29A2}" type="presParOf" srcId="{6EFEF0B5-9B35-40AA-BFFD-5C0444762D60}" destId="{1C989DA3-ED55-4C69-8044-0391D0E4A9E0}" srcOrd="8" destOrd="0" presId="urn:microsoft.com/office/officeart/2018/2/layout/IconVerticalSolidList"/>
    <dgm:cxn modelId="{01D562C6-8949-4DFC-B2A0-7F5615201C06}" type="presParOf" srcId="{1C989DA3-ED55-4C69-8044-0391D0E4A9E0}" destId="{E9067E36-2DCB-42C5-97C1-20EF71CBE8E9}" srcOrd="0" destOrd="0" presId="urn:microsoft.com/office/officeart/2018/2/layout/IconVerticalSolidList"/>
    <dgm:cxn modelId="{6C1E7CB1-EFED-4440-9642-D16875660B58}" type="presParOf" srcId="{1C989DA3-ED55-4C69-8044-0391D0E4A9E0}" destId="{A781017D-2BB2-42B9-8219-16FC4C71E797}" srcOrd="1" destOrd="0" presId="urn:microsoft.com/office/officeart/2018/2/layout/IconVerticalSolidList"/>
    <dgm:cxn modelId="{A09A0F26-088B-44F3-A256-1904CB38ED30}" type="presParOf" srcId="{1C989DA3-ED55-4C69-8044-0391D0E4A9E0}" destId="{55EE5C8B-905E-4409-AF57-B6C36AC9B3AB}" srcOrd="2" destOrd="0" presId="urn:microsoft.com/office/officeart/2018/2/layout/IconVerticalSolidList"/>
    <dgm:cxn modelId="{69D7442D-2B46-4F38-8A9A-1B14BDA116A1}" type="presParOf" srcId="{1C989DA3-ED55-4C69-8044-0391D0E4A9E0}" destId="{42353A0F-93CB-4A50-B281-551A3286DC4A}" srcOrd="3" destOrd="0" presId="urn:microsoft.com/office/officeart/2018/2/layout/IconVerticalSolidList"/>
    <dgm:cxn modelId="{2CC7C189-BBAC-43A5-B854-D179BEB3CA99}" type="presParOf" srcId="{6EFEF0B5-9B35-40AA-BFFD-5C0444762D60}" destId="{893E6E07-1AB5-42C1-B92C-2997749087D9}" srcOrd="9" destOrd="0" presId="urn:microsoft.com/office/officeart/2018/2/layout/IconVerticalSolidList"/>
    <dgm:cxn modelId="{9FDBE88E-0D51-49FB-9209-915D2959B969}" type="presParOf" srcId="{6EFEF0B5-9B35-40AA-BFFD-5C0444762D60}" destId="{FC17172B-3A85-4824-8FCA-65841B741BC9}" srcOrd="10" destOrd="0" presId="urn:microsoft.com/office/officeart/2018/2/layout/IconVerticalSolidList"/>
    <dgm:cxn modelId="{0E6C8AD6-8C8B-4AB4-9D35-33155D9BF3FF}" type="presParOf" srcId="{FC17172B-3A85-4824-8FCA-65841B741BC9}" destId="{AAF0A01F-7789-431C-B80D-99842FB33E5A}" srcOrd="0" destOrd="0" presId="urn:microsoft.com/office/officeart/2018/2/layout/IconVerticalSolidList"/>
    <dgm:cxn modelId="{64ED96D1-E063-4E74-9775-0411AFF6BFDF}" type="presParOf" srcId="{FC17172B-3A85-4824-8FCA-65841B741BC9}" destId="{71E513F0-DBD2-4C36-88B0-1AAA44018EC1}" srcOrd="1" destOrd="0" presId="urn:microsoft.com/office/officeart/2018/2/layout/IconVerticalSolidList"/>
    <dgm:cxn modelId="{178A0544-0B7B-4195-A0CE-72A7832463F4}" type="presParOf" srcId="{FC17172B-3A85-4824-8FCA-65841B741BC9}" destId="{50E72DFD-B8C1-4173-BDDB-65CD7CFD6556}" srcOrd="2" destOrd="0" presId="urn:microsoft.com/office/officeart/2018/2/layout/IconVerticalSolidList"/>
    <dgm:cxn modelId="{773E851B-6078-4F11-A153-050222116980}" type="presParOf" srcId="{FC17172B-3A85-4824-8FCA-65841B741BC9}" destId="{F178D66D-C5B8-47EA-98E8-E9DA2D950D2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A8CBB9-54F6-4B95-A771-A31AEFE26F4A}">
      <dsp:nvSpPr>
        <dsp:cNvPr id="0" name=""/>
        <dsp:cNvSpPr/>
      </dsp:nvSpPr>
      <dsp:spPr>
        <a:xfrm>
          <a:off x="0" y="1279"/>
          <a:ext cx="5290429" cy="54522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6C953A-C481-4BB4-9D8C-6F62A21C912E}">
      <dsp:nvSpPr>
        <dsp:cNvPr id="0" name=""/>
        <dsp:cNvSpPr/>
      </dsp:nvSpPr>
      <dsp:spPr>
        <a:xfrm>
          <a:off x="164929" y="123954"/>
          <a:ext cx="299871" cy="29987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3A5D32-E9B9-4B3F-B03C-81EDB5A401D0}">
      <dsp:nvSpPr>
        <dsp:cNvPr id="0" name=""/>
        <dsp:cNvSpPr/>
      </dsp:nvSpPr>
      <dsp:spPr>
        <a:xfrm>
          <a:off x="629730" y="1279"/>
          <a:ext cx="4660698" cy="5452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703" tIns="57703" rIns="57703" bIns="57703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The project organizes data using structured entities:</a:t>
          </a:r>
        </a:p>
      </dsp:txBody>
      <dsp:txXfrm>
        <a:off x="629730" y="1279"/>
        <a:ext cx="4660698" cy="545221"/>
      </dsp:txXfrm>
    </dsp:sp>
    <dsp:sp modelId="{4D029E1C-364F-45A1-A34B-820AB1B6696D}">
      <dsp:nvSpPr>
        <dsp:cNvPr id="0" name=""/>
        <dsp:cNvSpPr/>
      </dsp:nvSpPr>
      <dsp:spPr>
        <a:xfrm>
          <a:off x="0" y="682806"/>
          <a:ext cx="5290429" cy="54522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DE640D-3BA6-4EFB-A4BF-D4BB0490EE8B}">
      <dsp:nvSpPr>
        <dsp:cNvPr id="0" name=""/>
        <dsp:cNvSpPr/>
      </dsp:nvSpPr>
      <dsp:spPr>
        <a:xfrm>
          <a:off x="164929" y="805481"/>
          <a:ext cx="299871" cy="29987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1E26E4-07FA-498E-AAC6-17C7FA4811A1}">
      <dsp:nvSpPr>
        <dsp:cNvPr id="0" name=""/>
        <dsp:cNvSpPr/>
      </dsp:nvSpPr>
      <dsp:spPr>
        <a:xfrm>
          <a:off x="629730" y="682806"/>
          <a:ext cx="4660698" cy="5452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703" tIns="57703" rIns="57703" bIns="57703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Inventories: Stores owner info, products, locations, orders, and customers.</a:t>
          </a:r>
        </a:p>
      </dsp:txBody>
      <dsp:txXfrm>
        <a:off x="629730" y="682806"/>
        <a:ext cx="4660698" cy="545221"/>
      </dsp:txXfrm>
    </dsp:sp>
    <dsp:sp modelId="{B1354177-FD72-4366-8ADE-F5493C43D98A}">
      <dsp:nvSpPr>
        <dsp:cNvPr id="0" name=""/>
        <dsp:cNvSpPr/>
      </dsp:nvSpPr>
      <dsp:spPr>
        <a:xfrm>
          <a:off x="0" y="1364333"/>
          <a:ext cx="5290429" cy="54522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3D0651-AE65-46BA-8C75-C6062E30150F}">
      <dsp:nvSpPr>
        <dsp:cNvPr id="0" name=""/>
        <dsp:cNvSpPr/>
      </dsp:nvSpPr>
      <dsp:spPr>
        <a:xfrm>
          <a:off x="164929" y="1487008"/>
          <a:ext cx="299871" cy="29987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0347CD-B4D2-4C15-A836-B03311DDFDD4}">
      <dsp:nvSpPr>
        <dsp:cNvPr id="0" name=""/>
        <dsp:cNvSpPr/>
      </dsp:nvSpPr>
      <dsp:spPr>
        <a:xfrm>
          <a:off x="629730" y="1364333"/>
          <a:ext cx="4660698" cy="5452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703" tIns="57703" rIns="57703" bIns="57703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Products: Captures Item Code, SKU, description, quantity, threshold, and photo.</a:t>
          </a:r>
        </a:p>
      </dsp:txBody>
      <dsp:txXfrm>
        <a:off x="629730" y="1364333"/>
        <a:ext cx="4660698" cy="545221"/>
      </dsp:txXfrm>
    </dsp:sp>
    <dsp:sp modelId="{89A971F9-3F5E-4047-A0D4-06EF1F42E79F}">
      <dsp:nvSpPr>
        <dsp:cNvPr id="0" name=""/>
        <dsp:cNvSpPr/>
      </dsp:nvSpPr>
      <dsp:spPr>
        <a:xfrm>
          <a:off x="0" y="2045860"/>
          <a:ext cx="5290429" cy="54522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3D770E-8905-483B-92B2-9BE5013F5052}">
      <dsp:nvSpPr>
        <dsp:cNvPr id="0" name=""/>
        <dsp:cNvSpPr/>
      </dsp:nvSpPr>
      <dsp:spPr>
        <a:xfrm>
          <a:off x="164929" y="2168535"/>
          <a:ext cx="299871" cy="299871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47EEDE-75C2-401B-9C69-F356F07FC0B0}">
      <dsp:nvSpPr>
        <dsp:cNvPr id="0" name=""/>
        <dsp:cNvSpPr/>
      </dsp:nvSpPr>
      <dsp:spPr>
        <a:xfrm>
          <a:off x="629730" y="2045860"/>
          <a:ext cx="4660698" cy="5452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703" tIns="57703" rIns="57703" bIns="57703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Locations: Represents aisles, racks, and bins, allowing precise tracking.</a:t>
          </a:r>
        </a:p>
      </dsp:txBody>
      <dsp:txXfrm>
        <a:off x="629730" y="2045860"/>
        <a:ext cx="4660698" cy="545221"/>
      </dsp:txXfrm>
    </dsp:sp>
    <dsp:sp modelId="{E9067E36-2DCB-42C5-97C1-20EF71CBE8E9}">
      <dsp:nvSpPr>
        <dsp:cNvPr id="0" name=""/>
        <dsp:cNvSpPr/>
      </dsp:nvSpPr>
      <dsp:spPr>
        <a:xfrm>
          <a:off x="0" y="2727387"/>
          <a:ext cx="5290429" cy="54522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81017D-2BB2-42B9-8219-16FC4C71E797}">
      <dsp:nvSpPr>
        <dsp:cNvPr id="0" name=""/>
        <dsp:cNvSpPr/>
      </dsp:nvSpPr>
      <dsp:spPr>
        <a:xfrm>
          <a:off x="164929" y="2850061"/>
          <a:ext cx="299871" cy="299871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353A0F-93CB-4A50-B281-551A3286DC4A}">
      <dsp:nvSpPr>
        <dsp:cNvPr id="0" name=""/>
        <dsp:cNvSpPr/>
      </dsp:nvSpPr>
      <dsp:spPr>
        <a:xfrm>
          <a:off x="629730" y="2727387"/>
          <a:ext cx="4660698" cy="5452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703" tIns="57703" rIns="57703" bIns="57703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Orders: Includes purchase order details like vendor information, itemized lists, and attachments.</a:t>
          </a:r>
        </a:p>
      </dsp:txBody>
      <dsp:txXfrm>
        <a:off x="629730" y="2727387"/>
        <a:ext cx="4660698" cy="545221"/>
      </dsp:txXfrm>
    </dsp:sp>
    <dsp:sp modelId="{AAF0A01F-7789-431C-B80D-99842FB33E5A}">
      <dsp:nvSpPr>
        <dsp:cNvPr id="0" name=""/>
        <dsp:cNvSpPr/>
      </dsp:nvSpPr>
      <dsp:spPr>
        <a:xfrm>
          <a:off x="0" y="3408913"/>
          <a:ext cx="5290429" cy="54522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E513F0-DBD2-4C36-88B0-1AAA44018EC1}">
      <dsp:nvSpPr>
        <dsp:cNvPr id="0" name=""/>
        <dsp:cNvSpPr/>
      </dsp:nvSpPr>
      <dsp:spPr>
        <a:xfrm>
          <a:off x="164929" y="3531588"/>
          <a:ext cx="299871" cy="299871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78D66D-C5B8-47EA-98E8-E9DA2D950D2D}">
      <dsp:nvSpPr>
        <dsp:cNvPr id="0" name=""/>
        <dsp:cNvSpPr/>
      </dsp:nvSpPr>
      <dsp:spPr>
        <a:xfrm>
          <a:off x="629730" y="3408913"/>
          <a:ext cx="4660698" cy="5452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703" tIns="57703" rIns="57703" bIns="57703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Customers: Manages customer profiles and related invoices.</a:t>
          </a:r>
        </a:p>
      </dsp:txBody>
      <dsp:txXfrm>
        <a:off x="629730" y="3408913"/>
        <a:ext cx="4660698" cy="5452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26C96-2D46-9C4B-AE46-859B792ABC1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59280" y="1041400"/>
            <a:ext cx="9072880" cy="2387600"/>
          </a:xfrm>
        </p:spPr>
        <p:txBody>
          <a:bodyPr anchor="b"/>
          <a:lstStyle>
            <a:lvl1pPr algn="l">
              <a:defRPr sz="6000">
                <a:latin typeface="+mj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E1DDBC-27B7-EE49-AF57-DEA041F418A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59280" y="3521075"/>
            <a:ext cx="9072880" cy="1655762"/>
          </a:xfrm>
        </p:spPr>
        <p:txBody>
          <a:bodyPr/>
          <a:lstStyle>
            <a:lvl1pPr marL="0" indent="0" algn="l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68913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F953D491-F2EA-794A-846D-BFBD2E78A7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D160586-861C-4B4A-B3C1-7DED77E0D98D}"/>
              </a:ext>
            </a:extLst>
          </p:cNvPr>
          <p:cNvSpPr/>
          <p:nvPr userDrawn="1"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D27F4DB-DB0D-C445-9BAA-CE7846200FC3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B99A9E4-2E47-2945-AF49-E86039D6D3CF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D6E70C2-2120-234D-8BF5-03A197FE33CD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BD8A8E29-002D-6745-92EB-C836B7703765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8E8CB21D-760E-514E-98A5-053FFF6751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5FE720C6-CE9D-C64F-92A8-6C6EB38AD12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61A61CC-C961-D247-98B4-879684A0F9AF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0A45143-BF27-0D40-9F3B-9A915AF3EE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B258CE01-A8BD-1F46-B608-609B76E18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6248912-4484-A745-BA80-594012918476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4" name="Picture 23" descr="A picture containing drawing&#10;&#10;Description automatically generated">
            <a:extLst>
              <a:ext uri="{FF2B5EF4-FFF2-40B4-BE49-F238E27FC236}">
                <a16:creationId xmlns:a16="http://schemas.microsoft.com/office/drawing/2014/main" id="{D1B4D635-A593-7945-8EDA-ADED8A098E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085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6FF5BE9-D429-1543-86A0-F3CDB318056B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kern="12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3091464-290D-894E-95D4-20A22A6D2B2B}"/>
              </a:ext>
            </a:extLst>
          </p:cNvPr>
          <p:cNvSpPr/>
          <p:nvPr userDrawn="1"/>
        </p:nvSpPr>
        <p:spPr>
          <a:xfrm rot="162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4B8E1E9-060C-D34F-B791-6B18C6465812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3E44B7D-6823-EA46-BC2D-43B0341B0248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364B9B0-045E-F74B-8E3A-26A1B43AB5AA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83924F5E-D108-B44B-BD4E-EAFA23B64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821644-C4F5-274A-A062-4CF06AA02F02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:a16="http://schemas.microsoft.com/office/drawing/2014/main" id="{0DFCC28B-CE75-2F4A-9550-DB0AA2B0AF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605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C68DBBB-ACF3-3E4A-9E43-4A4D845BD2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D1E6CC2-30A4-7C40-A920-089876E62E74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8000" y="1825625"/>
            <a:ext cx="47583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43D506A-3611-8240-96FE-B151FD6956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427D702-6B89-0E40-BF8E-76E7259D7DCC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  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434100-61CF-6F49-9405-A42ADAC19898}"/>
              </a:ext>
            </a:extLst>
          </p:cNvPr>
          <p:cNvSpPr/>
          <p:nvPr userDrawn="1"/>
        </p:nvSpPr>
        <p:spPr>
          <a:xfrm rot="162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E7E0A4A-5F73-CF40-9129-BA6EB31298BD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1797617-3351-D84F-A2E8-6AB2D5F744EC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23528AD-51B4-D848-BC86-6ED834FBA9F6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7" name="Title 1">
            <a:extLst>
              <a:ext uri="{FF2B5EF4-FFF2-40B4-BE49-F238E27FC236}">
                <a16:creationId xmlns:a16="http://schemas.microsoft.com/office/drawing/2014/main" id="{D7F808DD-AF07-CE40-88F0-D11B0AC58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B9375C7-5745-8340-BF50-D598D3667523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4EBEE953-B421-5D46-9ADF-199406C9EA0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701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F953D491-F2EA-794A-846D-BFBD2E78A7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BD8A8E29-002D-6745-92EB-C836B7703765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8E8CB21D-760E-514E-98A5-053FFF6751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5FE720C6-CE9D-C64F-92A8-6C6EB38AD12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61A61CC-C961-D247-98B4-879684A0F9AF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0A45143-BF27-0D40-9F3B-9A915AF3EE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E6C6A3C-183D-BA42-A14E-D3EE691CC757}"/>
              </a:ext>
            </a:extLst>
          </p:cNvPr>
          <p:cNvSpPr/>
          <p:nvPr userDrawn="1"/>
        </p:nvSpPr>
        <p:spPr>
          <a:xfrm rot="162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9B42613-EC14-CB40-B8D0-B3221A00E05B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4FB4467-775F-4443-B993-7DE67A34DE7D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3167860-8914-274D-989B-2CC8DABECDA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1153C681-12B3-514E-AC06-D61BD5A1F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BF21C5B-8719-F44B-AA4C-4B02932C22CD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7" name="Picture 1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020135C-D1E4-9544-AE62-8CBA56CFF2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795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E6FA6CF9-7022-924C-88A4-94F92DBBF8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CABC5B7-5D7C-5249-8890-3F9DE2D8313B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60D045A-C3B8-634D-9893-3E1865B8943C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396126A-6F81-0D45-A1D5-132B997E946D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2BACBAD-95F3-E741-ADB1-03DF40C523A7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F83791A-7D54-9E46-B494-DC436B7F7161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81B7AB0C-1C90-2342-9547-9BA929298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1320" y="6356350"/>
            <a:ext cx="2743200" cy="365125"/>
          </a:xfrm>
        </p:spPr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8E34E4C5-8AF6-4347-A514-B736E49A7B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90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ird&#10;&#10;Description automatically generated">
            <a:extLst>
              <a:ext uri="{FF2B5EF4-FFF2-40B4-BE49-F238E27FC236}">
                <a16:creationId xmlns:a16="http://schemas.microsoft.com/office/drawing/2014/main" id="{5F97C3C2-D5C8-EB49-8DE5-C7950987D4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4D812F-6EDF-E242-A198-4AD3D46B4497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BFB429-6ED1-9840-8030-6EEE837B7CA4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35291A1-D8B1-5046-97BD-78A73BE38F26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2070B9-1F19-A244-95F2-2FCCC224A26B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DACE23DA-9542-A744-8C96-B7B5990E8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B64CA63-C751-4749-A228-9B5971F5F9FC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F692DC2-4015-8641-B860-64223B7D09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6DEE63-DD2E-F943-9BE2-8512DB040266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0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CD18ABCC-000D-DB42-82FB-3825823D89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746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6703E010-B3D3-0545-B5A6-ECFDEE96E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43C58D-66FC-EC4B-AF3D-11609BB07BCA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9C4E7B0-E4B2-0545-BE9A-EE4013FB6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D4DAFC2-6EE1-3B42-9575-9B41DF4766D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676E0BC-80F8-5A4B-AFE6-CBE81AA00E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476638F-A0DB-CF49-A717-741B8C6AA1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1E77852-9967-2346-B99F-0FB506F9F8CF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B326E00-68C1-4241-8C4E-723F6006811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2150E91-0429-0440-9F6E-64AC0BE947C8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CCC69468-07EE-784A-9D24-2C7FA866995D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9" name="Slide Number Placeholder 5">
            <a:extLst>
              <a:ext uri="{FF2B5EF4-FFF2-40B4-BE49-F238E27FC236}">
                <a16:creationId xmlns:a16="http://schemas.microsoft.com/office/drawing/2014/main" id="{855FFE52-6942-014C-80A2-FB2794D3E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1320" y="6356350"/>
            <a:ext cx="2743200" cy="365125"/>
          </a:xfrm>
        </p:spPr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2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A38B9243-D865-E246-AA65-F609F55969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328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ird&#10;&#10;Description automatically generated">
            <a:extLst>
              <a:ext uri="{FF2B5EF4-FFF2-40B4-BE49-F238E27FC236}">
                <a16:creationId xmlns:a16="http://schemas.microsoft.com/office/drawing/2014/main" id="{6B45E2C7-E5EC-C24B-9C99-56E1CF9A74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008B41F-7AC6-4646-A4EF-B85BEC21B971}"/>
              </a:ext>
            </a:extLst>
          </p:cNvPr>
          <p:cNvSpPr/>
          <p:nvPr userDrawn="1"/>
        </p:nvSpPr>
        <p:spPr>
          <a:xfrm rot="162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48DA30B-7299-9445-B19A-0CC109A3963D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3668193-3E8C-7D4A-B1D7-30D40F558C4F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5EF9CE8-3C50-9642-B0F3-AD94682FC91D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E5EE953F-DC95-A540-A11E-2D40EC88396F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E219BDB-34FC-5241-8003-16AFDFE559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533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ird&#10;&#10;Description automatically generated">
            <a:extLst>
              <a:ext uri="{FF2B5EF4-FFF2-40B4-BE49-F238E27FC236}">
                <a16:creationId xmlns:a16="http://schemas.microsoft.com/office/drawing/2014/main" id="{AB0F2593-D040-CE46-9D46-AEE707D650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CE23DA-9542-A744-8C96-B7B5990E8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B64CA63-C751-4749-A228-9B5971F5F9FC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F692DC2-4015-8641-B860-64223B7D09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20CD2BF-6A83-E845-9F39-A907A5CB403C}"/>
              </a:ext>
            </a:extLst>
          </p:cNvPr>
          <p:cNvSpPr/>
          <p:nvPr userDrawn="1"/>
        </p:nvSpPr>
        <p:spPr>
          <a:xfrm rot="162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D62240E-025C-0445-BD7A-F02F43359145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791D3E7-2C9E-764A-9670-DBB68FF15FB1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EA741CD-3DEC-B245-9AFC-9FC4C82108AE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F8F22AE-B0C0-B240-AA03-59E458A70775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7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AAA6D444-A56F-FD4E-83DD-7C104CA1D2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60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022C99D2-1B16-0C4A-9775-49B36FE1BE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9C4E7B0-E4B2-0545-BE9A-EE4013FB6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D4DAFC2-6EE1-3B42-9575-9B41DF4766D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676E0BC-80F8-5A4B-AFE6-CBE81AA00E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476638F-A0DB-CF49-A717-741B8C6AA1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8DDDF24-63E3-1144-8F35-8B6D801840C3}"/>
              </a:ext>
            </a:extLst>
          </p:cNvPr>
          <p:cNvSpPr/>
          <p:nvPr userDrawn="1"/>
        </p:nvSpPr>
        <p:spPr>
          <a:xfrm rot="162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053B207-3BC6-4F4F-92C2-EE2F7F247B5C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62A6560-528D-454C-A741-F3D3FD66E863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774A48F-799F-494F-834C-E9D21460F59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15855360-2DD4-C342-A4C3-6A211223145E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1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79E7F631-F999-814A-B8C2-EC10518D3B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655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22B8506-6E68-6E43-9B6F-99C933A9CB61}"/>
              </a:ext>
            </a:extLst>
          </p:cNvPr>
          <p:cNvSpPr/>
          <p:nvPr userDrawn="1"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313B947-105A-2D4F-BFAA-2D85907D7FCA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9F3284-5302-A74F-A74E-AA4D292D55F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B9F6588-7CB2-C746-984E-801A704464CF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96FF5BE9-D429-1543-86A0-F3CDB318056B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2A68826-4237-D248-930D-663F392D4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8E7422-1636-294B-9DB1-97B03DF9A012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:a16="http://schemas.microsoft.com/office/drawing/2014/main" id="{E1D8F3D4-D725-9B49-965E-7934B20413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924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C68DBBB-ACF3-3E4A-9E43-4A4D845BD2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A0A2B34-3486-F741-B14F-817B8DD78F82}"/>
              </a:ext>
            </a:extLst>
          </p:cNvPr>
          <p:cNvSpPr/>
          <p:nvPr userDrawn="1"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43383B5-3E75-294D-8915-7DE84AEA5398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DC1C9BB-1B72-7546-94E0-FB2C9E053BC9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28FE50A-B4DE-5341-952B-7F5EE0C16442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D1E6CC2-30A4-7C40-A920-089876E62E74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8000" y="1825625"/>
            <a:ext cx="47583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43D506A-3611-8240-96FE-B151FD6956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427D702-6B89-0E40-BF8E-76E7259D7DCC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55CA523-D800-5D49-A2D1-EEFA13E4D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9EA536-4D26-2448-9BD8-B16A7DE2C772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FD106332-C0BB-6347-8F12-D134D84252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88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A846EC02-D332-4342-9F11-AFAE99EA2D48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36741" y="5715122"/>
            <a:ext cx="1271016" cy="9491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D973CB-EE63-BD43-B7FE-EDAD0D6A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14FBC-539F-4F48-BDAA-9479CFFC1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7E73E-CAC3-5141-B961-FA29463391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t>12/15/2024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9E9F37-99D7-6345-A7DB-AAE499C25A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FB9828-C94F-9347-8523-91B4636C6D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picture containing bird&#10;&#10;Description automatically generated">
            <a:extLst>
              <a:ext uri="{FF2B5EF4-FFF2-40B4-BE49-F238E27FC236}">
                <a16:creationId xmlns:a16="http://schemas.microsoft.com/office/drawing/2014/main" id="{01EEE2DA-9DE3-7D4E-B67F-FBC3395DB3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766AC07B-FC06-8B47-96FE-ABC28A19F3A3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4DD134A-CE7D-5F44-BD79-76E9DC634245}"/>
              </a:ext>
            </a:extLst>
          </p:cNvPr>
          <p:cNvSpPr txBox="1">
            <a:spLocks/>
          </p:cNvSpPr>
          <p:nvPr userDrawn="1"/>
        </p:nvSpPr>
        <p:spPr>
          <a:xfrm>
            <a:off x="1920240" y="1825625"/>
            <a:ext cx="9718652" cy="39554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78BD53A-3411-754A-9DB0-3B962C309B46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B1AD9AE-0B5A-C54A-848F-E631A944D67D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D19EE1A-9E9C-9F4B-9020-2809B2404DB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2E4CCC2-725D-534E-88C7-340D8837A885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CF77EF6D-931E-614E-BB10-A2FE2513CB4B}"/>
              </a:ext>
            </a:extLst>
          </p:cNvPr>
          <p:cNvSpPr txBox="1"/>
          <p:nvPr userDrawn="1"/>
        </p:nvSpPr>
        <p:spPr>
          <a:xfrm>
            <a:off x="5349923" y="6421815"/>
            <a:ext cx="65655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328880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74" r:id="rId5"/>
    <p:sldLayoutId id="2147483675" r:id="rId6"/>
    <p:sldLayoutId id="2147483676" r:id="rId7"/>
    <p:sldLayoutId id="2147483657" r:id="rId8"/>
    <p:sldLayoutId id="2147483658" r:id="rId9"/>
    <p:sldLayoutId id="2147483659" r:id="rId10"/>
    <p:sldLayoutId id="2147483677" r:id="rId11"/>
    <p:sldLayoutId id="2147483678" r:id="rId12"/>
    <p:sldLayoutId id="214748367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803C8-CF51-AE4E-8945-7CA22578B9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1114" y="877231"/>
            <a:ext cx="10154044" cy="1502103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i="0">
                <a:solidFill>
                  <a:srgbClr val="E7E6E6"/>
                </a:solidFill>
                <a:effectLst/>
                <a:cs typeface="Times New Roman" panose="02020603050405020304" pitchFamily="18" charset="0"/>
              </a:rPr>
              <a:t>Knight Foundation of Computing and Information Sciences</a:t>
            </a:r>
            <a:br>
              <a:rPr lang="en-US" sz="2400" b="1" i="0">
                <a:solidFill>
                  <a:srgbClr val="E7E6E6"/>
                </a:solidFill>
                <a:cs typeface="Times New Roman" panose="02020603050405020304" pitchFamily="18" charset="0"/>
              </a:rPr>
            </a:br>
            <a:r>
              <a:rPr lang="en-US" sz="2400" b="0" i="0">
                <a:solidFill>
                  <a:srgbClr val="E7E6E6"/>
                </a:solidFill>
                <a:effectLst/>
                <a:cs typeface="Times New Roman" panose="02020603050405020304" pitchFamily="18" charset="0"/>
              </a:rPr>
              <a:t>Fall </a:t>
            </a:r>
            <a:r>
              <a:rPr lang="en-US" sz="2400" b="0" i="1">
                <a:solidFill>
                  <a:srgbClr val="E7E6E6"/>
                </a:solidFill>
                <a:effectLst/>
                <a:cs typeface="Times New Roman" panose="02020603050405020304" pitchFamily="18" charset="0"/>
              </a:rPr>
              <a:t>2024 Senior Design Project </a:t>
            </a:r>
            <a:br>
              <a:rPr lang="en-US" sz="2400">
                <a:solidFill>
                  <a:srgbClr val="E7E6E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A2FD73-4108-A149-AFB5-8087DB842A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1696" y="5250566"/>
            <a:ext cx="9072880" cy="1049666"/>
          </a:xfrm>
        </p:spPr>
        <p:txBody>
          <a:bodyPr>
            <a:normAutofit/>
          </a:bodyPr>
          <a:lstStyle/>
          <a:p>
            <a:pPr algn="r"/>
            <a:r>
              <a:rPr lang="en-US" sz="1600">
                <a:cs typeface="Times New Roman" panose="02020603050405020304" pitchFamily="18" charset="0"/>
              </a:rPr>
              <a:t>Students: Cesar Adames, Christian </a:t>
            </a:r>
            <a:r>
              <a:rPr lang="en-US" sz="1600" err="1">
                <a:cs typeface="Times New Roman" panose="02020603050405020304" pitchFamily="18" charset="0"/>
              </a:rPr>
              <a:t>Esparragoza</a:t>
            </a:r>
            <a:r>
              <a:rPr lang="en-US" sz="1600">
                <a:cs typeface="Times New Roman" panose="02020603050405020304" pitchFamily="18" charset="0"/>
              </a:rPr>
              <a:t>, Stephanie Hernandez, Emily </a:t>
            </a:r>
            <a:r>
              <a:rPr lang="en-US" sz="1600" err="1">
                <a:cs typeface="Times New Roman" panose="02020603050405020304" pitchFamily="18" charset="0"/>
              </a:rPr>
              <a:t>Salgueiros</a:t>
            </a:r>
            <a:r>
              <a:rPr lang="en-US" sz="1600">
                <a:cs typeface="Times New Roman" panose="02020603050405020304" pitchFamily="18" charset="0"/>
              </a:rPr>
              <a:t>, Edymar Urdaneta</a:t>
            </a:r>
          </a:p>
          <a:p>
            <a:pPr algn="r"/>
            <a:r>
              <a:rPr lang="en-US" sz="1600">
                <a:cs typeface="Times New Roman" panose="02020603050405020304" pitchFamily="18" charset="0"/>
              </a:rPr>
              <a:t>Instructor/Faculty: Dr. Masoud </a:t>
            </a:r>
            <a:r>
              <a:rPr lang="en-US" sz="1600" err="1">
                <a:cs typeface="Times New Roman" panose="02020603050405020304" pitchFamily="18" charset="0"/>
              </a:rPr>
              <a:t>Sadjadi</a:t>
            </a:r>
            <a:r>
              <a:rPr lang="en-US" sz="1600">
                <a:cs typeface="Times New Roman" panose="02020603050405020304" pitchFamily="18" charset="0"/>
              </a:rPr>
              <a:t>, Florida International University</a:t>
            </a:r>
          </a:p>
          <a:p>
            <a:pPr algn="r"/>
            <a:endParaRPr lang="en-US" sz="200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A0BE2C6-76C5-C7D1-532E-952BAC8690F2}"/>
              </a:ext>
            </a:extLst>
          </p:cNvPr>
          <p:cNvSpPr txBox="1">
            <a:spLocks/>
          </p:cNvSpPr>
          <p:nvPr/>
        </p:nvSpPr>
        <p:spPr>
          <a:xfrm>
            <a:off x="2955509" y="2904167"/>
            <a:ext cx="7625254" cy="10496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6600" b="1" err="1">
                <a:solidFill>
                  <a:srgbClr val="00FDFF"/>
                </a:solidFill>
                <a:cs typeface="Times New Roman" panose="02020603050405020304" pitchFamily="18" charset="0"/>
              </a:rPr>
              <a:t>Invently</a:t>
            </a:r>
            <a:endParaRPr lang="en-US" sz="6600">
              <a:solidFill>
                <a:srgbClr val="00FDFF"/>
              </a:solidFill>
              <a:cs typeface="Times New Roman" panose="02020603050405020304" pitchFamily="18" charset="0"/>
            </a:endParaRPr>
          </a:p>
        </p:txBody>
      </p:sp>
      <p:pic>
        <p:nvPicPr>
          <p:cNvPr id="11" name="Picture 10" descr="A white cube with black background&#10;&#10;Description automatically generated">
            <a:extLst>
              <a:ext uri="{FF2B5EF4-FFF2-40B4-BE49-F238E27FC236}">
                <a16:creationId xmlns:a16="http://schemas.microsoft.com/office/drawing/2014/main" id="{E2ABD2F0-943F-A161-F95D-822E7EE095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6393" y="2434991"/>
            <a:ext cx="1306177" cy="150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943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CCC36-F873-1D4D-AA2C-38EC1515C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42" y="642533"/>
            <a:ext cx="7511383" cy="1184156"/>
          </a:xfrm>
        </p:spPr>
        <p:txBody>
          <a:bodyPr>
            <a:normAutofit/>
          </a:bodyPr>
          <a:lstStyle/>
          <a:p>
            <a:r>
              <a:rPr lang="en-US" sz="4000" b="1">
                <a:solidFill>
                  <a:schemeClr val="bg2"/>
                </a:solidFill>
              </a:rPr>
              <a:t>PROBLEM STATEMENT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BAA802D-DFB5-FF46-BBA2-0391AEEC06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4242" y="2476475"/>
            <a:ext cx="8669167" cy="300461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/>
              <a:t>Managing inventory effectively is challenging for businesses that depend on outdated systems or spreadsheets. These methods often lack real-time updates, dynamic location tracking, and integration with vendor or billing processes. Without a user-friendly and comprehensive interface, inefficiencies, errors, and delays become common.</a:t>
            </a: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ACE39B8F-7501-994C-9314-459BA1A242D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791079" y="790651"/>
            <a:ext cx="840256" cy="84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650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27748-57CD-4753-A2CD-03F053246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>
                <a:solidFill>
                  <a:schemeClr val="bg2"/>
                </a:solidFill>
              </a:rPr>
              <a:t>CURRENT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C8BC60-8B6F-43C0-B8A1-05577F05A6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1" y="1825625"/>
            <a:ext cx="7132320" cy="395541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None/>
            </a:pPr>
            <a:r>
              <a:rPr lang="en-US"/>
              <a:t>Current systems often lack key modern features, including:</a:t>
            </a:r>
          </a:p>
          <a:p>
            <a:pPr>
              <a:buFont typeface="Arial"/>
            </a:pPr>
            <a:r>
              <a:rPr lang="en-US"/>
              <a:t>A centralized dashboard for tracking orders and inventory.</a:t>
            </a:r>
          </a:p>
          <a:p>
            <a:pPr>
              <a:buFont typeface="Arial"/>
            </a:pPr>
            <a:r>
              <a:rPr lang="en-US"/>
              <a:t>Flexible tools to add, edit, and manage product details.</a:t>
            </a:r>
          </a:p>
          <a:p>
            <a:pPr>
              <a:buFont typeface="Arial"/>
            </a:pPr>
            <a:r>
              <a:rPr lang="en-US"/>
              <a:t>Intuitive visual aids for organizing inventory locations, such as aisles, racks, and bins.</a:t>
            </a:r>
          </a:p>
          <a:p>
            <a:pPr>
              <a:buFont typeface="Arial"/>
            </a:pPr>
            <a:r>
              <a:rPr lang="en-US"/>
              <a:t>Seamless integration for vendor management and purchase order creation.</a:t>
            </a:r>
          </a:p>
          <a:p>
            <a:pPr indent="0">
              <a:buNone/>
            </a:pPr>
            <a:r>
              <a:rPr lang="en-US"/>
              <a:t>The new system seeks to bridge this gap by delivering a real-time, user-friendly solution with advanced functionality.</a:t>
            </a:r>
          </a:p>
          <a:p>
            <a:pPr>
              <a:buFont typeface="Arial"/>
              <a:buChar char="•"/>
            </a:pPr>
            <a:endParaRPr lang="en-US"/>
          </a:p>
          <a:p>
            <a:pPr marL="0" indent="0">
              <a:buNone/>
            </a:pPr>
            <a:endParaRPr lang="en-US">
              <a:cs typeface="Arial"/>
            </a:endParaRPr>
          </a:p>
        </p:txBody>
      </p:sp>
      <p:pic>
        <p:nvPicPr>
          <p:cNvPr id="5" name="Picture 4" descr="A group of people standing together&#10;&#10;Description automatically generated">
            <a:extLst>
              <a:ext uri="{FF2B5EF4-FFF2-40B4-BE49-F238E27FC236}">
                <a16:creationId xmlns:a16="http://schemas.microsoft.com/office/drawing/2014/main" id="{A30FF75E-04E0-B9B0-13C5-1AA5C851C7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0492" y="893176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522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EABA67F-8674-AA4F-AA77-07A0B93C3D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/>
              <a:t>Non - Functional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4D4AECC-87A5-AB4E-BE41-0A74066D9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REQUIREMENTS/USER-STORIES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C9EBED-A161-FB4B-922A-8DC1C446BCB5}"/>
              </a:ext>
            </a:extLst>
          </p:cNvPr>
          <p:cNvSpPr>
            <a:spLocks noGrp="1"/>
          </p:cNvSpPr>
          <p:nvPr>
            <p:ph sz="half" idx="14"/>
          </p:nvPr>
        </p:nvSpPr>
        <p:spPr/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b="0" i="0">
                <a:solidFill>
                  <a:srgbClr val="FFFFFF"/>
                </a:solidFill>
                <a:effectLst/>
              </a:rPr>
              <a:t>Real-Time Updates: Instant inventory synchronization.</a:t>
            </a:r>
            <a:endParaRPr lang="en-US"/>
          </a:p>
          <a:p>
            <a:pPr>
              <a:buFont typeface="Arial" panose="020B0604020202020204" pitchFamily="34" charset="0"/>
              <a:buChar char="•"/>
            </a:pPr>
            <a:r>
              <a:rPr lang="en-US" b="0" i="0">
                <a:solidFill>
                  <a:srgbClr val="FFFFFF"/>
                </a:solidFill>
                <a:effectLst/>
              </a:rPr>
              <a:t>Scalability: Support growing product databases.</a:t>
            </a:r>
            <a:endParaRPr lang="en-US"/>
          </a:p>
          <a:p>
            <a:pPr>
              <a:buFont typeface="Arial" panose="020B0604020202020204" pitchFamily="34" charset="0"/>
              <a:buChar char="•"/>
            </a:pPr>
            <a:r>
              <a:rPr lang="en-US" b="0" i="0">
                <a:solidFill>
                  <a:srgbClr val="FFFFFF"/>
                </a:solidFill>
                <a:effectLst/>
              </a:rPr>
              <a:t>Integration: Seamless Firebase connection.</a:t>
            </a:r>
            <a:endParaRPr lang="en-US"/>
          </a:p>
          <a:p>
            <a:pPr>
              <a:buFont typeface="Arial" panose="020B0604020202020204" pitchFamily="34" charset="0"/>
              <a:buChar char="•"/>
            </a:pPr>
            <a:r>
              <a:rPr lang="en-US" b="0" i="0">
                <a:solidFill>
                  <a:srgbClr val="FFFFFF"/>
                </a:solidFill>
                <a:effectLst/>
              </a:rPr>
              <a:t>Authentication: Secure login for authorized access.</a:t>
            </a:r>
            <a:endParaRPr lang="en-US"/>
          </a:p>
          <a:p>
            <a:pPr>
              <a:buFont typeface="Arial" panose="020B0604020202020204" pitchFamily="34" charset="0"/>
              <a:buChar char="•"/>
            </a:pPr>
            <a:r>
              <a:rPr lang="en-US" b="0" i="0">
                <a:solidFill>
                  <a:srgbClr val="FFFFFF"/>
                </a:solidFill>
                <a:effectLst/>
              </a:rPr>
              <a:t>Interactive Tools: Manage aisles, racks, and bins dynamically.</a:t>
            </a:r>
            <a:endParaRPr lang="en-US"/>
          </a:p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35618A8-726A-A644-8CF4-3D6C9DACAB5E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b="0" i="0">
                <a:solidFill>
                  <a:srgbClr val="FFFFFF"/>
                </a:solidFill>
                <a:effectLst/>
              </a:rPr>
              <a:t>Security: Protect sensitive data and ensure integrity.</a:t>
            </a:r>
            <a:endParaRPr lang="en-US"/>
          </a:p>
          <a:p>
            <a:pPr>
              <a:buFont typeface="Arial" panose="020B0604020202020204" pitchFamily="34" charset="0"/>
              <a:buChar char="•"/>
            </a:pPr>
            <a:r>
              <a:rPr lang="en-US" b="0" i="0">
                <a:solidFill>
                  <a:srgbClr val="FFFFFF"/>
                </a:solidFill>
                <a:effectLst/>
              </a:rPr>
              <a:t>Scalability: Support growing product databases.</a:t>
            </a:r>
            <a:endParaRPr lang="en-US"/>
          </a:p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B498D4-23B8-F849-A7C8-599C37A9E8E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Functional </a:t>
            </a:r>
          </a:p>
        </p:txBody>
      </p:sp>
    </p:spTree>
    <p:extLst>
      <p:ext uri="{BB962C8B-B14F-4D97-AF65-F5344CB8AC3E}">
        <p14:creationId xmlns:p14="http://schemas.microsoft.com/office/powerpoint/2010/main" val="1693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D12B4-64C1-4E4C-B14C-F62F63640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9764" y="326816"/>
            <a:ext cx="4756112" cy="1184156"/>
          </a:xfrm>
        </p:spPr>
        <p:txBody>
          <a:bodyPr>
            <a:normAutofit/>
          </a:bodyPr>
          <a:lstStyle/>
          <a:p>
            <a:pPr algn="ctr"/>
            <a:r>
              <a:rPr lang="en-US" sz="4000" b="1">
                <a:solidFill>
                  <a:schemeClr val="bg2"/>
                </a:solidFill>
              </a:rPr>
              <a:t>OBJECT</a:t>
            </a:r>
            <a:r>
              <a:rPr lang="en-US" sz="2800" b="1">
                <a:solidFill>
                  <a:schemeClr val="bg2"/>
                </a:solidFill>
              </a:rPr>
              <a:t> </a:t>
            </a:r>
            <a:r>
              <a:rPr lang="en-US" sz="4000" b="1">
                <a:solidFill>
                  <a:schemeClr val="bg2"/>
                </a:solidFill>
              </a:rPr>
              <a:t>DESIGN</a:t>
            </a:r>
          </a:p>
        </p:txBody>
      </p:sp>
      <p:graphicFrame>
        <p:nvGraphicFramePr>
          <p:cNvPr id="12" name="Content Placeholder 2">
            <a:extLst>
              <a:ext uri="{FF2B5EF4-FFF2-40B4-BE49-F238E27FC236}">
                <a16:creationId xmlns:a16="http://schemas.microsoft.com/office/drawing/2014/main" id="{EEDAF19B-48FD-1A2C-7CF5-AC76AF428B93}"/>
              </a:ext>
            </a:extLst>
          </p:cNvPr>
          <p:cNvGraphicFramePr>
            <a:graphicFrameLocks noGrp="1"/>
          </p:cNvGraphicFramePr>
          <p:nvPr>
            <p:ph sz="half" idx="14"/>
            <p:extLst>
              <p:ext uri="{D42A27DB-BD31-4B8C-83A1-F6EECF244321}">
                <p14:modId xmlns:p14="http://schemas.microsoft.com/office/powerpoint/2010/main" val="286094862"/>
              </p:ext>
            </p:extLst>
          </p:nvPr>
        </p:nvGraphicFramePr>
        <p:xfrm>
          <a:off x="4131427" y="1716767"/>
          <a:ext cx="5290429" cy="3955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76431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D12B4-64C1-4E4C-B14C-F62F63640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40" y="532435"/>
            <a:ext cx="4756112" cy="1184156"/>
          </a:xfrm>
        </p:spPr>
        <p:txBody>
          <a:bodyPr>
            <a:normAutofit/>
          </a:bodyPr>
          <a:lstStyle/>
          <a:p>
            <a:pPr algn="ctr"/>
            <a:r>
              <a:rPr lang="en-US" sz="2800" b="1">
                <a:solidFill>
                  <a:schemeClr val="bg2"/>
                </a:solidFill>
              </a:rPr>
              <a:t>SYSTEM DESIGN</a:t>
            </a:r>
          </a:p>
        </p:txBody>
      </p:sp>
      <p:pic>
        <p:nvPicPr>
          <p:cNvPr id="10" name="Content Placeholder 9" descr="A orange and white logo&#10;&#10;Description automatically generated">
            <a:extLst>
              <a:ext uri="{FF2B5EF4-FFF2-40B4-BE49-F238E27FC236}">
                <a16:creationId xmlns:a16="http://schemas.microsoft.com/office/drawing/2014/main" id="{2526F805-274A-9FEE-79E1-02E5DEC09170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7820531" y="1664848"/>
            <a:ext cx="2746636" cy="840607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166B325-9C24-DAF4-907A-27B9C0B65958}"/>
              </a:ext>
            </a:extLst>
          </p:cNvPr>
          <p:cNvSpPr txBox="1">
            <a:spLocks/>
          </p:cNvSpPr>
          <p:nvPr/>
        </p:nvSpPr>
        <p:spPr>
          <a:xfrm>
            <a:off x="6652969" y="520340"/>
            <a:ext cx="4756112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>
                <a:solidFill>
                  <a:schemeClr val="bg2"/>
                </a:solidFill>
              </a:rPr>
              <a:t>IMPLEMENTATION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6D839C-ADB9-F61C-73BA-228FFEEDC4C2}"/>
              </a:ext>
            </a:extLst>
          </p:cNvPr>
          <p:cNvSpPr txBox="1"/>
          <p:nvPr/>
        </p:nvSpPr>
        <p:spPr>
          <a:xfrm>
            <a:off x="7932474" y="2523842"/>
            <a:ext cx="26346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0" i="0">
                <a:solidFill>
                  <a:srgbClr val="00FDFF"/>
                </a:solidFill>
                <a:effectLst/>
              </a:rPr>
              <a:t>Frontend: CSS, HTML, JS</a:t>
            </a:r>
            <a:endParaRPr lang="en-US" sz="1400">
              <a:solidFill>
                <a:srgbClr val="00FDFF"/>
              </a:solidFill>
            </a:endParaRPr>
          </a:p>
        </p:txBody>
      </p:sp>
      <p:pic>
        <p:nvPicPr>
          <p:cNvPr id="14" name="Picture 13" descr="A logo with a drop of fire&#10;&#10;Description automatically generated">
            <a:extLst>
              <a:ext uri="{FF2B5EF4-FFF2-40B4-BE49-F238E27FC236}">
                <a16:creationId xmlns:a16="http://schemas.microsoft.com/office/drawing/2014/main" id="{D5468405-67AE-0F77-A40B-9810882166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3175" y="2874787"/>
            <a:ext cx="2341349" cy="1170675"/>
          </a:xfrm>
          <a:prstGeom prst="rect">
            <a:avLst/>
          </a:prstGeom>
        </p:spPr>
      </p:pic>
      <p:pic>
        <p:nvPicPr>
          <p:cNvPr id="16" name="Picture 15" descr="A horse with a pixelated image&#10;&#10;Description automatically generated with medium confidence">
            <a:extLst>
              <a:ext uri="{FF2B5EF4-FFF2-40B4-BE49-F238E27FC236}">
                <a16:creationId xmlns:a16="http://schemas.microsoft.com/office/drawing/2014/main" id="{91AAF455-26F3-B59A-DF16-DB21E88B92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3173" y="4414794"/>
            <a:ext cx="2341349" cy="135702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376330C-1692-EA51-1EDD-A0A3C123E60B}"/>
              </a:ext>
            </a:extLst>
          </p:cNvPr>
          <p:cNvSpPr txBox="1"/>
          <p:nvPr/>
        </p:nvSpPr>
        <p:spPr>
          <a:xfrm>
            <a:off x="7932474" y="4020579"/>
            <a:ext cx="26346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0" i="0">
                <a:solidFill>
                  <a:srgbClr val="00FDFF"/>
                </a:solidFill>
                <a:effectLst/>
              </a:rPr>
              <a:t>Backend/Database: Firebase</a:t>
            </a:r>
            <a:endParaRPr lang="en-US" sz="1400">
              <a:solidFill>
                <a:srgbClr val="00FDFF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E8D075-68F8-75B4-E38D-D406DA3B534C}"/>
              </a:ext>
            </a:extLst>
          </p:cNvPr>
          <p:cNvSpPr txBox="1"/>
          <p:nvPr/>
        </p:nvSpPr>
        <p:spPr>
          <a:xfrm>
            <a:off x="7932474" y="5777821"/>
            <a:ext cx="26346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0" i="0">
                <a:solidFill>
                  <a:srgbClr val="00FDFF"/>
                </a:solidFill>
                <a:effectLst/>
              </a:rPr>
              <a:t>Barcode Scanning: ZXING</a:t>
            </a:r>
            <a:endParaRPr lang="en-US" sz="1400">
              <a:solidFill>
                <a:srgbClr val="00FDFF"/>
              </a:solidFill>
            </a:endParaRPr>
          </a:p>
        </p:txBody>
      </p:sp>
      <p:pic>
        <p:nvPicPr>
          <p:cNvPr id="52" name="Picture 51" descr="A diagram of a software company&#10;&#10;Description automatically generated">
            <a:extLst>
              <a:ext uri="{FF2B5EF4-FFF2-40B4-BE49-F238E27FC236}">
                <a16:creationId xmlns:a16="http://schemas.microsoft.com/office/drawing/2014/main" id="{6DEA7F3C-F4AC-68AA-F745-5BFD322E32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3029" y="1831219"/>
            <a:ext cx="3573656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663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916706-06F3-6029-7DFB-081457D14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solidFill>
                  <a:schemeClr val="bg2"/>
                </a:solidFill>
              </a:rPr>
              <a:t>VERIFICATION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93CD93D-8091-6E38-BBA8-92C18F910A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ts val="4725"/>
              </a:lnSpc>
              <a:buNone/>
            </a:pPr>
            <a:r>
              <a:rPr lang="en-US" b="0" i="0">
                <a:solidFill>
                  <a:srgbClr val="FFFFFF"/>
                </a:solidFill>
                <a:effectLst/>
                <a:latin typeface="YAFcfoaHu-s 0"/>
              </a:rPr>
              <a:t>Key features were rigorously tested to ensure:</a:t>
            </a:r>
            <a:endParaRPr lang="en-US">
              <a:solidFill>
                <a:srgbClr val="FFFFFF"/>
              </a:solidFill>
              <a:effectLst/>
              <a:latin typeface="YAFcfoaHu-s 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b="0" i="0">
                <a:solidFill>
                  <a:srgbClr val="FFFFFF"/>
                </a:solidFill>
                <a:effectLst/>
              </a:rPr>
              <a:t>Inventory Dashboard: Allows users to see the inventories they own and create new inventories.</a:t>
            </a:r>
            <a:endParaRPr lang="en-US"/>
          </a:p>
          <a:p>
            <a:pPr>
              <a:buFont typeface="Arial" panose="020B0604020202020204" pitchFamily="34" charset="0"/>
              <a:buChar char="•"/>
            </a:pPr>
            <a:r>
              <a:rPr lang="en-US" b="0" i="0">
                <a:solidFill>
                  <a:srgbClr val="FFFFFF"/>
                </a:solidFill>
                <a:effectLst/>
              </a:rPr>
              <a:t>Accurate Product Management: Adding and editing product attributes works without errors.</a:t>
            </a:r>
            <a:endParaRPr lang="en-US"/>
          </a:p>
          <a:p>
            <a:pPr>
              <a:buFont typeface="Arial" panose="020B0604020202020204" pitchFamily="34" charset="0"/>
              <a:buChar char="•"/>
            </a:pPr>
            <a:r>
              <a:rPr lang="en-US" b="0" i="0">
                <a:solidFill>
                  <a:srgbClr val="FFFFFF"/>
                </a:solidFill>
                <a:effectLst/>
              </a:rPr>
              <a:t>Visual Location Updates: Aisle, rack, and bin modifications update dynamically.</a:t>
            </a:r>
            <a:endParaRPr lang="en-US"/>
          </a:p>
          <a:p>
            <a:pPr>
              <a:buFont typeface="Arial" panose="020B0604020202020204" pitchFamily="34" charset="0"/>
              <a:buChar char="•"/>
            </a:pPr>
            <a:r>
              <a:rPr lang="en-US" b="0" i="0">
                <a:solidFill>
                  <a:srgbClr val="FFFFFF"/>
                </a:solidFill>
                <a:effectLst/>
              </a:rPr>
              <a:t>Order Creation: Vendors, billing, and shipping details are stored and calculated correctly.</a:t>
            </a:r>
            <a:endParaRPr lang="en-US"/>
          </a:p>
          <a:p>
            <a:pPr>
              <a:buFont typeface="Arial" panose="020B0604020202020204" pitchFamily="34" charset="0"/>
              <a:buChar char="•"/>
            </a:pPr>
            <a:r>
              <a:rPr lang="en-US" b="0" i="0">
                <a:solidFill>
                  <a:srgbClr val="FFFFFF"/>
                </a:solidFill>
                <a:effectLst/>
              </a:rPr>
              <a:t>Responsive UI: Works seamlessly across devices and screen sizes.</a:t>
            </a:r>
            <a:endParaRPr lang="en-US"/>
          </a:p>
          <a:p>
            <a:endParaRPr lang="en-US"/>
          </a:p>
        </p:txBody>
      </p:sp>
      <p:pic>
        <p:nvPicPr>
          <p:cNvPr id="13" name="Picture 12" descr="A blue star with a white tick&#10;&#10;Description automatically generated">
            <a:extLst>
              <a:ext uri="{FF2B5EF4-FFF2-40B4-BE49-F238E27FC236}">
                <a16:creationId xmlns:a16="http://schemas.microsoft.com/office/drawing/2014/main" id="{00E69D64-D296-9785-955B-894138100A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5636" y="313378"/>
            <a:ext cx="1622270" cy="1622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2818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73C6A-1DFC-0B2D-8920-B34E8BB81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>
                <a:cs typeface="Arial"/>
              </a:rPr>
              <a:t>SUMMARY</a:t>
            </a:r>
            <a:endParaRPr lang="en-US" sz="4000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EA19C-11B9-1625-0982-1A205D2F3D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>
                <a:solidFill>
                  <a:srgbClr val="FFFFFF"/>
                </a:solidFill>
                <a:latin typeface="YAFcfoaHu-s 0"/>
              </a:rPr>
              <a:t>This inventory management system addresses the shortcomings of outdated tools by offering real-time updates, dynamic location tracking, and an intuitive interface. It streamlines operations, minimizes errors, and enhances efficiency while integrating key features like purchase order creation and customer management for a complete solution.</a:t>
            </a:r>
            <a:br>
              <a:rPr lang="en-US">
                <a:solidFill>
                  <a:srgbClr val="000000"/>
                </a:solidFill>
                <a:latin typeface="-webkit-standard"/>
                <a:cs typeface="Arial"/>
              </a:rPr>
            </a:br>
            <a:endParaRPr lang="en-US">
              <a:solidFill>
                <a:srgbClr val="000000"/>
              </a:solidFill>
              <a:latin typeface="-webkit-standard"/>
              <a:cs typeface="Arial"/>
            </a:endParaRPr>
          </a:p>
          <a:p>
            <a:pPr>
              <a:buFont typeface="Arial"/>
              <a:buChar char="•"/>
            </a:pPr>
            <a:endParaRPr lang="en-US">
              <a:solidFill>
                <a:srgbClr val="000000"/>
              </a:solidFill>
              <a:latin typeface="-webkit-standard"/>
              <a:cs typeface="Arial"/>
            </a:endParaRPr>
          </a:p>
          <a:p>
            <a:pPr marL="0" indent="0">
              <a:buNone/>
            </a:pPr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82449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2" ma:contentTypeDescription="Create a new document." ma:contentTypeScope="" ma:versionID="a792a0eb61c6e3d0af56e75976b112ab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db521cf01f2e986fc188d12fa945b393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>Cristhofer Lugo</DisplayName>
        <AccountId>561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E3A035D-2F4A-4F4E-9BC2-EFD8C07E780B}">
  <ds:schemaRefs>
    <ds:schemaRef ds:uri="59a830c1-7073-48e7-a623-528add45a120"/>
    <ds:schemaRef ds:uri="8234652b-4e88-4c30-a994-e272914a045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7899C4F-194D-47FC-918D-4EED357B8EAD}">
  <ds:schemaRefs>
    <ds:schemaRef ds:uri="59a830c1-7073-48e7-a623-528add45a120"/>
    <ds:schemaRef ds:uri="8234652b-4e88-4c30-a994-e272914a045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8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Knight Foundation of Computing and Information Sciences Fall 2024 Senior Design Project  </vt:lpstr>
      <vt:lpstr>PROBLEM STATEMENT</vt:lpstr>
      <vt:lpstr>CURRENT SYSTEM</vt:lpstr>
      <vt:lpstr>REQUIREMENTS/USER-STORIES</vt:lpstr>
      <vt:lpstr>OBJECT DESIGN</vt:lpstr>
      <vt:lpstr>SYSTEM DESIGN</vt:lpstr>
      <vt:lpstr>VERIFICATION</vt:lpstr>
      <vt:lpstr>SUMMARY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revision>2</cp:revision>
  <dcterms:created xsi:type="dcterms:W3CDTF">2019-06-25T19:12:02Z</dcterms:created>
  <dcterms:modified xsi:type="dcterms:W3CDTF">2024-12-16T02:04:09Z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