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oboto Slab"/>
      <p:regular r:id="rId12"/>
      <p:bold r:id="rId13"/>
    </p:embeddedFont>
    <p:embeddedFont>
      <p:font typeface="Roboto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Slab-bold.fntdata"/><Relationship Id="rId12" Type="http://schemas.openxmlformats.org/officeDocument/2006/relationships/font" Target="fonts/RobotoSlab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c6f75fc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c6f75fc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c6f75fceb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c6f75fce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c6f75fce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c6f75fce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c6f75fceb_0_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c6f75fce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d66bce6241_0_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d66bce624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d66bce6241_0_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d66bce6241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0" y="1188925"/>
            <a:ext cx="5783400" cy="15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/>
              <a:t>Adaptive Learning Management System for Personalized Tutoring</a:t>
            </a:r>
            <a:endParaRPr sz="3800"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781702" y="29818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Team Members: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Anabella Amanau, </a:t>
            </a:r>
            <a:r>
              <a:rPr lang="en" sz="2200"/>
              <a:t>Sebastian</a:t>
            </a:r>
            <a:r>
              <a:rPr lang="en" sz="2200"/>
              <a:t> Abarca, Nicholas Donahue, Joshua Lopes</a:t>
            </a: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</a:pPr>
            <a:r>
              <a:rPr lang="en"/>
              <a:t>Existing Solutions: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Platforms like Google Classroom and Quizlet exist but lack advanced features like hierarchical categorization of questions or tailored assignments.</a:t>
            </a:r>
            <a:endParaRPr/>
          </a:p>
        </p:txBody>
      </p:sp>
      <p:sp>
        <p:nvSpPr>
          <p:cNvPr id="70" name="Google Shape;70;p14"/>
          <p:cNvSpPr txBox="1"/>
          <p:nvPr>
            <p:ph type="title"/>
          </p:nvPr>
        </p:nvSpPr>
        <p:spPr>
          <a:xfrm>
            <a:off x="247850" y="493975"/>
            <a:ext cx="4045200" cy="107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Context</a:t>
            </a:r>
            <a:endParaRPr/>
          </a:p>
        </p:txBody>
      </p:sp>
      <p:sp>
        <p:nvSpPr>
          <p:cNvPr id="71" name="Google Shape;71;p14"/>
          <p:cNvSpPr txBox="1"/>
          <p:nvPr/>
        </p:nvSpPr>
        <p:spPr>
          <a:xfrm>
            <a:off x="230300" y="1476575"/>
            <a:ext cx="4080300" cy="31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Challenges: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Lack of affordable, accessible, and customizable tools for small educators.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Inability to categorize and reuse questions effectively.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Difficulty in providing personalized learning experiences for students.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Roboto"/>
              <a:buChar char="●"/>
            </a:pPr>
            <a:r>
              <a:rPr lang="en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Lack of tools for efficiently tracking and analyzing student progress.</a:t>
            </a:r>
            <a:endParaRPr sz="17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Requirements &amp; Features</a:t>
            </a:r>
            <a:endParaRPr/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293075" y="1476275"/>
            <a:ext cx="3906300" cy="357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Educator-Centric Features:</a:t>
            </a:r>
            <a:endParaRPr sz="1600"/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Create and manage courses.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Enroll students and tutors.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Build a question bank with hierarchical categorization (e.g., Math → Geometry → Angles).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Generate category-based assignments and quizzes.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Access reports to monitor student progress and performance.</a:t>
            </a:r>
            <a:endParaRPr sz="16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8875" y="3305575"/>
            <a:ext cx="2076525" cy="1609324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/>
          <p:nvPr/>
        </p:nvSpPr>
        <p:spPr>
          <a:xfrm>
            <a:off x="4443300" y="1476275"/>
            <a:ext cx="4009800" cy="15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Student-Centric Features: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●"/>
            </a:pP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Take assignments and receive feedback.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oboto"/>
              <a:buChar char="●"/>
            </a:pPr>
            <a:r>
              <a:rPr lang="en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View detailed performance data to understand learning progress.</a:t>
            </a:r>
            <a:endParaRPr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idx="4294967295"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</a:t>
            </a:r>
            <a:endParaRPr/>
          </a:p>
        </p:txBody>
      </p:sp>
      <p:sp>
        <p:nvSpPr>
          <p:cNvPr id="85" name="Google Shape;85;p16"/>
          <p:cNvSpPr txBox="1"/>
          <p:nvPr>
            <p:ph idx="4294967295" type="body"/>
          </p:nvPr>
        </p:nvSpPr>
        <p:spPr>
          <a:xfrm>
            <a:off x="311700" y="1195201"/>
            <a:ext cx="38532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Technologies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86" name="Google Shape;86;p16"/>
          <p:cNvCxnSpPr/>
          <p:nvPr/>
        </p:nvCxnSpPr>
        <p:spPr>
          <a:xfrm>
            <a:off x="41867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7" name="Google Shape;87;p16"/>
          <p:cNvSpPr txBox="1"/>
          <p:nvPr>
            <p:ph idx="4294967295" type="body"/>
          </p:nvPr>
        </p:nvSpPr>
        <p:spPr>
          <a:xfrm>
            <a:off x="311700" y="1916324"/>
            <a:ext cx="3853200" cy="32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Frontend: Angular for an interactive and user-friendly interface.</a:t>
            </a:r>
            <a:endParaRPr sz="13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300"/>
              <a:t>Backend: Spring Boot for API development and integration.</a:t>
            </a:r>
            <a:endParaRPr sz="13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300"/>
              <a:t>Database: PostgreSQL for reliable data storage.</a:t>
            </a:r>
            <a:endParaRPr sz="13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300"/>
              <a:t>Cloud Services:</a:t>
            </a:r>
            <a:endParaRPr sz="1300"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AWS S3 for file storage.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AWS RDS for database hosting.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AWS EC2 for backend deployment.</a:t>
            </a:r>
            <a:endParaRPr sz="1300"/>
          </a:p>
        </p:txBody>
      </p:sp>
      <p:sp>
        <p:nvSpPr>
          <p:cNvPr id="88" name="Google Shape;88;p16"/>
          <p:cNvSpPr txBox="1"/>
          <p:nvPr>
            <p:ph idx="4294967295" type="body"/>
          </p:nvPr>
        </p:nvSpPr>
        <p:spPr>
          <a:xfrm>
            <a:off x="4905750" y="1201619"/>
            <a:ext cx="38532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Development Tools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89" name="Google Shape;89;p16"/>
          <p:cNvCxnSpPr/>
          <p:nvPr/>
        </p:nvCxnSpPr>
        <p:spPr>
          <a:xfrm>
            <a:off x="501272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0" name="Google Shape;90;p16"/>
          <p:cNvSpPr txBox="1"/>
          <p:nvPr>
            <p:ph idx="4294967295" type="body"/>
          </p:nvPr>
        </p:nvSpPr>
        <p:spPr>
          <a:xfrm>
            <a:off x="4905750" y="1916330"/>
            <a:ext cx="3853200" cy="27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Docker for containerized local development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Localstack for mocking AWS service during development</a:t>
            </a:r>
            <a:endParaRPr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idx="4294967295"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Innovations</a:t>
            </a:r>
            <a:endParaRPr/>
          </a:p>
        </p:txBody>
      </p:sp>
      <p:sp>
        <p:nvSpPr>
          <p:cNvPr id="96" name="Google Shape;96;p17"/>
          <p:cNvSpPr txBox="1"/>
          <p:nvPr>
            <p:ph idx="4294967295" type="body"/>
          </p:nvPr>
        </p:nvSpPr>
        <p:spPr>
          <a:xfrm>
            <a:off x="311700" y="1195201"/>
            <a:ext cx="38532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Categorization System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97" name="Google Shape;97;p17"/>
          <p:cNvCxnSpPr/>
          <p:nvPr/>
        </p:nvCxnSpPr>
        <p:spPr>
          <a:xfrm>
            <a:off x="41867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8" name="Google Shape;98;p17"/>
          <p:cNvSpPr txBox="1"/>
          <p:nvPr>
            <p:ph idx="4294967295" type="body"/>
          </p:nvPr>
        </p:nvSpPr>
        <p:spPr>
          <a:xfrm>
            <a:off x="311700" y="1916324"/>
            <a:ext cx="3853200" cy="32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Innovative hierarchical structure for categorizing questions.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Ability to query, reuse, and assign questions based on categories.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Generate detailed analytics reports on student performance in specific categories.</a:t>
            </a:r>
            <a:endParaRPr sz="15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/>
          </a:p>
        </p:txBody>
      </p:sp>
      <p:sp>
        <p:nvSpPr>
          <p:cNvPr id="99" name="Google Shape;99;p17"/>
          <p:cNvSpPr txBox="1"/>
          <p:nvPr>
            <p:ph idx="4294967295" type="body"/>
          </p:nvPr>
        </p:nvSpPr>
        <p:spPr>
          <a:xfrm>
            <a:off x="4456850" y="1201625"/>
            <a:ext cx="46194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Automated</a:t>
            </a:r>
            <a:r>
              <a:rPr lang="en" sz="2400">
                <a:solidFill>
                  <a:schemeClr val="accent5"/>
                </a:solidFill>
              </a:rPr>
              <a:t> Question Generation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100" name="Google Shape;100;p17"/>
          <p:cNvCxnSpPr/>
          <p:nvPr/>
        </p:nvCxnSpPr>
        <p:spPr>
          <a:xfrm>
            <a:off x="501272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1" name="Google Shape;101;p17"/>
          <p:cNvSpPr txBox="1"/>
          <p:nvPr>
            <p:ph idx="4294967295" type="body"/>
          </p:nvPr>
        </p:nvSpPr>
        <p:spPr>
          <a:xfrm>
            <a:off x="4905750" y="1916330"/>
            <a:ext cx="3853200" cy="27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Integration of Google Gemini AI for creating questions from YouTube video links.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Streamlines assessment creation, saving educators time and effort.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Enables reuse of generated questions in assignments and quizzes.</a:t>
            </a:r>
            <a:endParaRPr sz="1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idx="4294967295"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107" name="Google Shape;107;p18"/>
          <p:cNvSpPr txBox="1"/>
          <p:nvPr>
            <p:ph idx="4294967295" type="body"/>
          </p:nvPr>
        </p:nvSpPr>
        <p:spPr>
          <a:xfrm>
            <a:off x="311700" y="1195201"/>
            <a:ext cx="38532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Impact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108" name="Google Shape;108;p18"/>
          <p:cNvCxnSpPr/>
          <p:nvPr/>
        </p:nvCxnSpPr>
        <p:spPr>
          <a:xfrm>
            <a:off x="41867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9" name="Google Shape;109;p18"/>
          <p:cNvSpPr txBox="1"/>
          <p:nvPr>
            <p:ph idx="4294967295" type="body"/>
          </p:nvPr>
        </p:nvSpPr>
        <p:spPr>
          <a:xfrm>
            <a:off x="311700" y="1916324"/>
            <a:ext cx="3853200" cy="32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Simplifies educators' workflows, enabling them to focus more on teaching.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Enhances student engagement and learning outcomes through personalized tools.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Scales to meet the diverse needs of educational environments.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t/>
            </a:r>
            <a:endParaRPr sz="1700"/>
          </a:p>
        </p:txBody>
      </p:sp>
      <p:sp>
        <p:nvSpPr>
          <p:cNvPr id="110" name="Google Shape;110;p18"/>
          <p:cNvSpPr txBox="1"/>
          <p:nvPr>
            <p:ph idx="4294967295" type="body"/>
          </p:nvPr>
        </p:nvSpPr>
        <p:spPr>
          <a:xfrm>
            <a:off x="4456850" y="1201625"/>
            <a:ext cx="4619400" cy="52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Future Scope</a:t>
            </a:r>
            <a:endParaRPr sz="2400">
              <a:solidFill>
                <a:schemeClr val="accent5"/>
              </a:solidFill>
            </a:endParaRPr>
          </a:p>
        </p:txBody>
      </p:sp>
      <p:cxnSp>
        <p:nvCxnSpPr>
          <p:cNvPr id="111" name="Google Shape;111;p18"/>
          <p:cNvCxnSpPr/>
          <p:nvPr/>
        </p:nvCxnSpPr>
        <p:spPr>
          <a:xfrm>
            <a:off x="5012725" y="1811883"/>
            <a:ext cx="27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" name="Google Shape;112;p18"/>
          <p:cNvSpPr txBox="1"/>
          <p:nvPr>
            <p:ph idx="4294967295" type="body"/>
          </p:nvPr>
        </p:nvSpPr>
        <p:spPr>
          <a:xfrm>
            <a:off x="4905750" y="1916330"/>
            <a:ext cx="3853200" cy="27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Integration of more advanced analytics for deeper insights.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Support for additional content formats (e.g., PDFs, audio files).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Incorporation of AI-driven recommendations for further personalization.</a:t>
            </a:r>
            <a:endParaRPr sz="17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