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81" r:id="rId14"/>
    <p:sldId id="270" r:id="rId15"/>
    <p:sldId id="287" r:id="rId16"/>
    <p:sldId id="284" r:id="rId17"/>
    <p:sldId id="285" r:id="rId18"/>
    <p:sldId id="286" r:id="rId19"/>
    <p:sldId id="278" r:id="rId20"/>
    <p:sldId id="274" r:id="rId21"/>
    <p:sldId id="271" r:id="rId22"/>
    <p:sldId id="273" r:id="rId23"/>
    <p:sldId id="279" r:id="rId24"/>
    <p:sldId id="280" r:id="rId25"/>
    <p:sldId id="275" r:id="rId26"/>
    <p:sldId id="283" r:id="rId27"/>
    <p:sldId id="27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EEED"/>
    <a:srgbClr val="FFF8F7"/>
    <a:srgbClr val="1313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5AC90E-DCA2-4173-9537-A33E30312776}" v="652" dt="2024-07-26T14:17:06.3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2" d="100"/>
          <a:sy n="72" d="100"/>
        </p:scale>
        <p:origin x="84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Garcia" userId="20fc64f3a88a5ae6" providerId="LiveId" clId="{155AC90E-DCA2-4173-9537-A33E30312776}"/>
    <pc:docChg chg="custSel addSld delSld modSld sldOrd modMainMaster">
      <pc:chgData name="Amanda Garcia" userId="20fc64f3a88a5ae6" providerId="LiveId" clId="{155AC90E-DCA2-4173-9537-A33E30312776}" dt="2024-07-26T14:32:27.714" v="1140"/>
      <pc:docMkLst>
        <pc:docMk/>
      </pc:docMkLst>
      <pc:sldChg chg="setBg">
        <pc:chgData name="Amanda Garcia" userId="20fc64f3a88a5ae6" providerId="LiveId" clId="{155AC90E-DCA2-4173-9537-A33E30312776}" dt="2024-07-24T18:20:01.442" v="239"/>
        <pc:sldMkLst>
          <pc:docMk/>
          <pc:sldMk cId="2509357025" sldId="256"/>
        </pc:sldMkLst>
      </pc:sldChg>
      <pc:sldChg chg="setBg">
        <pc:chgData name="Amanda Garcia" userId="20fc64f3a88a5ae6" providerId="LiveId" clId="{155AC90E-DCA2-4173-9537-A33E30312776}" dt="2024-07-24T18:20:01.442" v="239"/>
        <pc:sldMkLst>
          <pc:docMk/>
          <pc:sldMk cId="3568982779" sldId="261"/>
        </pc:sldMkLst>
      </pc:sldChg>
      <pc:sldChg chg="setBg">
        <pc:chgData name="Amanda Garcia" userId="20fc64f3a88a5ae6" providerId="LiveId" clId="{155AC90E-DCA2-4173-9537-A33E30312776}" dt="2024-07-24T18:20:01.442" v="239"/>
        <pc:sldMkLst>
          <pc:docMk/>
          <pc:sldMk cId="1764066934" sldId="263"/>
        </pc:sldMkLst>
      </pc:sldChg>
      <pc:sldChg chg="del">
        <pc:chgData name="Amanda Garcia" userId="20fc64f3a88a5ae6" providerId="LiveId" clId="{155AC90E-DCA2-4173-9537-A33E30312776}" dt="2024-07-26T14:30:15.012" v="1138" actId="47"/>
        <pc:sldMkLst>
          <pc:docMk/>
          <pc:sldMk cId="2046691883" sldId="268"/>
        </pc:sldMkLst>
      </pc:sldChg>
      <pc:sldChg chg="addSp delSp modSp mod">
        <pc:chgData name="Amanda Garcia" userId="20fc64f3a88a5ae6" providerId="LiveId" clId="{155AC90E-DCA2-4173-9537-A33E30312776}" dt="2024-07-26T14:17:02.306" v="1136" actId="21"/>
        <pc:sldMkLst>
          <pc:docMk/>
          <pc:sldMk cId="1727636297" sldId="270"/>
        </pc:sldMkLst>
        <pc:spChg chg="add del mod">
          <ac:chgData name="Amanda Garcia" userId="20fc64f3a88a5ae6" providerId="LiveId" clId="{155AC90E-DCA2-4173-9537-A33E30312776}" dt="2024-07-26T14:16:54.110" v="1134" actId="21"/>
          <ac:spMkLst>
            <pc:docMk/>
            <pc:sldMk cId="1727636297" sldId="270"/>
            <ac:spMk id="4" creationId="{E43C6D2C-5BB0-B6C1-EA6C-A24C478733E1}"/>
          </ac:spMkLst>
        </pc:spChg>
        <pc:spChg chg="add del mod">
          <ac:chgData name="Amanda Garcia" userId="20fc64f3a88a5ae6" providerId="LiveId" clId="{155AC90E-DCA2-4173-9537-A33E30312776}" dt="2024-07-26T14:16:54.110" v="1134" actId="21"/>
          <ac:spMkLst>
            <pc:docMk/>
            <pc:sldMk cId="1727636297" sldId="270"/>
            <ac:spMk id="5" creationId="{B6D16058-366D-CC3E-E29A-89A422B5FD93}"/>
          </ac:spMkLst>
        </pc:spChg>
        <pc:spChg chg="add mod">
          <ac:chgData name="Amanda Garcia" userId="20fc64f3a88a5ae6" providerId="LiveId" clId="{155AC90E-DCA2-4173-9537-A33E30312776}" dt="2024-07-24T18:55:22.470" v="469" actId="1036"/>
          <ac:spMkLst>
            <pc:docMk/>
            <pc:sldMk cId="1727636297" sldId="270"/>
            <ac:spMk id="10" creationId="{9E210DC9-049E-BC30-CC21-5884235B658B}"/>
          </ac:spMkLst>
        </pc:spChg>
        <pc:spChg chg="add del mod">
          <ac:chgData name="Amanda Garcia" userId="20fc64f3a88a5ae6" providerId="LiveId" clId="{155AC90E-DCA2-4173-9537-A33E30312776}" dt="2024-07-26T14:16:54.110" v="1134" actId="21"/>
          <ac:spMkLst>
            <pc:docMk/>
            <pc:sldMk cId="1727636297" sldId="270"/>
            <ac:spMk id="12" creationId="{E08D6DD6-984C-8843-9E6A-85CC464876DE}"/>
          </ac:spMkLst>
        </pc:spChg>
        <pc:spChg chg="add mod">
          <ac:chgData name="Amanda Garcia" userId="20fc64f3a88a5ae6" providerId="LiveId" clId="{155AC90E-DCA2-4173-9537-A33E30312776}" dt="2024-07-24T18:55:22.470" v="469" actId="1036"/>
          <ac:spMkLst>
            <pc:docMk/>
            <pc:sldMk cId="1727636297" sldId="270"/>
            <ac:spMk id="14" creationId="{3A417422-132F-DA7C-34A9-30E1163898D8}"/>
          </ac:spMkLst>
        </pc:spChg>
        <pc:picChg chg="add del mod">
          <ac:chgData name="Amanda Garcia" userId="20fc64f3a88a5ae6" providerId="LiveId" clId="{155AC90E-DCA2-4173-9537-A33E30312776}" dt="2024-07-26T14:17:02.306" v="1136" actId="21"/>
          <ac:picMkLst>
            <pc:docMk/>
            <pc:sldMk cId="1727636297" sldId="270"/>
            <ac:picMk id="2" creationId="{65FC7043-0AB8-CAB2-7CC8-F103867FBE71}"/>
          </ac:picMkLst>
        </pc:picChg>
        <pc:picChg chg="add del mod">
          <ac:chgData name="Amanda Garcia" userId="20fc64f3a88a5ae6" providerId="LiveId" clId="{155AC90E-DCA2-4173-9537-A33E30312776}" dt="2024-07-26T14:16:54.110" v="1134" actId="21"/>
          <ac:picMkLst>
            <pc:docMk/>
            <pc:sldMk cId="1727636297" sldId="270"/>
            <ac:picMk id="11" creationId="{25F4F0CF-5AED-758E-7A35-87A6EE77D1D6}"/>
          </ac:picMkLst>
        </pc:picChg>
        <pc:picChg chg="add del mod">
          <ac:chgData name="Amanda Garcia" userId="20fc64f3a88a5ae6" providerId="LiveId" clId="{155AC90E-DCA2-4173-9537-A33E30312776}" dt="2024-07-26T14:16:54.110" v="1134" actId="21"/>
          <ac:picMkLst>
            <pc:docMk/>
            <pc:sldMk cId="1727636297" sldId="270"/>
            <ac:picMk id="13" creationId="{07F6120C-D396-7F73-BF7B-88D92116432D}"/>
          </ac:picMkLst>
        </pc:picChg>
        <pc:picChg chg="add del mod">
          <ac:chgData name="Amanda Garcia" userId="20fc64f3a88a5ae6" providerId="LiveId" clId="{155AC90E-DCA2-4173-9537-A33E30312776}" dt="2024-07-26T14:16:54.110" v="1134" actId="21"/>
          <ac:picMkLst>
            <pc:docMk/>
            <pc:sldMk cId="1727636297" sldId="270"/>
            <ac:picMk id="15" creationId="{A30D19D8-46AD-5908-5038-4AF339DA74C8}"/>
          </ac:picMkLst>
        </pc:picChg>
      </pc:sldChg>
      <pc:sldChg chg="addSp delSp modSp mod ord delAnim modAnim">
        <pc:chgData name="Amanda Garcia" userId="20fc64f3a88a5ae6" providerId="LiveId" clId="{155AC90E-DCA2-4173-9537-A33E30312776}" dt="2024-07-26T14:32:27.714" v="1140"/>
        <pc:sldMkLst>
          <pc:docMk/>
          <pc:sldMk cId="3716174316" sldId="274"/>
        </pc:sldMkLst>
        <pc:spChg chg="mod">
          <ac:chgData name="Amanda Garcia" userId="20fc64f3a88a5ae6" providerId="LiveId" clId="{155AC90E-DCA2-4173-9537-A33E30312776}" dt="2024-07-24T15:08:07.482" v="2" actId="1076"/>
          <ac:spMkLst>
            <pc:docMk/>
            <pc:sldMk cId="3716174316" sldId="274"/>
            <ac:spMk id="3" creationId="{7F006A89-E9B0-5971-0C5A-60CC4D438234}"/>
          </ac:spMkLst>
        </pc:spChg>
        <pc:grpChg chg="add mod">
          <ac:chgData name="Amanda Garcia" userId="20fc64f3a88a5ae6" providerId="LiveId" clId="{155AC90E-DCA2-4173-9537-A33E30312776}" dt="2024-07-24T15:15:38.490" v="17" actId="164"/>
          <ac:grpSpMkLst>
            <pc:docMk/>
            <pc:sldMk cId="3716174316" sldId="274"/>
            <ac:grpSpMk id="15" creationId="{59095AC1-40FC-3C5C-71CE-6A153C52C711}"/>
          </ac:grpSpMkLst>
        </pc:grpChg>
        <pc:picChg chg="add mod">
          <ac:chgData name="Amanda Garcia" userId="20fc64f3a88a5ae6" providerId="LiveId" clId="{155AC90E-DCA2-4173-9537-A33E30312776}" dt="2024-07-24T15:15:38.490" v="17" actId="164"/>
          <ac:picMkLst>
            <pc:docMk/>
            <pc:sldMk cId="3716174316" sldId="274"/>
            <ac:picMk id="2" creationId="{1847E513-0045-6373-1433-BF44ADFCC822}"/>
          </ac:picMkLst>
        </pc:picChg>
        <pc:picChg chg="add mod ord">
          <ac:chgData name="Amanda Garcia" userId="20fc64f3a88a5ae6" providerId="LiveId" clId="{155AC90E-DCA2-4173-9537-A33E30312776}" dt="2024-07-24T15:15:38.490" v="17" actId="164"/>
          <ac:picMkLst>
            <pc:docMk/>
            <pc:sldMk cId="3716174316" sldId="274"/>
            <ac:picMk id="14" creationId="{FCCCA93A-320A-55C1-B6C7-1C6CE0F1EFA6}"/>
          </ac:picMkLst>
        </pc:picChg>
        <pc:picChg chg="add del mod">
          <ac:chgData name="Amanda Garcia" userId="20fc64f3a88a5ae6" providerId="LiveId" clId="{155AC90E-DCA2-4173-9537-A33E30312776}" dt="2024-07-24T15:21:20.307" v="38" actId="478"/>
          <ac:picMkLst>
            <pc:docMk/>
            <pc:sldMk cId="3716174316" sldId="274"/>
            <ac:picMk id="17" creationId="{5D84E1F9-2F5E-996E-4E55-01A1E5693569}"/>
          </ac:picMkLst>
        </pc:picChg>
      </pc:sldChg>
      <pc:sldChg chg="addSp modSp mod modAnim">
        <pc:chgData name="Amanda Garcia" userId="20fc64f3a88a5ae6" providerId="LiveId" clId="{155AC90E-DCA2-4173-9537-A33E30312776}" dt="2024-07-24T15:28:47.947" v="140" actId="1036"/>
        <pc:sldMkLst>
          <pc:docMk/>
          <pc:sldMk cId="1716752745" sldId="275"/>
        </pc:sldMkLst>
        <pc:grpChg chg="add mod">
          <ac:chgData name="Amanda Garcia" userId="20fc64f3a88a5ae6" providerId="LiveId" clId="{155AC90E-DCA2-4173-9537-A33E30312776}" dt="2024-07-24T15:16:07.701" v="23" actId="1076"/>
          <ac:grpSpMkLst>
            <pc:docMk/>
            <pc:sldMk cId="1716752745" sldId="275"/>
            <ac:grpSpMk id="2" creationId="{80A1C465-D1E0-FB27-4466-89DA1164A5B1}"/>
          </ac:grpSpMkLst>
        </pc:grpChg>
        <pc:picChg chg="mod">
          <ac:chgData name="Amanda Garcia" userId="20fc64f3a88a5ae6" providerId="LiveId" clId="{155AC90E-DCA2-4173-9537-A33E30312776}" dt="2024-07-24T15:16:05.184" v="22"/>
          <ac:picMkLst>
            <pc:docMk/>
            <pc:sldMk cId="1716752745" sldId="275"/>
            <ac:picMk id="4" creationId="{D7ED20BB-9DDB-4F27-44DE-144A3D959722}"/>
          </ac:picMkLst>
        </pc:picChg>
        <pc:picChg chg="mod">
          <ac:chgData name="Amanda Garcia" userId="20fc64f3a88a5ae6" providerId="LiveId" clId="{155AC90E-DCA2-4173-9537-A33E30312776}" dt="2024-07-24T15:16:05.184" v="22"/>
          <ac:picMkLst>
            <pc:docMk/>
            <pc:sldMk cId="1716752745" sldId="275"/>
            <ac:picMk id="5" creationId="{1CE8B7A1-3656-7991-129E-6BA7566152F4}"/>
          </ac:picMkLst>
        </pc:picChg>
        <pc:picChg chg="mod">
          <ac:chgData name="Amanda Garcia" userId="20fc64f3a88a5ae6" providerId="LiveId" clId="{155AC90E-DCA2-4173-9537-A33E30312776}" dt="2024-07-24T15:28:47.947" v="140" actId="1036"/>
          <ac:picMkLst>
            <pc:docMk/>
            <pc:sldMk cId="1716752745" sldId="275"/>
            <ac:picMk id="13" creationId="{C45E0440-FE5D-ADF0-EAAC-5F30A0639D59}"/>
          </ac:picMkLst>
        </pc:picChg>
      </pc:sldChg>
      <pc:sldChg chg="addSp modSp setBg">
        <pc:chgData name="Amanda Garcia" userId="20fc64f3a88a5ae6" providerId="LiveId" clId="{155AC90E-DCA2-4173-9537-A33E30312776}" dt="2024-07-24T18:57:43.122" v="858" actId="1036"/>
        <pc:sldMkLst>
          <pc:docMk/>
          <pc:sldMk cId="1645203718" sldId="278"/>
        </pc:sldMkLst>
        <pc:spChg chg="add mod">
          <ac:chgData name="Amanda Garcia" userId="20fc64f3a88a5ae6" providerId="LiveId" clId="{155AC90E-DCA2-4173-9537-A33E30312776}" dt="2024-07-24T18:57:43.122" v="858" actId="1036"/>
          <ac:spMkLst>
            <pc:docMk/>
            <pc:sldMk cId="1645203718" sldId="278"/>
            <ac:spMk id="2" creationId="{12F35278-B04C-964A-FD23-3846EF0976A1}"/>
          </ac:spMkLst>
        </pc:spChg>
        <pc:spChg chg="add mod">
          <ac:chgData name="Amanda Garcia" userId="20fc64f3a88a5ae6" providerId="LiveId" clId="{155AC90E-DCA2-4173-9537-A33E30312776}" dt="2024-07-24T18:57:43.122" v="858" actId="1036"/>
          <ac:spMkLst>
            <pc:docMk/>
            <pc:sldMk cId="1645203718" sldId="278"/>
            <ac:spMk id="4" creationId="{0A0AA9CF-08E8-E635-E338-7FE0B19A188D}"/>
          </ac:spMkLst>
        </pc:spChg>
        <pc:spChg chg="add mod">
          <ac:chgData name="Amanda Garcia" userId="20fc64f3a88a5ae6" providerId="LiveId" clId="{155AC90E-DCA2-4173-9537-A33E30312776}" dt="2024-07-24T18:57:43.122" v="858" actId="1036"/>
          <ac:spMkLst>
            <pc:docMk/>
            <pc:sldMk cId="1645203718" sldId="278"/>
            <ac:spMk id="6" creationId="{03383BB4-D33A-B818-C4A3-E289540B7FEA}"/>
          </ac:spMkLst>
        </pc:spChg>
        <pc:picChg chg="add mod">
          <ac:chgData name="Amanda Garcia" userId="20fc64f3a88a5ae6" providerId="LiveId" clId="{155AC90E-DCA2-4173-9537-A33E30312776}" dt="2024-07-24T18:57:43.122" v="858" actId="1036"/>
          <ac:picMkLst>
            <pc:docMk/>
            <pc:sldMk cId="1645203718" sldId="278"/>
            <ac:picMk id="3" creationId="{F2C0D1B1-07B5-EECA-776E-E00D7F9ED545}"/>
          </ac:picMkLst>
        </pc:picChg>
      </pc:sldChg>
      <pc:sldChg chg="addSp delSp modSp mod modAnim">
        <pc:chgData name="Amanda Garcia" userId="20fc64f3a88a5ae6" providerId="LiveId" clId="{155AC90E-DCA2-4173-9537-A33E30312776}" dt="2024-07-24T15:21:24.398" v="39" actId="478"/>
        <pc:sldMkLst>
          <pc:docMk/>
          <pc:sldMk cId="137822725" sldId="280"/>
        </pc:sldMkLst>
        <pc:grpChg chg="add mod">
          <ac:chgData name="Amanda Garcia" userId="20fc64f3a88a5ae6" providerId="LiveId" clId="{155AC90E-DCA2-4173-9537-A33E30312776}" dt="2024-07-24T15:16:00.666" v="21" actId="1076"/>
          <ac:grpSpMkLst>
            <pc:docMk/>
            <pc:sldMk cId="137822725" sldId="280"/>
            <ac:grpSpMk id="16" creationId="{94BEB969-65AE-2344-C316-162E6C9F4D58}"/>
          </ac:grpSpMkLst>
        </pc:grpChg>
        <pc:picChg chg="mod">
          <ac:chgData name="Amanda Garcia" userId="20fc64f3a88a5ae6" providerId="LiveId" clId="{155AC90E-DCA2-4173-9537-A33E30312776}" dt="2024-07-24T15:15:49.413" v="18"/>
          <ac:picMkLst>
            <pc:docMk/>
            <pc:sldMk cId="137822725" sldId="280"/>
            <ac:picMk id="17" creationId="{8DC5F012-48D3-0823-81A9-63D6996479EF}"/>
          </ac:picMkLst>
        </pc:picChg>
        <pc:picChg chg="mod">
          <ac:chgData name="Amanda Garcia" userId="20fc64f3a88a5ae6" providerId="LiveId" clId="{155AC90E-DCA2-4173-9537-A33E30312776}" dt="2024-07-24T15:15:49.413" v="18"/>
          <ac:picMkLst>
            <pc:docMk/>
            <pc:sldMk cId="137822725" sldId="280"/>
            <ac:picMk id="18" creationId="{3DCF3BD4-AF4D-F0F5-5036-46CEF15D2055}"/>
          </ac:picMkLst>
        </pc:picChg>
        <pc:picChg chg="add del mod">
          <ac:chgData name="Amanda Garcia" userId="20fc64f3a88a5ae6" providerId="LiveId" clId="{155AC90E-DCA2-4173-9537-A33E30312776}" dt="2024-07-24T15:21:24.398" v="39" actId="478"/>
          <ac:picMkLst>
            <pc:docMk/>
            <pc:sldMk cId="137822725" sldId="280"/>
            <ac:picMk id="19" creationId="{09333269-069A-B0FA-3E02-99B34E11AA49}"/>
          </ac:picMkLst>
        </pc:picChg>
      </pc:sldChg>
      <pc:sldChg chg="modSp mod">
        <pc:chgData name="Amanda Garcia" userId="20fc64f3a88a5ae6" providerId="LiveId" clId="{155AC90E-DCA2-4173-9537-A33E30312776}" dt="2024-07-24T15:28:17.810" v="47" actId="1076"/>
        <pc:sldMkLst>
          <pc:docMk/>
          <pc:sldMk cId="3964375270" sldId="283"/>
        </pc:sldMkLst>
        <pc:picChg chg="mod">
          <ac:chgData name="Amanda Garcia" userId="20fc64f3a88a5ae6" providerId="LiveId" clId="{155AC90E-DCA2-4173-9537-A33E30312776}" dt="2024-07-24T15:28:11.654" v="46" actId="1076"/>
          <ac:picMkLst>
            <pc:docMk/>
            <pc:sldMk cId="3964375270" sldId="283"/>
            <ac:picMk id="10" creationId="{B38C54AE-1C6A-2EDF-4DFA-C3D65640C553}"/>
          </ac:picMkLst>
        </pc:picChg>
        <pc:picChg chg="mod">
          <ac:chgData name="Amanda Garcia" userId="20fc64f3a88a5ae6" providerId="LiveId" clId="{155AC90E-DCA2-4173-9537-A33E30312776}" dt="2024-07-24T15:28:17.810" v="47" actId="1076"/>
          <ac:picMkLst>
            <pc:docMk/>
            <pc:sldMk cId="3964375270" sldId="283"/>
            <ac:picMk id="12" creationId="{EFC09938-1F6C-3E41-39C7-9B0988CAC553}"/>
          </ac:picMkLst>
        </pc:picChg>
      </pc:sldChg>
      <pc:sldChg chg="addSp delSp modSp new mod ord setBg">
        <pc:chgData name="Amanda Garcia" userId="20fc64f3a88a5ae6" providerId="LiveId" clId="{155AC90E-DCA2-4173-9537-A33E30312776}" dt="2024-07-24T18:58:26.500" v="1112" actId="1035"/>
        <pc:sldMkLst>
          <pc:docMk/>
          <pc:sldMk cId="1904756538" sldId="284"/>
        </pc:sldMkLst>
        <pc:spChg chg="del">
          <ac:chgData name="Amanda Garcia" userId="20fc64f3a88a5ae6" providerId="LiveId" clId="{155AC90E-DCA2-4173-9537-A33E30312776}" dt="2024-07-24T18:07:26.194" v="142" actId="478"/>
          <ac:spMkLst>
            <pc:docMk/>
            <pc:sldMk cId="1904756538" sldId="284"/>
            <ac:spMk id="2" creationId="{5992BEED-E208-1635-D5EE-B52754B75704}"/>
          </ac:spMkLst>
        </pc:spChg>
        <pc:spChg chg="del">
          <ac:chgData name="Amanda Garcia" userId="20fc64f3a88a5ae6" providerId="LiveId" clId="{155AC90E-DCA2-4173-9537-A33E30312776}" dt="2024-07-24T18:07:26.194" v="142" actId="478"/>
          <ac:spMkLst>
            <pc:docMk/>
            <pc:sldMk cId="1904756538" sldId="284"/>
            <ac:spMk id="3" creationId="{CF4B8269-E388-7DCA-E232-7E184BCD2F17}"/>
          </ac:spMkLst>
        </pc:spChg>
        <pc:spChg chg="add mod">
          <ac:chgData name="Amanda Garcia" userId="20fc64f3a88a5ae6" providerId="LiveId" clId="{155AC90E-DCA2-4173-9537-A33E30312776}" dt="2024-07-24T18:21:18.708" v="252" actId="1076"/>
          <ac:spMkLst>
            <pc:docMk/>
            <pc:sldMk cId="1904756538" sldId="284"/>
            <ac:spMk id="6" creationId="{7A0370BE-B9D7-297B-B64E-C9497B8F3E18}"/>
          </ac:spMkLst>
        </pc:spChg>
        <pc:spChg chg="add mod">
          <ac:chgData name="Amanda Garcia" userId="20fc64f3a88a5ae6" providerId="LiveId" clId="{155AC90E-DCA2-4173-9537-A33E30312776}" dt="2024-07-24T18:39:33.121" v="412" actId="1076"/>
          <ac:spMkLst>
            <pc:docMk/>
            <pc:sldMk cId="1904756538" sldId="284"/>
            <ac:spMk id="8" creationId="{68D0129F-55D9-7710-89BE-8BF67978F7E2}"/>
          </ac:spMkLst>
        </pc:spChg>
        <pc:spChg chg="add mod">
          <ac:chgData name="Amanda Garcia" userId="20fc64f3a88a5ae6" providerId="LiveId" clId="{155AC90E-DCA2-4173-9537-A33E30312776}" dt="2024-07-24T18:41:17.993" v="439" actId="114"/>
          <ac:spMkLst>
            <pc:docMk/>
            <pc:sldMk cId="1904756538" sldId="284"/>
            <ac:spMk id="9" creationId="{AA55A5D0-808B-05FB-F0D3-4206CDF26002}"/>
          </ac:spMkLst>
        </pc:spChg>
        <pc:spChg chg="add mod">
          <ac:chgData name="Amanda Garcia" userId="20fc64f3a88a5ae6" providerId="LiveId" clId="{155AC90E-DCA2-4173-9537-A33E30312776}" dt="2024-07-24T18:39:35.954" v="413" actId="1076"/>
          <ac:spMkLst>
            <pc:docMk/>
            <pc:sldMk cId="1904756538" sldId="284"/>
            <ac:spMk id="12" creationId="{5C0CE98B-0667-2C29-099D-BF2D44F43DF2}"/>
          </ac:spMkLst>
        </pc:spChg>
        <pc:spChg chg="add mod">
          <ac:chgData name="Amanda Garcia" userId="20fc64f3a88a5ae6" providerId="LiveId" clId="{155AC90E-DCA2-4173-9537-A33E30312776}" dt="2024-07-24T18:41:22.174" v="440" actId="114"/>
          <ac:spMkLst>
            <pc:docMk/>
            <pc:sldMk cId="1904756538" sldId="284"/>
            <ac:spMk id="14" creationId="{D995D9C1-F8EE-4931-2DA8-A94E60DA4D8B}"/>
          </ac:spMkLst>
        </pc:spChg>
        <pc:spChg chg="add mod">
          <ac:chgData name="Amanda Garcia" userId="20fc64f3a88a5ae6" providerId="LiveId" clId="{155AC90E-DCA2-4173-9537-A33E30312776}" dt="2024-07-24T18:56:42.249" v="580" actId="1076"/>
          <ac:spMkLst>
            <pc:docMk/>
            <pc:sldMk cId="1904756538" sldId="284"/>
            <ac:spMk id="20" creationId="{617132A0-17E3-9892-3B47-C0B73A090ED2}"/>
          </ac:spMkLst>
        </pc:spChg>
        <pc:spChg chg="add mod">
          <ac:chgData name="Amanda Garcia" userId="20fc64f3a88a5ae6" providerId="LiveId" clId="{155AC90E-DCA2-4173-9537-A33E30312776}" dt="2024-07-24T18:56:42.249" v="580" actId="1076"/>
          <ac:spMkLst>
            <pc:docMk/>
            <pc:sldMk cId="1904756538" sldId="284"/>
            <ac:spMk id="21" creationId="{5FB28873-7E18-1544-7711-3AC1D74DCE08}"/>
          </ac:spMkLst>
        </pc:spChg>
        <pc:spChg chg="add mod">
          <ac:chgData name="Amanda Garcia" userId="20fc64f3a88a5ae6" providerId="LiveId" clId="{155AC90E-DCA2-4173-9537-A33E30312776}" dt="2024-07-24T18:56:42.249" v="580" actId="1076"/>
          <ac:spMkLst>
            <pc:docMk/>
            <pc:sldMk cId="1904756538" sldId="284"/>
            <ac:spMk id="22" creationId="{852E592A-F926-C7DE-0C86-469AA6DC0EAF}"/>
          </ac:spMkLst>
        </pc:spChg>
        <pc:spChg chg="add mod">
          <ac:chgData name="Amanda Garcia" userId="20fc64f3a88a5ae6" providerId="LiveId" clId="{155AC90E-DCA2-4173-9537-A33E30312776}" dt="2024-07-24T18:58:26.500" v="1112" actId="1035"/>
          <ac:spMkLst>
            <pc:docMk/>
            <pc:sldMk cId="1904756538" sldId="284"/>
            <ac:spMk id="23" creationId="{4716E48B-B7B7-4764-1D29-BBB35B69CAE0}"/>
          </ac:spMkLst>
        </pc:spChg>
        <pc:picChg chg="add mod">
          <ac:chgData name="Amanda Garcia" userId="20fc64f3a88a5ae6" providerId="LiveId" clId="{155AC90E-DCA2-4173-9537-A33E30312776}" dt="2024-07-24T18:21:24.705" v="254" actId="1076"/>
          <ac:picMkLst>
            <pc:docMk/>
            <pc:sldMk cId="1904756538" sldId="284"/>
            <ac:picMk id="4" creationId="{55DF1108-3756-F579-31C0-2AC8B64A3AD7}"/>
          </ac:picMkLst>
        </pc:picChg>
        <pc:picChg chg="add mod">
          <ac:chgData name="Amanda Garcia" userId="20fc64f3a88a5ae6" providerId="LiveId" clId="{155AC90E-DCA2-4173-9537-A33E30312776}" dt="2024-07-24T18:17:02.053" v="214" actId="1076"/>
          <ac:picMkLst>
            <pc:docMk/>
            <pc:sldMk cId="1904756538" sldId="284"/>
            <ac:picMk id="11" creationId="{BCE05925-C422-239C-FFCE-6B36ADFC6014}"/>
          </ac:picMkLst>
        </pc:picChg>
        <pc:picChg chg="add mod">
          <ac:chgData name="Amanda Garcia" userId="20fc64f3a88a5ae6" providerId="LiveId" clId="{155AC90E-DCA2-4173-9537-A33E30312776}" dt="2024-07-24T18:39:40.201" v="417" actId="1036"/>
          <ac:picMkLst>
            <pc:docMk/>
            <pc:sldMk cId="1904756538" sldId="284"/>
            <ac:picMk id="13" creationId="{1F57D263-DE0E-0AED-1565-B85AC8173EFE}"/>
          </ac:picMkLst>
        </pc:picChg>
        <pc:picChg chg="add mod">
          <ac:chgData name="Amanda Garcia" userId="20fc64f3a88a5ae6" providerId="LiveId" clId="{155AC90E-DCA2-4173-9537-A33E30312776}" dt="2024-07-24T18:20:07.841" v="240" actId="1076"/>
          <ac:picMkLst>
            <pc:docMk/>
            <pc:sldMk cId="1904756538" sldId="284"/>
            <ac:picMk id="18" creationId="{51977B5C-71AF-6526-10B1-E6BB7DA12D88}"/>
          </ac:picMkLst>
        </pc:picChg>
        <pc:picChg chg="add mod">
          <ac:chgData name="Amanda Garcia" userId="20fc64f3a88a5ae6" providerId="LiveId" clId="{155AC90E-DCA2-4173-9537-A33E30312776}" dt="2024-07-24T18:56:42.249" v="580" actId="1076"/>
          <ac:picMkLst>
            <pc:docMk/>
            <pc:sldMk cId="1904756538" sldId="284"/>
            <ac:picMk id="19" creationId="{5FDD1FAB-FE35-6ECA-AA33-04891420EC99}"/>
          </ac:picMkLst>
        </pc:picChg>
        <pc:picChg chg="add mod">
          <ac:chgData name="Amanda Garcia" userId="20fc64f3a88a5ae6" providerId="LiveId" clId="{155AC90E-DCA2-4173-9537-A33E30312776}" dt="2024-07-24T18:58:26.500" v="1112" actId="1035"/>
          <ac:picMkLst>
            <pc:docMk/>
            <pc:sldMk cId="1904756538" sldId="284"/>
            <ac:picMk id="24" creationId="{A4BB16EE-1472-0DB0-AC8B-89C0A7E5477A}"/>
          </ac:picMkLst>
        </pc:picChg>
        <pc:picChg chg="add mod">
          <ac:chgData name="Amanda Garcia" userId="20fc64f3a88a5ae6" providerId="LiveId" clId="{155AC90E-DCA2-4173-9537-A33E30312776}" dt="2024-07-24T18:58:26.500" v="1112" actId="1035"/>
          <ac:picMkLst>
            <pc:docMk/>
            <pc:sldMk cId="1904756538" sldId="284"/>
            <ac:picMk id="25" creationId="{2780E8A2-408C-B86F-B164-77CD2EB8F6E5}"/>
          </ac:picMkLst>
        </pc:picChg>
        <pc:picChg chg="add mod">
          <ac:chgData name="Amanda Garcia" userId="20fc64f3a88a5ae6" providerId="LiveId" clId="{155AC90E-DCA2-4173-9537-A33E30312776}" dt="2024-07-24T18:58:26.500" v="1112" actId="1035"/>
          <ac:picMkLst>
            <pc:docMk/>
            <pc:sldMk cId="1904756538" sldId="284"/>
            <ac:picMk id="26" creationId="{721B7CF8-011E-6F3E-9018-56CE6FEE87C5}"/>
          </ac:picMkLst>
        </pc:picChg>
        <pc:cxnChg chg="add del mod">
          <ac:chgData name="Amanda Garcia" userId="20fc64f3a88a5ae6" providerId="LiveId" clId="{155AC90E-DCA2-4173-9537-A33E30312776}" dt="2024-07-24T18:19:14.288" v="230" actId="478"/>
          <ac:cxnSpMkLst>
            <pc:docMk/>
            <pc:sldMk cId="1904756538" sldId="284"/>
            <ac:cxnSpMk id="16" creationId="{C7BB4FDE-DF9C-2C26-DA92-3F6EF6D5CCBB}"/>
          </ac:cxnSpMkLst>
        </pc:cxnChg>
      </pc:sldChg>
      <pc:sldChg chg="addSp delSp modSp new mod">
        <pc:chgData name="Amanda Garcia" userId="20fc64f3a88a5ae6" providerId="LiveId" clId="{155AC90E-DCA2-4173-9537-A33E30312776}" dt="2024-07-24T18:57:50.441" v="943" actId="1035"/>
        <pc:sldMkLst>
          <pc:docMk/>
          <pc:sldMk cId="1648873301" sldId="285"/>
        </pc:sldMkLst>
        <pc:spChg chg="del">
          <ac:chgData name="Amanda Garcia" userId="20fc64f3a88a5ae6" providerId="LiveId" clId="{155AC90E-DCA2-4173-9537-A33E30312776}" dt="2024-07-24T18:13:56.163" v="182" actId="478"/>
          <ac:spMkLst>
            <pc:docMk/>
            <pc:sldMk cId="1648873301" sldId="285"/>
            <ac:spMk id="2" creationId="{19CB4B3E-5C27-659A-CBDC-841C76FCD478}"/>
          </ac:spMkLst>
        </pc:spChg>
        <pc:spChg chg="del">
          <ac:chgData name="Amanda Garcia" userId="20fc64f3a88a5ae6" providerId="LiveId" clId="{155AC90E-DCA2-4173-9537-A33E30312776}" dt="2024-07-24T18:13:56.163" v="182" actId="478"/>
          <ac:spMkLst>
            <pc:docMk/>
            <pc:sldMk cId="1648873301" sldId="285"/>
            <ac:spMk id="3" creationId="{DA155189-A39B-B021-39AB-F04641558053}"/>
          </ac:spMkLst>
        </pc:spChg>
        <pc:spChg chg="add del mod">
          <ac:chgData name="Amanda Garcia" userId="20fc64f3a88a5ae6" providerId="LiveId" clId="{155AC90E-DCA2-4173-9537-A33E30312776}" dt="2024-07-24T18:17:34.877" v="220" actId="21"/>
          <ac:spMkLst>
            <pc:docMk/>
            <pc:sldMk cId="1648873301" sldId="285"/>
            <ac:spMk id="5" creationId="{5C0CE98B-0667-2C29-099D-BF2D44F43DF2}"/>
          </ac:spMkLst>
        </pc:spChg>
        <pc:spChg chg="add del mod">
          <ac:chgData name="Amanda Garcia" userId="20fc64f3a88a5ae6" providerId="LiveId" clId="{155AC90E-DCA2-4173-9537-A33E30312776}" dt="2024-07-24T18:17:34.877" v="220" actId="21"/>
          <ac:spMkLst>
            <pc:docMk/>
            <pc:sldMk cId="1648873301" sldId="285"/>
            <ac:spMk id="8" creationId="{D995D9C1-F8EE-4931-2DA8-A94E60DA4D8B}"/>
          </ac:spMkLst>
        </pc:spChg>
        <pc:spChg chg="add mod">
          <ac:chgData name="Amanda Garcia" userId="20fc64f3a88a5ae6" providerId="LiveId" clId="{155AC90E-DCA2-4173-9537-A33E30312776}" dt="2024-07-24T18:40:20.024" v="421" actId="1076"/>
          <ac:spMkLst>
            <pc:docMk/>
            <pc:sldMk cId="1648873301" sldId="285"/>
            <ac:spMk id="13" creationId="{FE28B08E-8EBF-DCBD-8C55-8C5EEA8FE10D}"/>
          </ac:spMkLst>
        </pc:spChg>
        <pc:spChg chg="add mod">
          <ac:chgData name="Amanda Garcia" userId="20fc64f3a88a5ae6" providerId="LiveId" clId="{155AC90E-DCA2-4173-9537-A33E30312776}" dt="2024-07-24T18:40:46.149" v="431" actId="114"/>
          <ac:spMkLst>
            <pc:docMk/>
            <pc:sldMk cId="1648873301" sldId="285"/>
            <ac:spMk id="15" creationId="{8BA1E20B-B5A7-5DFD-6195-33341461458D}"/>
          </ac:spMkLst>
        </pc:spChg>
        <pc:spChg chg="add mod">
          <ac:chgData name="Amanda Garcia" userId="20fc64f3a88a5ae6" providerId="LiveId" clId="{155AC90E-DCA2-4173-9537-A33E30312776}" dt="2024-07-24T18:41:40.566" v="441" actId="403"/>
          <ac:spMkLst>
            <pc:docMk/>
            <pc:sldMk cId="1648873301" sldId="285"/>
            <ac:spMk id="17" creationId="{37112E96-2686-F428-C999-B2DB38619421}"/>
          </ac:spMkLst>
        </pc:spChg>
        <pc:spChg chg="add mod">
          <ac:chgData name="Amanda Garcia" userId="20fc64f3a88a5ae6" providerId="LiveId" clId="{155AC90E-DCA2-4173-9537-A33E30312776}" dt="2024-07-24T18:55:46.885" v="575" actId="1035"/>
          <ac:spMkLst>
            <pc:docMk/>
            <pc:sldMk cId="1648873301" sldId="285"/>
            <ac:spMk id="19" creationId="{2D433AAC-19A9-6756-F42F-3D4967B812F5}"/>
          </ac:spMkLst>
        </pc:spChg>
        <pc:spChg chg="add mod">
          <ac:chgData name="Amanda Garcia" userId="20fc64f3a88a5ae6" providerId="LiveId" clId="{155AC90E-DCA2-4173-9537-A33E30312776}" dt="2024-07-24T18:55:46.885" v="575" actId="1035"/>
          <ac:spMkLst>
            <pc:docMk/>
            <pc:sldMk cId="1648873301" sldId="285"/>
            <ac:spMk id="20" creationId="{2F07E1C6-2482-1867-60F5-8B6B86A703B7}"/>
          </ac:spMkLst>
        </pc:spChg>
        <pc:spChg chg="add mod">
          <ac:chgData name="Amanda Garcia" userId="20fc64f3a88a5ae6" providerId="LiveId" clId="{155AC90E-DCA2-4173-9537-A33E30312776}" dt="2024-07-24T18:55:46.885" v="575" actId="1035"/>
          <ac:spMkLst>
            <pc:docMk/>
            <pc:sldMk cId="1648873301" sldId="285"/>
            <ac:spMk id="21" creationId="{4EE6711C-05C2-F7D3-3FA1-8E91A09C8CBD}"/>
          </ac:spMkLst>
        </pc:spChg>
        <pc:spChg chg="add mod">
          <ac:chgData name="Amanda Garcia" userId="20fc64f3a88a5ae6" providerId="LiveId" clId="{155AC90E-DCA2-4173-9537-A33E30312776}" dt="2024-07-24T18:55:46.885" v="575" actId="1035"/>
          <ac:spMkLst>
            <pc:docMk/>
            <pc:sldMk cId="1648873301" sldId="285"/>
            <ac:spMk id="23" creationId="{F279C754-D82A-7FB7-0A20-F45B0FB6812D}"/>
          </ac:spMkLst>
        </pc:spChg>
        <pc:spChg chg="add mod">
          <ac:chgData name="Amanda Garcia" userId="20fc64f3a88a5ae6" providerId="LiveId" clId="{155AC90E-DCA2-4173-9537-A33E30312776}" dt="2024-07-24T18:55:46.885" v="575" actId="1035"/>
          <ac:spMkLst>
            <pc:docMk/>
            <pc:sldMk cId="1648873301" sldId="285"/>
            <ac:spMk id="25" creationId="{4B36A542-C425-6778-FC25-1C2478438649}"/>
          </ac:spMkLst>
        </pc:spChg>
        <pc:spChg chg="add mod">
          <ac:chgData name="Amanda Garcia" userId="20fc64f3a88a5ae6" providerId="LiveId" clId="{155AC90E-DCA2-4173-9537-A33E30312776}" dt="2024-07-24T18:56:16.336" v="578" actId="1076"/>
          <ac:spMkLst>
            <pc:docMk/>
            <pc:sldMk cId="1648873301" sldId="285"/>
            <ac:spMk id="28" creationId="{96999656-785C-69EF-C5FF-3ADDC37AA8CF}"/>
          </ac:spMkLst>
        </pc:spChg>
        <pc:spChg chg="add mod">
          <ac:chgData name="Amanda Garcia" userId="20fc64f3a88a5ae6" providerId="LiveId" clId="{155AC90E-DCA2-4173-9537-A33E30312776}" dt="2024-07-24T18:56:16.336" v="578" actId="1076"/>
          <ac:spMkLst>
            <pc:docMk/>
            <pc:sldMk cId="1648873301" sldId="285"/>
            <ac:spMk id="29" creationId="{9BDD54E7-71DF-25E9-BEC8-1D6665ED8E99}"/>
          </ac:spMkLst>
        </pc:spChg>
        <pc:spChg chg="add mod">
          <ac:chgData name="Amanda Garcia" userId="20fc64f3a88a5ae6" providerId="LiveId" clId="{155AC90E-DCA2-4173-9537-A33E30312776}" dt="2024-07-24T18:56:16.336" v="578" actId="1076"/>
          <ac:spMkLst>
            <pc:docMk/>
            <pc:sldMk cId="1648873301" sldId="285"/>
            <ac:spMk id="30" creationId="{DE6E9E9E-E45F-BC66-2BC3-FD0D68B1301F}"/>
          </ac:spMkLst>
        </pc:spChg>
        <pc:spChg chg="add mod">
          <ac:chgData name="Amanda Garcia" userId="20fc64f3a88a5ae6" providerId="LiveId" clId="{155AC90E-DCA2-4173-9537-A33E30312776}" dt="2024-07-24T18:57:10.909" v="673" actId="1036"/>
          <ac:spMkLst>
            <pc:docMk/>
            <pc:sldMk cId="1648873301" sldId="285"/>
            <ac:spMk id="31" creationId="{A9A42662-5EB8-E36C-F64C-7B69E6BD91BA}"/>
          </ac:spMkLst>
        </pc:spChg>
        <pc:spChg chg="add mod">
          <ac:chgData name="Amanda Garcia" userId="20fc64f3a88a5ae6" providerId="LiveId" clId="{155AC90E-DCA2-4173-9537-A33E30312776}" dt="2024-07-24T18:57:10.909" v="673" actId="1036"/>
          <ac:spMkLst>
            <pc:docMk/>
            <pc:sldMk cId="1648873301" sldId="285"/>
            <ac:spMk id="33" creationId="{B842F199-C4DC-95CB-7A72-3BCB80AE155D}"/>
          </ac:spMkLst>
        </pc:spChg>
        <pc:spChg chg="add mod">
          <ac:chgData name="Amanda Garcia" userId="20fc64f3a88a5ae6" providerId="LiveId" clId="{155AC90E-DCA2-4173-9537-A33E30312776}" dt="2024-07-24T18:57:10.909" v="673" actId="1036"/>
          <ac:spMkLst>
            <pc:docMk/>
            <pc:sldMk cId="1648873301" sldId="285"/>
            <ac:spMk id="34" creationId="{A1768BA7-3E63-25B0-821E-6113196B328C}"/>
          </ac:spMkLst>
        </pc:spChg>
        <pc:spChg chg="add mod">
          <ac:chgData name="Amanda Garcia" userId="20fc64f3a88a5ae6" providerId="LiveId" clId="{155AC90E-DCA2-4173-9537-A33E30312776}" dt="2024-07-24T18:57:50.441" v="943" actId="1035"/>
          <ac:spMkLst>
            <pc:docMk/>
            <pc:sldMk cId="1648873301" sldId="285"/>
            <ac:spMk id="35" creationId="{CF078C28-DB1F-281D-A9B7-3A0276305D52}"/>
          </ac:spMkLst>
        </pc:spChg>
        <pc:spChg chg="add mod">
          <ac:chgData name="Amanda Garcia" userId="20fc64f3a88a5ae6" providerId="LiveId" clId="{155AC90E-DCA2-4173-9537-A33E30312776}" dt="2024-07-24T18:57:50.441" v="943" actId="1035"/>
          <ac:spMkLst>
            <pc:docMk/>
            <pc:sldMk cId="1648873301" sldId="285"/>
            <ac:spMk id="37" creationId="{41B92B5F-9567-0A91-078C-3362BA055A0D}"/>
          </ac:spMkLst>
        </pc:spChg>
        <pc:spChg chg="add mod">
          <ac:chgData name="Amanda Garcia" userId="20fc64f3a88a5ae6" providerId="LiveId" clId="{155AC90E-DCA2-4173-9537-A33E30312776}" dt="2024-07-24T18:57:50.441" v="943" actId="1035"/>
          <ac:spMkLst>
            <pc:docMk/>
            <pc:sldMk cId="1648873301" sldId="285"/>
            <ac:spMk id="38" creationId="{3660D89B-58C4-72A0-21B1-E1385F99668D}"/>
          </ac:spMkLst>
        </pc:spChg>
        <pc:picChg chg="add del mod">
          <ac:chgData name="Amanda Garcia" userId="20fc64f3a88a5ae6" providerId="LiveId" clId="{155AC90E-DCA2-4173-9537-A33E30312776}" dt="2024-07-24T18:17:34.877" v="220" actId="21"/>
          <ac:picMkLst>
            <pc:docMk/>
            <pc:sldMk cId="1648873301" sldId="285"/>
            <ac:picMk id="7" creationId="{1F57D263-DE0E-0AED-1565-B85AC8173EFE}"/>
          </ac:picMkLst>
        </pc:picChg>
        <pc:picChg chg="add del mod">
          <ac:chgData name="Amanda Garcia" userId="20fc64f3a88a5ae6" providerId="LiveId" clId="{155AC90E-DCA2-4173-9537-A33E30312776}" dt="2024-07-24T18:24:54.938" v="271" actId="478"/>
          <ac:picMkLst>
            <pc:docMk/>
            <pc:sldMk cId="1648873301" sldId="285"/>
            <ac:picMk id="10" creationId="{2AE78952-DCC2-5110-D7B5-56C4E9E07C2A}"/>
          </ac:picMkLst>
        </pc:picChg>
        <pc:picChg chg="add mod">
          <ac:chgData name="Amanda Garcia" userId="20fc64f3a88a5ae6" providerId="LiveId" clId="{155AC90E-DCA2-4173-9537-A33E30312776}" dt="2024-07-24T18:30:15.166" v="293" actId="1076"/>
          <ac:picMkLst>
            <pc:docMk/>
            <pc:sldMk cId="1648873301" sldId="285"/>
            <ac:picMk id="12" creationId="{49EEE119-1E9C-50E2-E013-DF1E096E4102}"/>
          </ac:picMkLst>
        </pc:picChg>
        <pc:picChg chg="add mod">
          <ac:chgData name="Amanda Garcia" userId="20fc64f3a88a5ae6" providerId="LiveId" clId="{155AC90E-DCA2-4173-9537-A33E30312776}" dt="2024-07-24T18:55:46.885" v="575" actId="1035"/>
          <ac:picMkLst>
            <pc:docMk/>
            <pc:sldMk cId="1648873301" sldId="285"/>
            <ac:picMk id="18" creationId="{93FCB7B9-E6F1-D119-876C-B7216986B8AF}"/>
          </ac:picMkLst>
        </pc:picChg>
        <pc:picChg chg="add mod">
          <ac:chgData name="Amanda Garcia" userId="20fc64f3a88a5ae6" providerId="LiveId" clId="{155AC90E-DCA2-4173-9537-A33E30312776}" dt="2024-07-24T18:55:46.885" v="575" actId="1035"/>
          <ac:picMkLst>
            <pc:docMk/>
            <pc:sldMk cId="1648873301" sldId="285"/>
            <ac:picMk id="22" creationId="{93281521-B1B5-8EB2-5FE8-D828028325E3}"/>
          </ac:picMkLst>
        </pc:picChg>
        <pc:picChg chg="add mod">
          <ac:chgData name="Amanda Garcia" userId="20fc64f3a88a5ae6" providerId="LiveId" clId="{155AC90E-DCA2-4173-9537-A33E30312776}" dt="2024-07-24T18:55:46.885" v="575" actId="1035"/>
          <ac:picMkLst>
            <pc:docMk/>
            <pc:sldMk cId="1648873301" sldId="285"/>
            <ac:picMk id="24" creationId="{E52E0923-1A53-2E2A-B71C-B11930290417}"/>
          </ac:picMkLst>
        </pc:picChg>
        <pc:picChg chg="add mod">
          <ac:chgData name="Amanda Garcia" userId="20fc64f3a88a5ae6" providerId="LiveId" clId="{155AC90E-DCA2-4173-9537-A33E30312776}" dt="2024-07-24T18:55:46.885" v="575" actId="1035"/>
          <ac:picMkLst>
            <pc:docMk/>
            <pc:sldMk cId="1648873301" sldId="285"/>
            <ac:picMk id="26" creationId="{6462B11C-EB64-B6A1-34A1-02887A9985F7}"/>
          </ac:picMkLst>
        </pc:picChg>
        <pc:picChg chg="add mod">
          <ac:chgData name="Amanda Garcia" userId="20fc64f3a88a5ae6" providerId="LiveId" clId="{155AC90E-DCA2-4173-9537-A33E30312776}" dt="2024-07-24T18:56:16.336" v="578" actId="1076"/>
          <ac:picMkLst>
            <pc:docMk/>
            <pc:sldMk cId="1648873301" sldId="285"/>
            <ac:picMk id="27" creationId="{700636CA-1C0D-2F55-49E2-0C2A210066B0}"/>
          </ac:picMkLst>
        </pc:picChg>
        <pc:picChg chg="add mod">
          <ac:chgData name="Amanda Garcia" userId="20fc64f3a88a5ae6" providerId="LiveId" clId="{155AC90E-DCA2-4173-9537-A33E30312776}" dt="2024-07-24T18:57:10.909" v="673" actId="1036"/>
          <ac:picMkLst>
            <pc:docMk/>
            <pc:sldMk cId="1648873301" sldId="285"/>
            <ac:picMk id="32" creationId="{486402BD-8382-89EA-5E60-1F276FDF7B54}"/>
          </ac:picMkLst>
        </pc:picChg>
        <pc:picChg chg="add mod">
          <ac:chgData name="Amanda Garcia" userId="20fc64f3a88a5ae6" providerId="LiveId" clId="{155AC90E-DCA2-4173-9537-A33E30312776}" dt="2024-07-24T18:57:50.441" v="943" actId="1035"/>
          <ac:picMkLst>
            <pc:docMk/>
            <pc:sldMk cId="1648873301" sldId="285"/>
            <ac:picMk id="36" creationId="{EE030A3B-6966-38E9-51EF-7DED23871A15}"/>
          </ac:picMkLst>
        </pc:picChg>
      </pc:sldChg>
      <pc:sldChg chg="addSp delSp modSp new mod">
        <pc:chgData name="Amanda Garcia" userId="20fc64f3a88a5ae6" providerId="LiveId" clId="{155AC90E-DCA2-4173-9537-A33E30312776}" dt="2024-07-24T18:58:04.404" v="1029" actId="1035"/>
        <pc:sldMkLst>
          <pc:docMk/>
          <pc:sldMk cId="2277367480" sldId="286"/>
        </pc:sldMkLst>
        <pc:spChg chg="del">
          <ac:chgData name="Amanda Garcia" userId="20fc64f3a88a5ae6" providerId="LiveId" clId="{155AC90E-DCA2-4173-9537-A33E30312776}" dt="2024-07-24T18:30:43.244" v="296" actId="478"/>
          <ac:spMkLst>
            <pc:docMk/>
            <pc:sldMk cId="2277367480" sldId="286"/>
            <ac:spMk id="2" creationId="{EB19840B-1BF6-6BCC-BC19-48A502BDA351}"/>
          </ac:spMkLst>
        </pc:spChg>
        <pc:spChg chg="del">
          <ac:chgData name="Amanda Garcia" userId="20fc64f3a88a5ae6" providerId="LiveId" clId="{155AC90E-DCA2-4173-9537-A33E30312776}" dt="2024-07-24T18:30:43.244" v="296" actId="478"/>
          <ac:spMkLst>
            <pc:docMk/>
            <pc:sldMk cId="2277367480" sldId="286"/>
            <ac:spMk id="3" creationId="{00782350-A209-DF34-84FF-454A4FA51FD7}"/>
          </ac:spMkLst>
        </pc:spChg>
        <pc:spChg chg="add mod">
          <ac:chgData name="Amanda Garcia" userId="20fc64f3a88a5ae6" providerId="LiveId" clId="{155AC90E-DCA2-4173-9537-A33E30312776}" dt="2024-07-24T18:42:04.834" v="445" actId="14100"/>
          <ac:spMkLst>
            <pc:docMk/>
            <pc:sldMk cId="2277367480" sldId="286"/>
            <ac:spMk id="4" creationId="{30BE16F5-1369-01FB-E03B-0E256BCC4103}"/>
          </ac:spMkLst>
        </pc:spChg>
        <pc:spChg chg="add mod">
          <ac:chgData name="Amanda Garcia" userId="20fc64f3a88a5ae6" providerId="LiveId" clId="{155AC90E-DCA2-4173-9537-A33E30312776}" dt="2024-07-24T18:40:55.220" v="432" actId="114"/>
          <ac:spMkLst>
            <pc:docMk/>
            <pc:sldMk cId="2277367480" sldId="286"/>
            <ac:spMk id="8" creationId="{FC2B1037-401E-691E-0BF8-4C9A182AEC31}"/>
          </ac:spMkLst>
        </pc:spChg>
        <pc:spChg chg="add mod">
          <ac:chgData name="Amanda Garcia" userId="20fc64f3a88a5ae6" providerId="LiveId" clId="{155AC90E-DCA2-4173-9537-A33E30312776}" dt="2024-07-24T18:41:50.868" v="443" actId="1076"/>
          <ac:spMkLst>
            <pc:docMk/>
            <pc:sldMk cId="2277367480" sldId="286"/>
            <ac:spMk id="10" creationId="{56C8F123-4D18-87BB-A138-23B3020139E3}"/>
          </ac:spMkLst>
        </pc:spChg>
        <pc:spChg chg="add mod">
          <ac:chgData name="Amanda Garcia" userId="20fc64f3a88a5ae6" providerId="LiveId" clId="{155AC90E-DCA2-4173-9537-A33E30312776}" dt="2024-07-24T18:57:11.500" v="674" actId="1035"/>
          <ac:spMkLst>
            <pc:docMk/>
            <pc:sldMk cId="2277367480" sldId="286"/>
            <ac:spMk id="12" creationId="{BE635F70-D297-B196-D93F-BAC145AB607E}"/>
          </ac:spMkLst>
        </pc:spChg>
        <pc:spChg chg="add mod">
          <ac:chgData name="Amanda Garcia" userId="20fc64f3a88a5ae6" providerId="LiveId" clId="{155AC90E-DCA2-4173-9537-A33E30312776}" dt="2024-07-24T18:57:11.500" v="674" actId="1035"/>
          <ac:spMkLst>
            <pc:docMk/>
            <pc:sldMk cId="2277367480" sldId="286"/>
            <ac:spMk id="13" creationId="{048FE03F-4728-7A35-5632-E1F7D4294184}"/>
          </ac:spMkLst>
        </pc:spChg>
        <pc:spChg chg="add mod">
          <ac:chgData name="Amanda Garcia" userId="20fc64f3a88a5ae6" providerId="LiveId" clId="{155AC90E-DCA2-4173-9537-A33E30312776}" dt="2024-07-24T18:57:11.500" v="674" actId="1035"/>
          <ac:spMkLst>
            <pc:docMk/>
            <pc:sldMk cId="2277367480" sldId="286"/>
            <ac:spMk id="14" creationId="{F125786E-5F6C-17D5-3868-B648B7C3CE27}"/>
          </ac:spMkLst>
        </pc:spChg>
        <pc:spChg chg="add mod">
          <ac:chgData name="Amanda Garcia" userId="20fc64f3a88a5ae6" providerId="LiveId" clId="{155AC90E-DCA2-4173-9537-A33E30312776}" dt="2024-07-24T18:57:32.965" v="771" actId="1036"/>
          <ac:spMkLst>
            <pc:docMk/>
            <pc:sldMk cId="2277367480" sldId="286"/>
            <ac:spMk id="15" creationId="{571E29B5-831E-4395-A2B3-23A11275F991}"/>
          </ac:spMkLst>
        </pc:spChg>
        <pc:spChg chg="add mod">
          <ac:chgData name="Amanda Garcia" userId="20fc64f3a88a5ae6" providerId="LiveId" clId="{155AC90E-DCA2-4173-9537-A33E30312776}" dt="2024-07-24T18:57:32.965" v="771" actId="1036"/>
          <ac:spMkLst>
            <pc:docMk/>
            <pc:sldMk cId="2277367480" sldId="286"/>
            <ac:spMk id="17" creationId="{A7821C79-6A55-0D56-9BE8-9C82C5885D13}"/>
          </ac:spMkLst>
        </pc:spChg>
        <pc:spChg chg="add mod">
          <ac:chgData name="Amanda Garcia" userId="20fc64f3a88a5ae6" providerId="LiveId" clId="{155AC90E-DCA2-4173-9537-A33E30312776}" dt="2024-07-24T18:57:32.965" v="771" actId="1036"/>
          <ac:spMkLst>
            <pc:docMk/>
            <pc:sldMk cId="2277367480" sldId="286"/>
            <ac:spMk id="18" creationId="{73A797EE-43F8-103E-C481-56EF1F07F456}"/>
          </ac:spMkLst>
        </pc:spChg>
        <pc:spChg chg="add mod">
          <ac:chgData name="Amanda Garcia" userId="20fc64f3a88a5ae6" providerId="LiveId" clId="{155AC90E-DCA2-4173-9537-A33E30312776}" dt="2024-07-24T18:58:04.404" v="1029" actId="1035"/>
          <ac:spMkLst>
            <pc:docMk/>
            <pc:sldMk cId="2277367480" sldId="286"/>
            <ac:spMk id="19" creationId="{DECFD08A-63FC-E42A-C6F5-F8A31C588521}"/>
          </ac:spMkLst>
        </pc:spChg>
        <pc:picChg chg="add mod">
          <ac:chgData name="Amanda Garcia" userId="20fc64f3a88a5ae6" providerId="LiveId" clId="{155AC90E-DCA2-4173-9537-A33E30312776}" dt="2024-07-24T18:32:08.721" v="307" actId="1076"/>
          <ac:picMkLst>
            <pc:docMk/>
            <pc:sldMk cId="2277367480" sldId="286"/>
            <ac:picMk id="6" creationId="{57B09A5B-49EC-F688-3B5C-689BB77F7C07}"/>
          </ac:picMkLst>
        </pc:picChg>
        <pc:picChg chg="add mod">
          <ac:chgData name="Amanda Garcia" userId="20fc64f3a88a5ae6" providerId="LiveId" clId="{155AC90E-DCA2-4173-9537-A33E30312776}" dt="2024-07-24T18:57:11.500" v="674" actId="1035"/>
          <ac:picMkLst>
            <pc:docMk/>
            <pc:sldMk cId="2277367480" sldId="286"/>
            <ac:picMk id="11" creationId="{4AB9D4EA-624A-4FE2-9383-EDF9D7F5A85E}"/>
          </ac:picMkLst>
        </pc:picChg>
        <pc:picChg chg="add mod">
          <ac:chgData name="Amanda Garcia" userId="20fc64f3a88a5ae6" providerId="LiveId" clId="{155AC90E-DCA2-4173-9537-A33E30312776}" dt="2024-07-24T18:57:32.965" v="771" actId="1036"/>
          <ac:picMkLst>
            <pc:docMk/>
            <pc:sldMk cId="2277367480" sldId="286"/>
            <ac:picMk id="16" creationId="{19C90505-9F8B-EDB7-8E1D-78E41DF6D5F2}"/>
          </ac:picMkLst>
        </pc:picChg>
        <pc:picChg chg="add mod">
          <ac:chgData name="Amanda Garcia" userId="20fc64f3a88a5ae6" providerId="LiveId" clId="{155AC90E-DCA2-4173-9537-A33E30312776}" dt="2024-07-24T18:58:04.404" v="1029" actId="1035"/>
          <ac:picMkLst>
            <pc:docMk/>
            <pc:sldMk cId="2277367480" sldId="286"/>
            <ac:picMk id="20" creationId="{4027DDA3-7E92-DB17-C7E7-20A9267DA873}"/>
          </ac:picMkLst>
        </pc:picChg>
      </pc:sldChg>
      <pc:sldChg chg="addSp delSp modSp new mod ord">
        <pc:chgData name="Amanda Garcia" userId="20fc64f3a88a5ae6" providerId="LiveId" clId="{155AC90E-DCA2-4173-9537-A33E30312776}" dt="2024-07-26T14:17:06.334" v="1137"/>
        <pc:sldMkLst>
          <pc:docMk/>
          <pc:sldMk cId="1729651726" sldId="287"/>
        </pc:sldMkLst>
        <pc:spChg chg="del">
          <ac:chgData name="Amanda Garcia" userId="20fc64f3a88a5ae6" providerId="LiveId" clId="{155AC90E-DCA2-4173-9537-A33E30312776}" dt="2024-07-26T14:11:42.318" v="1114" actId="478"/>
          <ac:spMkLst>
            <pc:docMk/>
            <pc:sldMk cId="1729651726" sldId="287"/>
            <ac:spMk id="2" creationId="{F8121D02-EBFD-87C7-1EF0-28090261F281}"/>
          </ac:spMkLst>
        </pc:spChg>
        <pc:spChg chg="del">
          <ac:chgData name="Amanda Garcia" userId="20fc64f3a88a5ae6" providerId="LiveId" clId="{155AC90E-DCA2-4173-9537-A33E30312776}" dt="2024-07-26T14:11:42.318" v="1114" actId="478"/>
          <ac:spMkLst>
            <pc:docMk/>
            <pc:sldMk cId="1729651726" sldId="287"/>
            <ac:spMk id="3" creationId="{4629EC77-AF90-40DA-8EC7-B59B0E075F67}"/>
          </ac:spMkLst>
        </pc:spChg>
        <pc:spChg chg="add mod">
          <ac:chgData name="Amanda Garcia" userId="20fc64f3a88a5ae6" providerId="LiveId" clId="{155AC90E-DCA2-4173-9537-A33E30312776}" dt="2024-07-26T14:14:29.997" v="1133" actId="114"/>
          <ac:spMkLst>
            <pc:docMk/>
            <pc:sldMk cId="1729651726" sldId="287"/>
            <ac:spMk id="7" creationId="{94798BC5-7600-DB7E-85AD-C7BC55481F16}"/>
          </ac:spMkLst>
        </pc:spChg>
        <pc:spChg chg="add mod">
          <ac:chgData name="Amanda Garcia" userId="20fc64f3a88a5ae6" providerId="LiveId" clId="{155AC90E-DCA2-4173-9537-A33E30312776}" dt="2024-07-26T14:16:57.618" v="1135"/>
          <ac:spMkLst>
            <pc:docMk/>
            <pc:sldMk cId="1729651726" sldId="287"/>
            <ac:spMk id="8" creationId="{E43C6D2C-5BB0-B6C1-EA6C-A24C478733E1}"/>
          </ac:spMkLst>
        </pc:spChg>
        <pc:spChg chg="add mod">
          <ac:chgData name="Amanda Garcia" userId="20fc64f3a88a5ae6" providerId="LiveId" clId="{155AC90E-DCA2-4173-9537-A33E30312776}" dt="2024-07-26T14:16:57.618" v="1135"/>
          <ac:spMkLst>
            <pc:docMk/>
            <pc:sldMk cId="1729651726" sldId="287"/>
            <ac:spMk id="9" creationId="{B6D16058-366D-CC3E-E29A-89A422B5FD93}"/>
          </ac:spMkLst>
        </pc:spChg>
        <pc:spChg chg="add mod">
          <ac:chgData name="Amanda Garcia" userId="20fc64f3a88a5ae6" providerId="LiveId" clId="{155AC90E-DCA2-4173-9537-A33E30312776}" dt="2024-07-26T14:16:57.618" v="1135"/>
          <ac:spMkLst>
            <pc:docMk/>
            <pc:sldMk cId="1729651726" sldId="287"/>
            <ac:spMk id="12" creationId="{E08D6DD6-984C-8843-9E6A-85CC464876DE}"/>
          </ac:spMkLst>
        </pc:spChg>
        <pc:picChg chg="add mod">
          <ac:chgData name="Amanda Garcia" userId="20fc64f3a88a5ae6" providerId="LiveId" clId="{155AC90E-DCA2-4173-9537-A33E30312776}" dt="2024-07-26T14:13:47.936" v="1123" actId="1076"/>
          <ac:picMkLst>
            <pc:docMk/>
            <pc:sldMk cId="1729651726" sldId="287"/>
            <ac:picMk id="5" creationId="{B16F067F-C38F-1941-1098-256F9B6A9A3B}"/>
          </ac:picMkLst>
        </pc:picChg>
        <pc:picChg chg="add mod">
          <ac:chgData name="Amanda Garcia" userId="20fc64f3a88a5ae6" providerId="LiveId" clId="{155AC90E-DCA2-4173-9537-A33E30312776}" dt="2024-07-26T14:17:06.334" v="1137"/>
          <ac:picMkLst>
            <pc:docMk/>
            <pc:sldMk cId="1729651726" sldId="287"/>
            <ac:picMk id="10" creationId="{65FC7043-0AB8-CAB2-7CC8-F103867FBE71}"/>
          </ac:picMkLst>
        </pc:picChg>
        <pc:picChg chg="add mod">
          <ac:chgData name="Amanda Garcia" userId="20fc64f3a88a5ae6" providerId="LiveId" clId="{155AC90E-DCA2-4173-9537-A33E30312776}" dt="2024-07-26T14:16:57.618" v="1135"/>
          <ac:picMkLst>
            <pc:docMk/>
            <pc:sldMk cId="1729651726" sldId="287"/>
            <ac:picMk id="11" creationId="{25F4F0CF-5AED-758E-7A35-87A6EE77D1D6}"/>
          </ac:picMkLst>
        </pc:picChg>
        <pc:picChg chg="add mod">
          <ac:chgData name="Amanda Garcia" userId="20fc64f3a88a5ae6" providerId="LiveId" clId="{155AC90E-DCA2-4173-9537-A33E30312776}" dt="2024-07-26T14:16:57.618" v="1135"/>
          <ac:picMkLst>
            <pc:docMk/>
            <pc:sldMk cId="1729651726" sldId="287"/>
            <ac:picMk id="13" creationId="{07F6120C-D396-7F73-BF7B-88D92116432D}"/>
          </ac:picMkLst>
        </pc:picChg>
        <pc:picChg chg="add mod">
          <ac:chgData name="Amanda Garcia" userId="20fc64f3a88a5ae6" providerId="LiveId" clId="{155AC90E-DCA2-4173-9537-A33E30312776}" dt="2024-07-26T14:16:57.618" v="1135"/>
          <ac:picMkLst>
            <pc:docMk/>
            <pc:sldMk cId="1729651726" sldId="287"/>
            <ac:picMk id="15" creationId="{A30D19D8-46AD-5908-5038-4AF339DA74C8}"/>
          </ac:picMkLst>
        </pc:picChg>
      </pc:sldChg>
      <pc:sldMasterChg chg="setBg modSldLayout">
        <pc:chgData name="Amanda Garcia" userId="20fc64f3a88a5ae6" providerId="LiveId" clId="{155AC90E-DCA2-4173-9537-A33E30312776}" dt="2024-07-24T18:20:01.442" v="239"/>
        <pc:sldMasterMkLst>
          <pc:docMk/>
          <pc:sldMasterMk cId="2383170881" sldId="2147483648"/>
        </pc:sldMasterMkLst>
        <pc:sldLayoutChg chg="setBg">
          <pc:chgData name="Amanda Garcia" userId="20fc64f3a88a5ae6" providerId="LiveId" clId="{155AC90E-DCA2-4173-9537-A33E30312776}" dt="2024-07-24T18:20:01.442" v="239"/>
          <pc:sldLayoutMkLst>
            <pc:docMk/>
            <pc:sldMasterMk cId="2383170881" sldId="2147483648"/>
            <pc:sldLayoutMk cId="2794778603" sldId="2147483649"/>
          </pc:sldLayoutMkLst>
        </pc:sldLayoutChg>
        <pc:sldLayoutChg chg="setBg">
          <pc:chgData name="Amanda Garcia" userId="20fc64f3a88a5ae6" providerId="LiveId" clId="{155AC90E-DCA2-4173-9537-A33E30312776}" dt="2024-07-24T18:20:01.442" v="239"/>
          <pc:sldLayoutMkLst>
            <pc:docMk/>
            <pc:sldMasterMk cId="2383170881" sldId="2147483648"/>
            <pc:sldLayoutMk cId="862835064" sldId="2147483650"/>
          </pc:sldLayoutMkLst>
        </pc:sldLayoutChg>
        <pc:sldLayoutChg chg="setBg">
          <pc:chgData name="Amanda Garcia" userId="20fc64f3a88a5ae6" providerId="LiveId" clId="{155AC90E-DCA2-4173-9537-A33E30312776}" dt="2024-07-24T18:20:01.442" v="239"/>
          <pc:sldLayoutMkLst>
            <pc:docMk/>
            <pc:sldMasterMk cId="2383170881" sldId="2147483648"/>
            <pc:sldLayoutMk cId="1389840439" sldId="2147483651"/>
          </pc:sldLayoutMkLst>
        </pc:sldLayoutChg>
        <pc:sldLayoutChg chg="setBg">
          <pc:chgData name="Amanda Garcia" userId="20fc64f3a88a5ae6" providerId="LiveId" clId="{155AC90E-DCA2-4173-9537-A33E30312776}" dt="2024-07-24T18:20:01.442" v="239"/>
          <pc:sldLayoutMkLst>
            <pc:docMk/>
            <pc:sldMasterMk cId="2383170881" sldId="2147483648"/>
            <pc:sldLayoutMk cId="424266359" sldId="2147483652"/>
          </pc:sldLayoutMkLst>
        </pc:sldLayoutChg>
        <pc:sldLayoutChg chg="setBg">
          <pc:chgData name="Amanda Garcia" userId="20fc64f3a88a5ae6" providerId="LiveId" clId="{155AC90E-DCA2-4173-9537-A33E30312776}" dt="2024-07-24T18:20:01.442" v="239"/>
          <pc:sldLayoutMkLst>
            <pc:docMk/>
            <pc:sldMasterMk cId="2383170881" sldId="2147483648"/>
            <pc:sldLayoutMk cId="2825685170" sldId="2147483653"/>
          </pc:sldLayoutMkLst>
        </pc:sldLayoutChg>
        <pc:sldLayoutChg chg="setBg">
          <pc:chgData name="Amanda Garcia" userId="20fc64f3a88a5ae6" providerId="LiveId" clId="{155AC90E-DCA2-4173-9537-A33E30312776}" dt="2024-07-24T18:20:01.442" v="239"/>
          <pc:sldLayoutMkLst>
            <pc:docMk/>
            <pc:sldMasterMk cId="2383170881" sldId="2147483648"/>
            <pc:sldLayoutMk cId="2546286665" sldId="2147483654"/>
          </pc:sldLayoutMkLst>
        </pc:sldLayoutChg>
        <pc:sldLayoutChg chg="setBg">
          <pc:chgData name="Amanda Garcia" userId="20fc64f3a88a5ae6" providerId="LiveId" clId="{155AC90E-DCA2-4173-9537-A33E30312776}" dt="2024-07-24T18:20:01.442" v="239"/>
          <pc:sldLayoutMkLst>
            <pc:docMk/>
            <pc:sldMasterMk cId="2383170881" sldId="2147483648"/>
            <pc:sldLayoutMk cId="2496570027" sldId="2147483655"/>
          </pc:sldLayoutMkLst>
        </pc:sldLayoutChg>
        <pc:sldLayoutChg chg="setBg">
          <pc:chgData name="Amanda Garcia" userId="20fc64f3a88a5ae6" providerId="LiveId" clId="{155AC90E-DCA2-4173-9537-A33E30312776}" dt="2024-07-24T18:20:01.442" v="239"/>
          <pc:sldLayoutMkLst>
            <pc:docMk/>
            <pc:sldMasterMk cId="2383170881" sldId="2147483648"/>
            <pc:sldLayoutMk cId="2888572673" sldId="2147483656"/>
          </pc:sldLayoutMkLst>
        </pc:sldLayoutChg>
        <pc:sldLayoutChg chg="setBg">
          <pc:chgData name="Amanda Garcia" userId="20fc64f3a88a5ae6" providerId="LiveId" clId="{155AC90E-DCA2-4173-9537-A33E30312776}" dt="2024-07-24T18:20:01.442" v="239"/>
          <pc:sldLayoutMkLst>
            <pc:docMk/>
            <pc:sldMasterMk cId="2383170881" sldId="2147483648"/>
            <pc:sldLayoutMk cId="3576872890" sldId="2147483657"/>
          </pc:sldLayoutMkLst>
        </pc:sldLayoutChg>
        <pc:sldLayoutChg chg="setBg">
          <pc:chgData name="Amanda Garcia" userId="20fc64f3a88a5ae6" providerId="LiveId" clId="{155AC90E-DCA2-4173-9537-A33E30312776}" dt="2024-07-24T18:20:01.442" v="239"/>
          <pc:sldLayoutMkLst>
            <pc:docMk/>
            <pc:sldMasterMk cId="2383170881" sldId="2147483648"/>
            <pc:sldLayoutMk cId="4015675872" sldId="2147483658"/>
          </pc:sldLayoutMkLst>
        </pc:sldLayoutChg>
        <pc:sldLayoutChg chg="setBg">
          <pc:chgData name="Amanda Garcia" userId="20fc64f3a88a5ae6" providerId="LiveId" clId="{155AC90E-DCA2-4173-9537-A33E30312776}" dt="2024-07-24T18:20:01.442" v="239"/>
          <pc:sldLayoutMkLst>
            <pc:docMk/>
            <pc:sldMasterMk cId="2383170881" sldId="2147483648"/>
            <pc:sldLayoutMk cId="1126347928"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0B3753-6618-4F59-B761-48BEDEA75AA1}" type="datetimeFigureOut">
              <a:rPr lang="en-US" smtClean="0"/>
              <a:t>7/28/2024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98415E-A2D0-4D66-9B09-BD8D77921D9B}" type="slidenum">
              <a:rPr lang="en-US" smtClean="0"/>
              <a:t>‹#›</a:t>
            </a:fld>
            <a:endParaRPr lang="en-US"/>
          </a:p>
        </p:txBody>
      </p:sp>
    </p:spTree>
    <p:extLst>
      <p:ext uri="{BB962C8B-B14F-4D97-AF65-F5344CB8AC3E}">
        <p14:creationId xmlns:p14="http://schemas.microsoft.com/office/powerpoint/2010/main" val="1581071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98415E-A2D0-4D66-9B09-BD8D77921D9B}" type="slidenum">
              <a:rPr lang="en-US" smtClean="0"/>
              <a:t>4</a:t>
            </a:fld>
            <a:endParaRPr lang="en-US"/>
          </a:p>
        </p:txBody>
      </p:sp>
    </p:spTree>
    <p:extLst>
      <p:ext uri="{BB962C8B-B14F-4D97-AF65-F5344CB8AC3E}">
        <p14:creationId xmlns:p14="http://schemas.microsoft.com/office/powerpoint/2010/main" val="2635554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98415E-A2D0-4D66-9B09-BD8D77921D9B}" type="slidenum">
              <a:rPr lang="en-US" smtClean="0"/>
              <a:t>17</a:t>
            </a:fld>
            <a:endParaRPr lang="en-US"/>
          </a:p>
        </p:txBody>
      </p:sp>
    </p:spTree>
    <p:extLst>
      <p:ext uri="{BB962C8B-B14F-4D97-AF65-F5344CB8AC3E}">
        <p14:creationId xmlns:p14="http://schemas.microsoft.com/office/powerpoint/2010/main" val="4031347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98415E-A2D0-4D66-9B09-BD8D77921D9B}" type="slidenum">
              <a:rPr lang="en-US" smtClean="0"/>
              <a:t>18</a:t>
            </a:fld>
            <a:endParaRPr lang="en-US"/>
          </a:p>
        </p:txBody>
      </p:sp>
    </p:spTree>
    <p:extLst>
      <p:ext uri="{BB962C8B-B14F-4D97-AF65-F5344CB8AC3E}">
        <p14:creationId xmlns:p14="http://schemas.microsoft.com/office/powerpoint/2010/main" val="4045890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BE0FB-FB53-B288-1329-657C530C41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C497023-9220-454C-7599-7CF95EA321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10E375-5DE0-F6A3-A003-3BC075E4A04B}"/>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5" name="Footer Placeholder 4">
            <a:extLst>
              <a:ext uri="{FF2B5EF4-FFF2-40B4-BE49-F238E27FC236}">
                <a16:creationId xmlns:a16="http://schemas.microsoft.com/office/drawing/2014/main" id="{3E80382D-1810-3510-1084-B104B1AA8F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D04673-2FE6-428F-BD60-F8090B4097F1}"/>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2794778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34C5E-DA52-5BFE-B11C-E253042706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5AFC08E-CE03-9B17-B847-21E6555E27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9FED06-8F76-93F9-58CF-30818793E6F8}"/>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5" name="Footer Placeholder 4">
            <a:extLst>
              <a:ext uri="{FF2B5EF4-FFF2-40B4-BE49-F238E27FC236}">
                <a16:creationId xmlns:a16="http://schemas.microsoft.com/office/drawing/2014/main" id="{3EAF08DA-BD13-958A-3E38-9DC0ABDC58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84A03A-5BDF-27AE-925B-7C10185841C8}"/>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4015675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80AB68-B7CF-73C7-7BE4-FB6D4265017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D178E1-9815-D476-0059-7DA8F63177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60A02D-AC32-EDE0-9DDF-C7E8C3A17170}"/>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5" name="Footer Placeholder 4">
            <a:extLst>
              <a:ext uri="{FF2B5EF4-FFF2-40B4-BE49-F238E27FC236}">
                <a16:creationId xmlns:a16="http://schemas.microsoft.com/office/drawing/2014/main" id="{13540AAF-0D32-F678-E50B-3B6315035C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5335A3-823F-FF1E-3B58-45492E1DCD04}"/>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1126347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9E0E2-C432-2FFE-F14E-E88885C327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66C2860-4EAA-8206-DACF-6325A062E2E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E78323-3F65-43B6-E0F3-25C73E660325}"/>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5" name="Footer Placeholder 4">
            <a:extLst>
              <a:ext uri="{FF2B5EF4-FFF2-40B4-BE49-F238E27FC236}">
                <a16:creationId xmlns:a16="http://schemas.microsoft.com/office/drawing/2014/main" id="{BF67D6C1-71EA-90A2-AD03-4CCF1D3106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447A99-4CA1-461F-429E-BA11F0124104}"/>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862835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F2D25-68BD-5156-EC9A-FB828CEC9B1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DF6D8A4-379B-5F9D-0A06-9DD3203E8D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67837D-FDD8-3F71-79AF-7D420D2C20BB}"/>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5" name="Footer Placeholder 4">
            <a:extLst>
              <a:ext uri="{FF2B5EF4-FFF2-40B4-BE49-F238E27FC236}">
                <a16:creationId xmlns:a16="http://schemas.microsoft.com/office/drawing/2014/main" id="{83070FC1-0059-DD2D-9A78-5321C6FD0B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20F835-8C00-F0B7-37BF-95B490877FD6}"/>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13898404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02A14-AB39-6376-C7F8-CCDEA971F4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C452DD-313F-7B57-9EAF-2A40D9F8B2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EAECD6-DFBF-AD57-C4A0-94A638FCF3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932FF23-A83A-5F9E-CF28-792F1F84E8DF}"/>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6" name="Footer Placeholder 5">
            <a:extLst>
              <a:ext uri="{FF2B5EF4-FFF2-40B4-BE49-F238E27FC236}">
                <a16:creationId xmlns:a16="http://schemas.microsoft.com/office/drawing/2014/main" id="{0E043EC7-FC86-C83A-2105-EE5487967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AC19D6-613E-810D-556C-36C5D7DAC15C}"/>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4242663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4A8ED-3D53-117D-3E45-1EC4A30AF83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64DA99-3BE2-8206-A8AE-301F96F133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EC2299-BBD5-FA02-E90B-AB674A38D0E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CEF458-C77B-A0D6-4A45-61107AD1AD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F23333-E7B7-EB3F-CE47-255040FBFA2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2CD0D11-92CF-013A-C9EE-1449CAB7138F}"/>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8" name="Footer Placeholder 7">
            <a:extLst>
              <a:ext uri="{FF2B5EF4-FFF2-40B4-BE49-F238E27FC236}">
                <a16:creationId xmlns:a16="http://schemas.microsoft.com/office/drawing/2014/main" id="{D33E366E-AA75-0C29-849D-E58A30F262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63DB92-76AD-C790-D07D-5AADC563CCF3}"/>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2825685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BCC97-F718-C336-3980-2D6049CCAAC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00B9D12-A31C-572F-BE19-87DABF3B62D9}"/>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4" name="Footer Placeholder 3">
            <a:extLst>
              <a:ext uri="{FF2B5EF4-FFF2-40B4-BE49-F238E27FC236}">
                <a16:creationId xmlns:a16="http://schemas.microsoft.com/office/drawing/2014/main" id="{B633F96B-02A3-78E1-3ED1-6F4D9CA7D3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41CC2C1-0C85-6BDD-E2A3-C9BDAA7016F7}"/>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2546286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A4A1D9-5A2E-905B-4A30-075B7B311E6E}"/>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3" name="Footer Placeholder 2">
            <a:extLst>
              <a:ext uri="{FF2B5EF4-FFF2-40B4-BE49-F238E27FC236}">
                <a16:creationId xmlns:a16="http://schemas.microsoft.com/office/drawing/2014/main" id="{48A87952-3FC5-0575-511E-DAA9C00E17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5E88019-568F-A3A7-7032-28EF37298CCE}"/>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24965700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624C1-4DF4-A2A8-A839-87F2505735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0D6B54-36E5-F31A-A1F8-45CB8610CA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1D5225-8E60-D61D-3378-F63AF1ABC0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2BD5C8-08D0-ACB7-FC81-20A96578472A}"/>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6" name="Footer Placeholder 5">
            <a:extLst>
              <a:ext uri="{FF2B5EF4-FFF2-40B4-BE49-F238E27FC236}">
                <a16:creationId xmlns:a16="http://schemas.microsoft.com/office/drawing/2014/main" id="{8983EC8A-DF49-BFC2-F0D9-CFCD0895C9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82D8AE-CD3B-CB9D-D616-4177FC5CC02A}"/>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288857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4C6A7-3ED3-9F71-82E7-FBF57B2AC8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33B795-55B9-D8E7-C76C-29532C7F10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33D9911-0ACA-4B41-C4CB-ABF2A66FEA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563612-5E73-916A-6F35-843F1D1EEFA1}"/>
              </a:ext>
            </a:extLst>
          </p:cNvPr>
          <p:cNvSpPr>
            <a:spLocks noGrp="1"/>
          </p:cNvSpPr>
          <p:nvPr>
            <p:ph type="dt" sz="half" idx="10"/>
          </p:nvPr>
        </p:nvSpPr>
        <p:spPr/>
        <p:txBody>
          <a:bodyPr/>
          <a:lstStyle/>
          <a:p>
            <a:fld id="{514DEFD6-013E-4CEC-BF46-339E1543057C}" type="datetimeFigureOut">
              <a:rPr lang="en-US" smtClean="0"/>
              <a:t>7/28/2024</a:t>
            </a:fld>
            <a:endParaRPr lang="en-US"/>
          </a:p>
        </p:txBody>
      </p:sp>
      <p:sp>
        <p:nvSpPr>
          <p:cNvPr id="6" name="Footer Placeholder 5">
            <a:extLst>
              <a:ext uri="{FF2B5EF4-FFF2-40B4-BE49-F238E27FC236}">
                <a16:creationId xmlns:a16="http://schemas.microsoft.com/office/drawing/2014/main" id="{31E574EC-400F-A9C3-496B-20F5317898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920D62-D7F2-1C03-8D43-FCDFF3D8A161}"/>
              </a:ext>
            </a:extLst>
          </p:cNvPr>
          <p:cNvSpPr>
            <a:spLocks noGrp="1"/>
          </p:cNvSpPr>
          <p:nvPr>
            <p:ph type="sldNum" sz="quarter" idx="12"/>
          </p:nvPr>
        </p:nvSpPr>
        <p:spPr/>
        <p:txBody>
          <a:bodyPr/>
          <a:lstStyle/>
          <a:p>
            <a:fld id="{64CA054C-19CF-428C-A166-E0B3F1B30BE6}" type="slidenum">
              <a:rPr lang="en-US" smtClean="0"/>
              <a:t>‹#›</a:t>
            </a:fld>
            <a:endParaRPr lang="en-US"/>
          </a:p>
        </p:txBody>
      </p:sp>
    </p:spTree>
    <p:extLst>
      <p:ext uri="{BB962C8B-B14F-4D97-AF65-F5344CB8AC3E}">
        <p14:creationId xmlns:p14="http://schemas.microsoft.com/office/powerpoint/2010/main" val="35768728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EEED"/>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31D756-E8E9-D1EB-B471-382AA38143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544733-0287-E660-5ECA-03B55FB5CE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6BF7CD-CC5B-5F04-9CE9-83CEAE5FA1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14DEFD6-013E-4CEC-BF46-339E1543057C}" type="datetimeFigureOut">
              <a:rPr lang="en-US" smtClean="0"/>
              <a:t>7/28/2024</a:t>
            </a:fld>
            <a:endParaRPr lang="en-US"/>
          </a:p>
        </p:txBody>
      </p:sp>
      <p:sp>
        <p:nvSpPr>
          <p:cNvPr id="5" name="Footer Placeholder 4">
            <a:extLst>
              <a:ext uri="{FF2B5EF4-FFF2-40B4-BE49-F238E27FC236}">
                <a16:creationId xmlns:a16="http://schemas.microsoft.com/office/drawing/2014/main" id="{46A15731-51C7-BBEF-7A6C-DAF90F0A2C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D4AB7FC-FFF7-F75C-BE33-C83AF96AAF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4CA054C-19CF-428C-A166-E0B3F1B30BE6}" type="slidenum">
              <a:rPr lang="en-US" smtClean="0"/>
              <a:t>‹#›</a:t>
            </a:fld>
            <a:endParaRPr lang="en-US"/>
          </a:p>
        </p:txBody>
      </p:sp>
    </p:spTree>
    <p:extLst>
      <p:ext uri="{BB962C8B-B14F-4D97-AF65-F5344CB8AC3E}">
        <p14:creationId xmlns:p14="http://schemas.microsoft.com/office/powerpoint/2010/main" val="2383170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3.png"/><Relationship Id="rId7"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35.png"/><Relationship Id="rId7" Type="http://schemas.openxmlformats.org/officeDocument/2006/relationships/image" Target="../media/image30.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23.png"/><Relationship Id="rId10" Type="http://schemas.openxmlformats.org/officeDocument/2006/relationships/image" Target="../media/image38.jpg"/><Relationship Id="rId4" Type="http://schemas.openxmlformats.org/officeDocument/2006/relationships/image" Target="../media/image36.png"/><Relationship Id="rId9" Type="http://schemas.openxmlformats.org/officeDocument/2006/relationships/image" Target="../media/image37.jpg"/></Relationships>
</file>

<file path=ppt/slides/_rels/slide1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25.jp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jp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2.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45.jpg"/><Relationship Id="rId7" Type="http://schemas.microsoft.com/office/2007/relationships/hdphoto" Target="../media/hdphoto1.wdp"/><Relationship Id="rId2" Type="http://schemas.openxmlformats.org/officeDocument/2006/relationships/image" Target="../media/image44.jp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7.png"/><Relationship Id="rId4" Type="http://schemas.openxmlformats.org/officeDocument/2006/relationships/image" Target="../media/image46.jpg"/></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microsoft.com/office/2007/relationships/hdphoto" Target="../media/hdphoto1.wdp"/><Relationship Id="rId7" Type="http://schemas.openxmlformats.org/officeDocument/2006/relationships/image" Target="../media/image48.jp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jpg"/><Relationship Id="rId4" Type="http://schemas.openxmlformats.org/officeDocument/2006/relationships/image" Target="../media/image45.jpg"/><Relationship Id="rId9" Type="http://schemas.openxmlformats.org/officeDocument/2006/relationships/image" Target="../media/image42.png"/></Relationships>
</file>

<file path=ppt/slides/_rels/slide1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8.jpg"/><Relationship Id="rId7" Type="http://schemas.openxmlformats.org/officeDocument/2006/relationships/image" Target="../media/image4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5.jpg"/><Relationship Id="rId5" Type="http://schemas.microsoft.com/office/2007/relationships/hdphoto" Target="../media/hdphoto1.wdp"/><Relationship Id="rId4" Type="http://schemas.openxmlformats.org/officeDocument/2006/relationships/image" Target="../media/image41.png"/><Relationship Id="rId9" Type="http://schemas.openxmlformats.org/officeDocument/2006/relationships/image" Target="../media/image49.jpg"/></Relationships>
</file>

<file path=ppt/slides/_rels/slide1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0.png"/><Relationship Id="rId7" Type="http://schemas.openxmlformats.org/officeDocument/2006/relationships/image" Target="../media/image50.jpe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9.jpg"/><Relationship Id="rId5" Type="http://schemas.microsoft.com/office/2007/relationships/hdphoto" Target="../media/hdphoto1.wdp"/><Relationship Id="rId10" Type="http://schemas.openxmlformats.org/officeDocument/2006/relationships/image" Target="../media/image53.jpeg"/><Relationship Id="rId4" Type="http://schemas.openxmlformats.org/officeDocument/2006/relationships/image" Target="../media/image41.png"/><Relationship Id="rId9"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slideLayout" Target="../slideLayouts/slideLayout2.xml"/><Relationship Id="rId7" Type="http://schemas.openxmlformats.org/officeDocument/2006/relationships/image" Target="../media/image54.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25.jpg"/><Relationship Id="rId9"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51.jpeg"/><Relationship Id="rId7" Type="http://schemas.openxmlformats.org/officeDocument/2006/relationships/image" Target="../media/image28.pn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32.png"/><Relationship Id="rId5" Type="http://schemas.openxmlformats.org/officeDocument/2006/relationships/image" Target="../media/image53.jpeg"/><Relationship Id="rId10" Type="http://schemas.openxmlformats.org/officeDocument/2006/relationships/image" Target="../media/image31.png"/><Relationship Id="rId4" Type="http://schemas.openxmlformats.org/officeDocument/2006/relationships/image" Target="../media/image52.jpeg"/><Relationship Id="rId9" Type="http://schemas.openxmlformats.org/officeDocument/2006/relationships/image" Target="../media/image30.png"/></Relationships>
</file>

<file path=ppt/slides/_rels/slide22.xml.rels><?xml version="1.0" encoding="UTF-8" standalone="yes"?>
<Relationships xmlns="http://schemas.openxmlformats.org/package/2006/relationships"><Relationship Id="rId8" Type="http://schemas.openxmlformats.org/officeDocument/2006/relationships/image" Target="../media/image51.jpeg"/><Relationship Id="rId13" Type="http://schemas.openxmlformats.org/officeDocument/2006/relationships/image" Target="../media/image36.png"/><Relationship Id="rId3" Type="http://schemas.openxmlformats.org/officeDocument/2006/relationships/image" Target="../media/image29.png"/><Relationship Id="rId7" Type="http://schemas.openxmlformats.org/officeDocument/2006/relationships/image" Target="../media/image50.jpeg"/><Relationship Id="rId12" Type="http://schemas.openxmlformats.org/officeDocument/2006/relationships/image" Target="../media/image34.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53.jpeg"/><Relationship Id="rId4" Type="http://schemas.openxmlformats.org/officeDocument/2006/relationships/image" Target="../media/image30.png"/><Relationship Id="rId9" Type="http://schemas.openxmlformats.org/officeDocument/2006/relationships/image" Target="../media/image52.jpeg"/></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4.png"/><Relationship Id="rId7" Type="http://schemas.openxmlformats.org/officeDocument/2006/relationships/image" Target="../media/image30.png"/><Relationship Id="rId12" Type="http://schemas.openxmlformats.org/officeDocument/2006/relationships/image" Target="../media/image38.jp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7.jpg"/><Relationship Id="rId5" Type="http://schemas.openxmlformats.org/officeDocument/2006/relationships/image" Target="../media/image28.png"/><Relationship Id="rId10" Type="http://schemas.openxmlformats.org/officeDocument/2006/relationships/image" Target="../media/image25.jpg"/><Relationship Id="rId4" Type="http://schemas.openxmlformats.org/officeDocument/2006/relationships/image" Target="../media/image36.png"/><Relationship Id="rId9"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Layout" Target="../slideLayouts/slideLayout2.xml"/><Relationship Id="rId7" Type="http://schemas.openxmlformats.org/officeDocument/2006/relationships/image" Target="../media/image3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8.jpg"/><Relationship Id="rId11" Type="http://schemas.openxmlformats.org/officeDocument/2006/relationships/image" Target="../media/image56.png"/><Relationship Id="rId5" Type="http://schemas.openxmlformats.org/officeDocument/2006/relationships/image" Target="../media/image37.jpg"/><Relationship Id="rId10" Type="http://schemas.openxmlformats.org/officeDocument/2006/relationships/image" Target="../media/image55.png"/><Relationship Id="rId4" Type="http://schemas.openxmlformats.org/officeDocument/2006/relationships/image" Target="../media/image25.jpg"/><Relationship Id="rId9" Type="http://schemas.openxmlformats.org/officeDocument/2006/relationships/image" Target="../media/image36.png"/></Relationships>
</file>

<file path=ppt/slides/_rels/slide25.xml.rels><?xml version="1.0" encoding="UTF-8" standalone="yes"?>
<Relationships xmlns="http://schemas.openxmlformats.org/package/2006/relationships"><Relationship Id="rId8" Type="http://schemas.openxmlformats.org/officeDocument/2006/relationships/hyperlink" Target="https://www.athleanx.com/calculators/one-rep-max" TargetMode="External"/><Relationship Id="rId13" Type="http://schemas.openxmlformats.org/officeDocument/2006/relationships/image" Target="../media/image56.png"/><Relationship Id="rId3" Type="http://schemas.openxmlformats.org/officeDocument/2006/relationships/slideLayout" Target="../slideLayouts/slideLayout2.xml"/><Relationship Id="rId7" Type="http://schemas.openxmlformats.org/officeDocument/2006/relationships/hyperlink" Target="https://kotlinlang.org/" TargetMode="External"/><Relationship Id="rId12" Type="http://schemas.openxmlformats.org/officeDocument/2006/relationships/image" Target="../media/image5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s://m3.material.io/" TargetMode="External"/><Relationship Id="rId11"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hyperlink" Target="https://github.com/PierfrancescoSoffritti/android-youtube-player" TargetMode="External"/><Relationship Id="rId4" Type="http://schemas.openxmlformats.org/officeDocument/2006/relationships/image" Target="../media/image54.png"/><Relationship Id="rId9" Type="http://schemas.openxmlformats.org/officeDocument/2006/relationships/hyperlink" Target="https://www.calculator.net/calorie-calculator.html"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s://m3.material.io/" TargetMode="External"/><Relationship Id="rId7" Type="http://schemas.openxmlformats.org/officeDocument/2006/relationships/hyperlink" Target="https://github.com/PierfrancescoSoffritti/android-youtube-player" TargetMode="External"/><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hyperlink" Target="https://www.calculator.net/calorie-calculator.html" TargetMode="External"/><Relationship Id="rId5" Type="http://schemas.openxmlformats.org/officeDocument/2006/relationships/hyperlink" Target="https://www.athleanx.com/calculators/one-rep-max" TargetMode="External"/><Relationship Id="rId4" Type="http://schemas.openxmlformats.org/officeDocument/2006/relationships/hyperlink" Target="https://kotlinlang.org/" TargetMode="External"/><Relationship Id="rId9" Type="http://schemas.openxmlformats.org/officeDocument/2006/relationships/image" Target="../media/image58.png"/></Relationships>
</file>

<file path=ppt/slides/_rels/slide27.xml.rels><?xml version="1.0" encoding="UTF-8" standalone="yes"?>
<Relationships xmlns="http://schemas.openxmlformats.org/package/2006/relationships"><Relationship Id="rId8" Type="http://schemas.openxmlformats.org/officeDocument/2006/relationships/hyperlink" Target="https://github.com/PierfrancescoSoffritti/android-youtube-player" TargetMode="External"/><Relationship Id="rId3" Type="http://schemas.openxmlformats.org/officeDocument/2006/relationships/image" Target="../media/image57.png"/><Relationship Id="rId7" Type="http://schemas.openxmlformats.org/officeDocument/2006/relationships/hyperlink" Target="https://www.calculator.net/calorie-calculator.html" TargetMode="Externa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hyperlink" Target="https://www.athleanx.com/calculators/one-rep-max" TargetMode="External"/><Relationship Id="rId5" Type="http://schemas.openxmlformats.org/officeDocument/2006/relationships/hyperlink" Target="https://kotlinlang.org/" TargetMode="External"/><Relationship Id="rId4" Type="http://schemas.openxmlformats.org/officeDocument/2006/relationships/hyperlink" Target="https://m3.material.i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13" Type="http://schemas.openxmlformats.org/officeDocument/2006/relationships/image" Target="../media/image15.jpg"/><Relationship Id="rId18" Type="http://schemas.openxmlformats.org/officeDocument/2006/relationships/image" Target="../media/image20.jpg"/><Relationship Id="rId3" Type="http://schemas.openxmlformats.org/officeDocument/2006/relationships/image" Target="../media/image5.jpg"/><Relationship Id="rId21" Type="http://schemas.openxmlformats.org/officeDocument/2006/relationships/image" Target="../media/image3.png"/><Relationship Id="rId7" Type="http://schemas.openxmlformats.org/officeDocument/2006/relationships/image" Target="../media/image9.jpg"/><Relationship Id="rId12" Type="http://schemas.openxmlformats.org/officeDocument/2006/relationships/image" Target="../media/image14.jpg"/><Relationship Id="rId17" Type="http://schemas.openxmlformats.org/officeDocument/2006/relationships/image" Target="../media/image19.jpg"/><Relationship Id="rId2" Type="http://schemas.openxmlformats.org/officeDocument/2006/relationships/notesSlide" Target="../notesSlides/notesSlide1.xml"/><Relationship Id="rId16" Type="http://schemas.openxmlformats.org/officeDocument/2006/relationships/image" Target="../media/image18.jpg"/><Relationship Id="rId20" Type="http://schemas.openxmlformats.org/officeDocument/2006/relationships/image" Target="../media/image22.jpg"/><Relationship Id="rId1" Type="http://schemas.openxmlformats.org/officeDocument/2006/relationships/slideLayout" Target="../slideLayouts/slideLayout2.xml"/><Relationship Id="rId6" Type="http://schemas.openxmlformats.org/officeDocument/2006/relationships/image" Target="../media/image8.jpg"/><Relationship Id="rId11" Type="http://schemas.openxmlformats.org/officeDocument/2006/relationships/image" Target="../media/image13.jpg"/><Relationship Id="rId5" Type="http://schemas.openxmlformats.org/officeDocument/2006/relationships/image" Target="../media/image7.jpg"/><Relationship Id="rId15" Type="http://schemas.openxmlformats.org/officeDocument/2006/relationships/image" Target="../media/image17.jpg"/><Relationship Id="rId23" Type="http://schemas.openxmlformats.org/officeDocument/2006/relationships/image" Target="../media/image23.png"/><Relationship Id="rId10" Type="http://schemas.openxmlformats.org/officeDocument/2006/relationships/image" Target="../media/image12.jpg"/><Relationship Id="rId19" Type="http://schemas.openxmlformats.org/officeDocument/2006/relationships/image" Target="../media/image21.jpg"/><Relationship Id="rId4" Type="http://schemas.openxmlformats.org/officeDocument/2006/relationships/image" Target="../media/image6.jpg"/><Relationship Id="rId9" Type="http://schemas.openxmlformats.org/officeDocument/2006/relationships/image" Target="../media/image11.jpg"/><Relationship Id="rId14" Type="http://schemas.openxmlformats.org/officeDocument/2006/relationships/image" Target="../media/image16.jpg"/><Relationship Id="rId22"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5.jpg"/><Relationship Id="rId7"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6.png"/><Relationship Id="rId9"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9.png"/><Relationship Id="rId7"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lex">
            <a:hlinkClick r:id="" action="ppaction://media"/>
            <a:extLst>
              <a:ext uri="{FF2B5EF4-FFF2-40B4-BE49-F238E27FC236}">
                <a16:creationId xmlns:a16="http://schemas.microsoft.com/office/drawing/2014/main" id="{F76804B6-E0A1-E83D-00D7-53D8F0ACDF1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08903" y="0"/>
            <a:ext cx="7295409" cy="6785398"/>
          </a:xfrm>
          <a:prstGeom prst="rect">
            <a:avLst/>
          </a:prstGeom>
        </p:spPr>
      </p:pic>
      <p:pic>
        <p:nvPicPr>
          <p:cNvPr id="6" name="Picture 5" descr="A black screen with white text&#10;&#10;Description automatically generated">
            <a:extLst>
              <a:ext uri="{FF2B5EF4-FFF2-40B4-BE49-F238E27FC236}">
                <a16:creationId xmlns:a16="http://schemas.microsoft.com/office/drawing/2014/main" id="{0A40FA0A-8258-D6E7-FA8B-F57D79644AB9}"/>
              </a:ext>
            </a:extLst>
          </p:cNvPr>
          <p:cNvPicPr>
            <a:picLocks noChangeAspect="1"/>
          </p:cNvPicPr>
          <p:nvPr/>
        </p:nvPicPr>
        <p:blipFill>
          <a:blip r:embed="rId5">
            <a:extLst>
              <a:ext uri="{28A0092B-C50C-407E-A947-70E740481C1C}">
                <a14:useLocalDpi xmlns:a14="http://schemas.microsoft.com/office/drawing/2010/main" val="0"/>
              </a:ext>
            </a:extLst>
          </a:blip>
          <a:srcRect t="45894"/>
          <a:stretch/>
        </p:blipFill>
        <p:spPr>
          <a:xfrm>
            <a:off x="0" y="6864687"/>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7" name="Rectangle 6">
            <a:extLst>
              <a:ext uri="{FF2B5EF4-FFF2-40B4-BE49-F238E27FC236}">
                <a16:creationId xmlns:a16="http://schemas.microsoft.com/office/drawing/2014/main" id="{5694D3A8-4B0B-D06A-1593-CE40F4E23A70}"/>
              </a:ext>
            </a:extLst>
          </p:cNvPr>
          <p:cNvSpPr/>
          <p:nvPr/>
        </p:nvSpPr>
        <p:spPr>
          <a:xfrm>
            <a:off x="20" y="7506970"/>
            <a:ext cx="12191980" cy="2452687"/>
          </a:xfrm>
          <a:prstGeom prst="rect">
            <a:avLst/>
          </a:prstGeom>
        </p:spPr>
        <p:txBody>
          <a:bodyPr vert="horz" lIns="91440" tIns="45720" rIns="91440" bIns="45720" rtlCol="0" anchor="ctr">
            <a:normAutofit/>
          </a:bodyPr>
          <a:lstStyle/>
          <a:p>
            <a:pPr>
              <a:lnSpc>
                <a:spcPct val="90000"/>
              </a:lnSpc>
            </a:pPr>
            <a:r>
              <a:rPr lang="en-US" b="0" cap="none" spc="0" dirty="0">
                <a:ln w="0"/>
                <a:effectLst>
                  <a:outerShdw blurRad="38100" dist="19050" dir="2700000" algn="tl" rotWithShape="0">
                    <a:schemeClr val="dk1">
                      <a:alpha val="40000"/>
                    </a:schemeClr>
                  </a:outerShdw>
                </a:effectLst>
                <a:latin typeface="MS Reference Sans Serif" panose="020B0604030504040204" pitchFamily="34" charset="0"/>
              </a:rPr>
              <a:t>BY: </a:t>
            </a:r>
            <a:r>
              <a:rPr lang="en-US" dirty="0">
                <a:ln w="0"/>
                <a:latin typeface="MS Reference Sans Serif" panose="020B0604030504040204" pitchFamily="34" charset="0"/>
              </a:rPr>
              <a:t>Ruiz Rolando, </a:t>
            </a:r>
            <a:r>
              <a:rPr lang="en-US" dirty="0" err="1">
                <a:ln w="0"/>
                <a:latin typeface="MS Reference Sans Serif" panose="020B0604030504040204" pitchFamily="34" charset="0"/>
              </a:rPr>
              <a:t>Candelario</a:t>
            </a:r>
            <a:r>
              <a:rPr lang="en-US" dirty="0">
                <a:ln w="0"/>
                <a:latin typeface="MS Reference Sans Serif" panose="020B0604030504040204" pitchFamily="34" charset="0"/>
              </a:rPr>
              <a:t> </a:t>
            </a:r>
            <a:r>
              <a:rPr lang="en-US" dirty="0" err="1">
                <a:ln w="0"/>
                <a:latin typeface="MS Reference Sans Serif" panose="020B0604030504040204" pitchFamily="34" charset="0"/>
              </a:rPr>
              <a:t>Reinniel</a:t>
            </a:r>
            <a:r>
              <a:rPr lang="en-US" dirty="0">
                <a:ln w="0"/>
                <a:latin typeface="MS Reference Sans Serif" panose="020B0604030504040204" pitchFamily="34" charset="0"/>
              </a:rPr>
              <a:t> Ong, Garcia Fernandez Amanda, </a:t>
            </a:r>
            <a:r>
              <a:rPr lang="en-US" dirty="0" err="1">
                <a:ln w="0"/>
                <a:latin typeface="MS Reference Sans Serif" panose="020B0604030504040204" pitchFamily="34" charset="0"/>
              </a:rPr>
              <a:t>Lizazo</a:t>
            </a:r>
            <a:r>
              <a:rPr lang="en-US" dirty="0">
                <a:ln w="0"/>
                <a:latin typeface="MS Reference Sans Serif" panose="020B0604030504040204" pitchFamily="34" charset="0"/>
              </a:rPr>
              <a:t> Raul, Torres Daniel</a:t>
            </a:r>
          </a:p>
          <a:p>
            <a:pPr>
              <a:lnSpc>
                <a:spcPct val="90000"/>
              </a:lnSpc>
            </a:pPr>
            <a:endParaRPr lang="en-US" sz="2800" b="0" cap="none" spc="0" dirty="0">
              <a:ln w="0"/>
              <a:effectLst>
                <a:outerShdw blurRad="38100" dist="19050" dir="2700000" algn="tl" rotWithShape="0">
                  <a:schemeClr val="dk1">
                    <a:alpha val="40000"/>
                  </a:schemeClr>
                </a:outerShdw>
              </a:effectLst>
              <a:latin typeface="MS Reference Sans Serif" panose="020B0604030504040204" pitchFamily="34" charset="0"/>
            </a:endParaRPr>
          </a:p>
        </p:txBody>
      </p:sp>
      <p:sp>
        <p:nvSpPr>
          <p:cNvPr id="8" name="Rectangle 7">
            <a:extLst>
              <a:ext uri="{FF2B5EF4-FFF2-40B4-BE49-F238E27FC236}">
                <a16:creationId xmlns:a16="http://schemas.microsoft.com/office/drawing/2014/main" id="{DBAC3C61-AA67-80F2-9F34-D62B12EA7B52}"/>
              </a:ext>
            </a:extLst>
          </p:cNvPr>
          <p:cNvSpPr/>
          <p:nvPr/>
        </p:nvSpPr>
        <p:spPr>
          <a:xfrm>
            <a:off x="163387" y="7686090"/>
            <a:ext cx="10814242" cy="707886"/>
          </a:xfrm>
          <a:prstGeom prst="rect">
            <a:avLst/>
          </a:prstGeom>
          <a:noFill/>
        </p:spPr>
        <p:txBody>
          <a:bodyPr wrap="none" lIns="91440" tIns="45720" rIns="91440" bIns="45720">
            <a:spAutoFit/>
          </a:bodyPr>
          <a:lstStyle/>
          <a:p>
            <a:pPr algn="ctr"/>
            <a:r>
              <a:rPr lang="en-US" altLang="en-US" sz="40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rPr>
              <a:t>Organize and Optimize Your Workout Routines</a:t>
            </a:r>
            <a:endParaRPr lang="en-US" sz="4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5093570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B7695A-2A8A-5D73-E81A-64ADF1B39D02}"/>
              </a:ext>
            </a:extLst>
          </p:cNvPr>
          <p:cNvSpPr txBox="1"/>
          <p:nvPr/>
        </p:nvSpPr>
        <p:spPr>
          <a:xfrm>
            <a:off x="274320" y="1166842"/>
            <a:ext cx="4861560" cy="4524315"/>
          </a:xfrm>
          <a:prstGeom prst="rect">
            <a:avLst/>
          </a:prstGeom>
          <a:noFill/>
        </p:spPr>
        <p:txBody>
          <a:bodyPr wrap="square">
            <a:spAutoFit/>
          </a:bodyPr>
          <a:lstStyle/>
          <a:p>
            <a:r>
              <a:rPr lang="en-US" b="1" dirty="0"/>
              <a:t>Features</a:t>
            </a:r>
          </a:p>
          <a:p>
            <a:r>
              <a:rPr lang="en-US" dirty="0"/>
              <a:t>The Flex Workout Application offers several key features designed to enhance the fitness tracking experience. The Workout Page allows users to add, edit, or delete workout plans, providing a flexible and customizable approach to fitness management. Users can specify the name and description of each workout plan, ensuring detailed tracking. The Calculator Page includes tools to calculate Basal Metabolic Rate (BMR) and One Rep Max, providing users with crucial insights into their fitness levels and progress. These features are designed to make fitness tracking more efficient and effective, helping users stay motivated and achieve their health goals.</a:t>
            </a:r>
          </a:p>
        </p:txBody>
      </p:sp>
      <p:pic>
        <p:nvPicPr>
          <p:cNvPr id="7171" name="Picture 49">
            <a:extLst>
              <a:ext uri="{FF2B5EF4-FFF2-40B4-BE49-F238E27FC236}">
                <a16:creationId xmlns:a16="http://schemas.microsoft.com/office/drawing/2014/main" id="{4675D4D4-FC10-73A1-3C69-7C46C2E888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3959" y="742985"/>
            <a:ext cx="2606040" cy="5159284"/>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48">
            <a:extLst>
              <a:ext uri="{FF2B5EF4-FFF2-40B4-BE49-F238E27FC236}">
                <a16:creationId xmlns:a16="http://schemas.microsoft.com/office/drawing/2014/main" id="{24EFA9E5-D71D-50BA-C36E-E164639FF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8078" y="706471"/>
            <a:ext cx="2529840" cy="517141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F83A2DC2-8F0B-B8AD-FCF6-3D3F30ECC86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5">
            <a:extLst>
              <a:ext uri="{FF2B5EF4-FFF2-40B4-BE49-F238E27FC236}">
                <a16:creationId xmlns:a16="http://schemas.microsoft.com/office/drawing/2014/main" id="{7EA937C3-1FC5-5C3B-AE40-962391F54BA2}"/>
              </a:ext>
            </a:extLst>
          </p:cNvPr>
          <p:cNvSpPr>
            <a:spLocks noChangeArrowheads="1"/>
          </p:cNvSpPr>
          <p:nvPr/>
        </p:nvSpPr>
        <p:spPr bwMode="auto">
          <a:xfrm>
            <a:off x="0" y="123285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8ADD2260-BE94-2C6D-ACBB-2FAB7FB10777}"/>
              </a:ext>
            </a:extLst>
          </p:cNvPr>
          <p:cNvSpPr txBox="1"/>
          <p:nvPr/>
        </p:nvSpPr>
        <p:spPr>
          <a:xfrm>
            <a:off x="44187" y="-2253459"/>
            <a:ext cx="11993880" cy="2031325"/>
          </a:xfrm>
          <a:prstGeom prst="rect">
            <a:avLst/>
          </a:prstGeom>
          <a:noFill/>
        </p:spPr>
        <p:txBody>
          <a:bodyPr wrap="square">
            <a:spAutoFit/>
          </a:bodyPr>
          <a:lstStyle/>
          <a:p>
            <a:r>
              <a:rPr lang="en-US" b="1" dirty="0"/>
              <a:t>Object Design</a:t>
            </a:r>
          </a:p>
          <a:p>
            <a:pPr lvl="1"/>
            <a:r>
              <a:rPr lang="en-US" dirty="0"/>
              <a:t>The Flex Workout Application's structure includes two primary objects: Routine and Exercise. Each Routine object has a name and description and can contain multiple Exercise objects. The Exercise objects, which are dependent on the Routine objects, include details such as the exercise name, YouTube URL for demonstration, number of sets, and repetitions. This hierarchical design ensures organized and detailed tracking of each workout routine, allowing users to manage their fitness activities efficiently. By providing a clear and structured approach to workout management, Flex Workout helps users stay organized and focused on their fitness goals.</a:t>
            </a:r>
          </a:p>
        </p:txBody>
      </p:sp>
      <p:pic>
        <p:nvPicPr>
          <p:cNvPr id="9" name="Picture 34">
            <a:extLst>
              <a:ext uri="{FF2B5EF4-FFF2-40B4-BE49-F238E27FC236}">
                <a16:creationId xmlns:a16="http://schemas.microsoft.com/office/drawing/2014/main" id="{6A442997-CC3C-B709-7514-9672AFF448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282" y="7072111"/>
            <a:ext cx="2168108" cy="46634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3">
            <a:extLst>
              <a:ext uri="{FF2B5EF4-FFF2-40B4-BE49-F238E27FC236}">
                <a16:creationId xmlns:a16="http://schemas.microsoft.com/office/drawing/2014/main" id="{3733D894-111F-1043-8B91-F88495CDF0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5772" y="7089584"/>
            <a:ext cx="2186618" cy="46634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2">
            <a:extLst>
              <a:ext uri="{FF2B5EF4-FFF2-40B4-BE49-F238E27FC236}">
                <a16:creationId xmlns:a16="http://schemas.microsoft.com/office/drawing/2014/main" id="{A0393452-E427-B616-7718-16F16BF728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252" y="7094568"/>
            <a:ext cx="2191496" cy="46634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1">
            <a:extLst>
              <a:ext uri="{FF2B5EF4-FFF2-40B4-BE49-F238E27FC236}">
                <a16:creationId xmlns:a16="http://schemas.microsoft.com/office/drawing/2014/main" id="{2C390DA5-605B-B46D-E4BE-5175B523DE9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11441" y="7048848"/>
            <a:ext cx="2267889" cy="47099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0">
            <a:extLst>
              <a:ext uri="{FF2B5EF4-FFF2-40B4-BE49-F238E27FC236}">
                <a16:creationId xmlns:a16="http://schemas.microsoft.com/office/drawing/2014/main" id="{026EC21C-800E-D6BF-761C-079E77FE769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69960" y="7048848"/>
            <a:ext cx="2168107" cy="470996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0D1C9B2C-C398-5119-B9DF-5F2EF7E694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933" y="7360114"/>
            <a:ext cx="3025140" cy="6183386"/>
          </a:xfrm>
          <a:prstGeom prst="rect">
            <a:avLst/>
          </a:prstGeom>
          <a:noFill/>
          <a:ln>
            <a:noFill/>
          </a:ln>
        </p:spPr>
      </p:pic>
      <p:grpSp>
        <p:nvGrpSpPr>
          <p:cNvPr id="15" name="Group 14">
            <a:extLst>
              <a:ext uri="{FF2B5EF4-FFF2-40B4-BE49-F238E27FC236}">
                <a16:creationId xmlns:a16="http://schemas.microsoft.com/office/drawing/2014/main" id="{1D178481-19E7-677B-CB73-CE29AE775CBB}"/>
              </a:ext>
            </a:extLst>
          </p:cNvPr>
          <p:cNvGrpSpPr/>
          <p:nvPr/>
        </p:nvGrpSpPr>
        <p:grpSpPr>
          <a:xfrm>
            <a:off x="3407673" y="7435734"/>
            <a:ext cx="6851765" cy="5997421"/>
            <a:chOff x="4016863" y="412927"/>
            <a:chExt cx="6851765" cy="5997421"/>
          </a:xfrm>
        </p:grpSpPr>
        <p:sp>
          <p:nvSpPr>
            <p:cNvPr id="16" name="TextBox 15">
              <a:extLst>
                <a:ext uri="{FF2B5EF4-FFF2-40B4-BE49-F238E27FC236}">
                  <a16:creationId xmlns:a16="http://schemas.microsoft.com/office/drawing/2014/main" id="{37565AAC-448D-A61B-F96A-547D1583E452}"/>
                </a:ext>
              </a:extLst>
            </p:cNvPr>
            <p:cNvSpPr txBox="1"/>
            <p:nvPr/>
          </p:nvSpPr>
          <p:spPr>
            <a:xfrm>
              <a:off x="6833596" y="948722"/>
              <a:ext cx="4035032" cy="4801314"/>
            </a:xfrm>
            <a:prstGeom prst="rect">
              <a:avLst/>
            </a:prstGeom>
            <a:noFill/>
          </p:spPr>
          <p:txBody>
            <a:bodyPr wrap="square">
              <a:spAutoFit/>
            </a:bodyPr>
            <a:lstStyle/>
            <a:p>
              <a:r>
                <a:rPr lang="en-US" b="1" dirty="0"/>
                <a:t>Workout Page:</a:t>
              </a:r>
            </a:p>
            <a:p>
              <a:r>
                <a:rPr lang="en-US" dirty="0"/>
                <a:t>The Workout Page is designed to help users manage their workout routines effectively. Users can add new workouts, edit existing ones, or delete routines that are no longer needed. Each routine can include multiple exercises, and users can track their progress over time. This page ensures that users have a clear and organized view of their fitness journey, making it easier to stay on track and achieve their goals. By providing detailed tracking and management tools, the Workout Page helps users optimize their workout routines and monitor their progress effectively.</a:t>
              </a:r>
            </a:p>
          </p:txBody>
        </p:sp>
        <p:pic>
          <p:nvPicPr>
            <p:cNvPr id="17" name="Picture 16">
              <a:extLst>
                <a:ext uri="{FF2B5EF4-FFF2-40B4-BE49-F238E27FC236}">
                  <a16:creationId xmlns:a16="http://schemas.microsoft.com/office/drawing/2014/main" id="{C7130943-00E1-0DBC-EB7D-4C908E9A4FAB}"/>
                </a:ext>
              </a:extLst>
            </p:cNvPr>
            <p:cNvPicPr>
              <a:picLocks noChangeAspect="1"/>
            </p:cNvPicPr>
            <p:nvPr/>
          </p:nvPicPr>
          <p:blipFill rotWithShape="1">
            <a:blip r:embed="rId9">
              <a:extLst>
                <a:ext uri="{28A0092B-C50C-407E-A947-70E740481C1C}">
                  <a14:useLocalDpi xmlns:a14="http://schemas.microsoft.com/office/drawing/2010/main" val="0"/>
                </a:ext>
              </a:extLst>
            </a:blip>
            <a:srcRect l="6687" r="7056"/>
            <a:stretch/>
          </p:blipFill>
          <p:spPr bwMode="auto">
            <a:xfrm>
              <a:off x="4016863" y="412927"/>
              <a:ext cx="1341542" cy="3074952"/>
            </a:xfrm>
            <a:prstGeom prst="rect">
              <a:avLst/>
            </a:prstGeom>
            <a:noFill/>
            <a:ln>
              <a:noFill/>
            </a:ln>
          </p:spPr>
        </p:pic>
        <p:pic>
          <p:nvPicPr>
            <p:cNvPr id="18" name="Picture 17">
              <a:extLst>
                <a:ext uri="{FF2B5EF4-FFF2-40B4-BE49-F238E27FC236}">
                  <a16:creationId xmlns:a16="http://schemas.microsoft.com/office/drawing/2014/main" id="{227DE750-C522-FBDC-9216-F93A8376636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16863" y="3556630"/>
              <a:ext cx="1341542" cy="2853718"/>
            </a:xfrm>
            <a:prstGeom prst="rect">
              <a:avLst/>
            </a:prstGeom>
            <a:noFill/>
            <a:ln>
              <a:noFill/>
            </a:ln>
          </p:spPr>
        </p:pic>
        <p:sp>
          <p:nvSpPr>
            <p:cNvPr id="19" name="Rectangle 18">
              <a:extLst>
                <a:ext uri="{FF2B5EF4-FFF2-40B4-BE49-F238E27FC236}">
                  <a16:creationId xmlns:a16="http://schemas.microsoft.com/office/drawing/2014/main" id="{9ACC6756-BC85-981A-A43E-D573B287563C}"/>
                </a:ext>
              </a:extLst>
            </p:cNvPr>
            <p:cNvSpPr/>
            <p:nvPr/>
          </p:nvSpPr>
          <p:spPr>
            <a:xfrm>
              <a:off x="4630420" y="4765040"/>
              <a:ext cx="535940" cy="866140"/>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57912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99EEF76-5CB3-4CAA-310B-62FD3B82C4F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3123" y="337307"/>
            <a:ext cx="3025140" cy="6183386"/>
          </a:xfrm>
          <a:prstGeom prst="rect">
            <a:avLst/>
          </a:prstGeom>
          <a:noFill/>
          <a:ln>
            <a:noFill/>
          </a:ln>
        </p:spPr>
      </p:pic>
      <p:grpSp>
        <p:nvGrpSpPr>
          <p:cNvPr id="19" name="Group 18">
            <a:extLst>
              <a:ext uri="{FF2B5EF4-FFF2-40B4-BE49-F238E27FC236}">
                <a16:creationId xmlns:a16="http://schemas.microsoft.com/office/drawing/2014/main" id="{31743F18-ED98-D03A-02C8-D185CFBC79A1}"/>
              </a:ext>
            </a:extLst>
          </p:cNvPr>
          <p:cNvGrpSpPr/>
          <p:nvPr/>
        </p:nvGrpSpPr>
        <p:grpSpPr>
          <a:xfrm>
            <a:off x="4016863" y="412927"/>
            <a:ext cx="6851765" cy="5997421"/>
            <a:chOff x="4016863" y="412927"/>
            <a:chExt cx="6851765" cy="5997421"/>
          </a:xfrm>
        </p:grpSpPr>
        <p:sp>
          <p:nvSpPr>
            <p:cNvPr id="3" name="TextBox 2">
              <a:extLst>
                <a:ext uri="{FF2B5EF4-FFF2-40B4-BE49-F238E27FC236}">
                  <a16:creationId xmlns:a16="http://schemas.microsoft.com/office/drawing/2014/main" id="{AB69370D-4534-D567-08B0-5766D234BFD2}"/>
                </a:ext>
              </a:extLst>
            </p:cNvPr>
            <p:cNvSpPr txBox="1"/>
            <p:nvPr/>
          </p:nvSpPr>
          <p:spPr>
            <a:xfrm>
              <a:off x="6833596" y="948722"/>
              <a:ext cx="4035032" cy="4801314"/>
            </a:xfrm>
            <a:prstGeom prst="rect">
              <a:avLst/>
            </a:prstGeom>
            <a:noFill/>
          </p:spPr>
          <p:txBody>
            <a:bodyPr wrap="square">
              <a:spAutoFit/>
            </a:bodyPr>
            <a:lstStyle/>
            <a:p>
              <a:r>
                <a:rPr lang="en-US" b="1" dirty="0"/>
                <a:t>Workout Page:</a:t>
              </a:r>
            </a:p>
            <a:p>
              <a:r>
                <a:rPr lang="en-US" dirty="0"/>
                <a:t>The Workout Page is designed to help users manage their workout routines effectively. Users can add new workouts, edit existing ones, or delete routines that are no longer needed. Each routine can include multiple exercises, and users can track their progress over time. This page ensures that users have a clear and organized view of their fitness journey, making it easier to stay on track and achieve their goals. By providing detailed tracking and management tools, the Workout Page helps users optimize their workout routines and monitor their progress effectively.</a:t>
              </a:r>
            </a:p>
          </p:txBody>
        </p:sp>
        <p:pic>
          <p:nvPicPr>
            <p:cNvPr id="7" name="Picture 6">
              <a:extLst>
                <a:ext uri="{FF2B5EF4-FFF2-40B4-BE49-F238E27FC236}">
                  <a16:creationId xmlns:a16="http://schemas.microsoft.com/office/drawing/2014/main" id="{A2396EAE-4157-AC6B-4671-B6833A313F0E}"/>
                </a:ext>
              </a:extLst>
            </p:cNvPr>
            <p:cNvPicPr>
              <a:picLocks noChangeAspect="1"/>
            </p:cNvPicPr>
            <p:nvPr/>
          </p:nvPicPr>
          <p:blipFill rotWithShape="1">
            <a:blip r:embed="rId3">
              <a:extLst>
                <a:ext uri="{28A0092B-C50C-407E-A947-70E740481C1C}">
                  <a14:useLocalDpi xmlns:a14="http://schemas.microsoft.com/office/drawing/2010/main" val="0"/>
                </a:ext>
              </a:extLst>
            </a:blip>
            <a:srcRect l="6687" r="7056"/>
            <a:stretch/>
          </p:blipFill>
          <p:spPr bwMode="auto">
            <a:xfrm>
              <a:off x="4016863" y="412927"/>
              <a:ext cx="1341542" cy="3074952"/>
            </a:xfrm>
            <a:prstGeom prst="rect">
              <a:avLst/>
            </a:prstGeom>
            <a:noFill/>
            <a:ln>
              <a:noFill/>
            </a:ln>
          </p:spPr>
        </p:pic>
        <p:pic>
          <p:nvPicPr>
            <p:cNvPr id="8" name="Picture 7">
              <a:extLst>
                <a:ext uri="{FF2B5EF4-FFF2-40B4-BE49-F238E27FC236}">
                  <a16:creationId xmlns:a16="http://schemas.microsoft.com/office/drawing/2014/main" id="{7F0B3C89-1356-A0C6-B4B0-F88116769F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16863" y="3556630"/>
              <a:ext cx="1341542" cy="2853718"/>
            </a:xfrm>
            <a:prstGeom prst="rect">
              <a:avLst/>
            </a:prstGeom>
            <a:noFill/>
            <a:ln>
              <a:noFill/>
            </a:ln>
          </p:spPr>
        </p:pic>
        <p:sp>
          <p:nvSpPr>
            <p:cNvPr id="9" name="Rectangle 8">
              <a:extLst>
                <a:ext uri="{FF2B5EF4-FFF2-40B4-BE49-F238E27FC236}">
                  <a16:creationId xmlns:a16="http://schemas.microsoft.com/office/drawing/2014/main" id="{0356A4A0-1ED1-2B2E-BB3F-31B9199691BB}"/>
                </a:ext>
              </a:extLst>
            </p:cNvPr>
            <p:cNvSpPr/>
            <p:nvPr/>
          </p:nvSpPr>
          <p:spPr>
            <a:xfrm>
              <a:off x="4630420" y="4765040"/>
              <a:ext cx="535940" cy="866140"/>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914D2948-9435-257E-89BA-41C56CB8CEA0}"/>
              </a:ext>
            </a:extLst>
          </p:cNvPr>
          <p:cNvSpPr txBox="1"/>
          <p:nvPr/>
        </p:nvSpPr>
        <p:spPr>
          <a:xfrm>
            <a:off x="255030" y="-4914513"/>
            <a:ext cx="4861560" cy="4524315"/>
          </a:xfrm>
          <a:prstGeom prst="rect">
            <a:avLst/>
          </a:prstGeom>
          <a:noFill/>
        </p:spPr>
        <p:txBody>
          <a:bodyPr wrap="square">
            <a:spAutoFit/>
          </a:bodyPr>
          <a:lstStyle/>
          <a:p>
            <a:r>
              <a:rPr lang="en-US" b="1" dirty="0"/>
              <a:t>Features</a:t>
            </a:r>
          </a:p>
          <a:p>
            <a:r>
              <a:rPr lang="en-US" dirty="0"/>
              <a:t>The Flex Workout Application offers several key features designed to enhance the fitness tracking experience. The Workout Page allows users to add, edit, or delete workout plans, providing a flexible and customizable approach to fitness management. Users can specify the name and description of each workout plan, ensuring detailed tracking. The Calculator Page includes tools to calculate Basal Metabolic Rate (BMR) and One Rep Max, providing users with crucial insights into their fitness levels and progress. These features are designed to make fitness tracking more efficient and effective, helping users stay motivated and achieve their health goals.</a:t>
            </a:r>
          </a:p>
        </p:txBody>
      </p:sp>
      <p:pic>
        <p:nvPicPr>
          <p:cNvPr id="13" name="Picture 49">
            <a:extLst>
              <a:ext uri="{FF2B5EF4-FFF2-40B4-BE49-F238E27FC236}">
                <a16:creationId xmlns:a16="http://schemas.microsoft.com/office/drawing/2014/main" id="{3D4A0A92-4E57-4720-940C-4CD120F332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4669" y="-5338370"/>
            <a:ext cx="2606040" cy="515928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8">
            <a:extLst>
              <a:ext uri="{FF2B5EF4-FFF2-40B4-BE49-F238E27FC236}">
                <a16:creationId xmlns:a16="http://schemas.microsoft.com/office/drawing/2014/main" id="{3181A8E0-5015-503B-5088-62266B252B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8788" y="-5374884"/>
            <a:ext cx="2529840" cy="517141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A screenshot of a calculator&#10;&#10;Description automatically generated">
            <a:extLst>
              <a:ext uri="{FF2B5EF4-FFF2-40B4-BE49-F238E27FC236}">
                <a16:creationId xmlns:a16="http://schemas.microsoft.com/office/drawing/2014/main" id="{C3112EB6-7A0D-9C71-1639-078FBBA10A5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7213487"/>
            <a:ext cx="2237579" cy="4805293"/>
          </a:xfrm>
          <a:prstGeom prst="rect">
            <a:avLst/>
          </a:prstGeom>
          <a:noFill/>
          <a:ln>
            <a:noFill/>
          </a:ln>
        </p:spPr>
      </p:pic>
      <p:pic>
        <p:nvPicPr>
          <p:cNvPr id="24" name="Picture 23">
            <a:extLst>
              <a:ext uri="{FF2B5EF4-FFF2-40B4-BE49-F238E27FC236}">
                <a16:creationId xmlns:a16="http://schemas.microsoft.com/office/drawing/2014/main" id="{F72260B0-4DC5-719E-52BF-5A4DAA18414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32544" y="7201420"/>
            <a:ext cx="2391035" cy="4817361"/>
          </a:xfrm>
          <a:prstGeom prst="rect">
            <a:avLst/>
          </a:prstGeom>
          <a:noFill/>
          <a:ln>
            <a:noFill/>
          </a:ln>
        </p:spPr>
      </p:pic>
      <p:pic>
        <p:nvPicPr>
          <p:cNvPr id="25" name="Picture 24">
            <a:extLst>
              <a:ext uri="{FF2B5EF4-FFF2-40B4-BE49-F238E27FC236}">
                <a16:creationId xmlns:a16="http://schemas.microsoft.com/office/drawing/2014/main" id="{DD73D6E6-5B95-4EC1-56C3-C2E77E88ED70}"/>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46227" y="7201421"/>
            <a:ext cx="2395172" cy="4817359"/>
          </a:xfrm>
          <a:prstGeom prst="rect">
            <a:avLst/>
          </a:prstGeom>
          <a:noFill/>
          <a:ln>
            <a:noFill/>
          </a:ln>
        </p:spPr>
      </p:pic>
    </p:spTree>
    <p:extLst>
      <p:ext uri="{BB962C8B-B14F-4D97-AF65-F5344CB8AC3E}">
        <p14:creationId xmlns:p14="http://schemas.microsoft.com/office/powerpoint/2010/main" val="3957677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5A09BF-BC35-97E1-4F7B-9BEBEA070709}"/>
              </a:ext>
            </a:extLst>
          </p:cNvPr>
          <p:cNvSpPr txBox="1"/>
          <p:nvPr/>
        </p:nvSpPr>
        <p:spPr>
          <a:xfrm>
            <a:off x="7737987" y="747983"/>
            <a:ext cx="4041058" cy="4801314"/>
          </a:xfrm>
          <a:prstGeom prst="rect">
            <a:avLst/>
          </a:prstGeom>
          <a:noFill/>
        </p:spPr>
        <p:txBody>
          <a:bodyPr wrap="square">
            <a:spAutoFit/>
          </a:bodyPr>
          <a:lstStyle/>
          <a:p>
            <a:r>
              <a:rPr lang="en-US" b="1" dirty="0"/>
              <a:t>Calculator Page:</a:t>
            </a:r>
          </a:p>
          <a:p>
            <a:r>
              <a:rPr lang="en-US" dirty="0"/>
              <a:t>The Calculator Page is a highlight of the Flex Workout Application. It allows users to calculate the calories burned during workouts and their Basal Metabolic Rate (BMR), which is essential for understanding their daily calorie needs. Additionally, the One Rep Max calculator helps users determine the maximum weight they can lift for a single repetition, which is crucial for strength training. These tools provide valuable insights into users' fitness levels and progress, helping them make informed decisions about their workout routines and nutritional needs.</a:t>
            </a:r>
          </a:p>
        </p:txBody>
      </p:sp>
      <p:pic>
        <p:nvPicPr>
          <p:cNvPr id="4" name="Picture 3" descr="A screenshot of a calculator&#10;&#10;Description automatically generated">
            <a:extLst>
              <a:ext uri="{FF2B5EF4-FFF2-40B4-BE49-F238E27FC236}">
                <a16:creationId xmlns:a16="http://schemas.microsoft.com/office/drawing/2014/main" id="{3B8899F0-713C-4E16-F60A-0D3A51920D0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446" y="853327"/>
            <a:ext cx="2237579" cy="4805293"/>
          </a:xfrm>
          <a:prstGeom prst="rect">
            <a:avLst/>
          </a:prstGeom>
          <a:noFill/>
          <a:ln>
            <a:noFill/>
          </a:ln>
        </p:spPr>
      </p:pic>
      <p:pic>
        <p:nvPicPr>
          <p:cNvPr id="5" name="Picture 4">
            <a:extLst>
              <a:ext uri="{FF2B5EF4-FFF2-40B4-BE49-F238E27FC236}">
                <a16:creationId xmlns:a16="http://schemas.microsoft.com/office/drawing/2014/main" id="{FE622EDF-B96B-6E6A-5E4D-E8A623F6BD4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92990" y="841260"/>
            <a:ext cx="2391035" cy="4817361"/>
          </a:xfrm>
          <a:prstGeom prst="rect">
            <a:avLst/>
          </a:prstGeom>
          <a:noFill/>
          <a:ln>
            <a:noFill/>
          </a:ln>
        </p:spPr>
      </p:pic>
      <p:pic>
        <p:nvPicPr>
          <p:cNvPr id="6" name="Picture 5">
            <a:extLst>
              <a:ext uri="{FF2B5EF4-FFF2-40B4-BE49-F238E27FC236}">
                <a16:creationId xmlns:a16="http://schemas.microsoft.com/office/drawing/2014/main" id="{E1514EE7-9E06-0E6E-F08C-9D3E2035402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06673" y="841261"/>
            <a:ext cx="2395172" cy="4817359"/>
          </a:xfrm>
          <a:prstGeom prst="rect">
            <a:avLst/>
          </a:prstGeom>
          <a:noFill/>
          <a:ln>
            <a:noFill/>
          </a:ln>
        </p:spPr>
      </p:pic>
      <p:pic>
        <p:nvPicPr>
          <p:cNvPr id="7" name="Picture 6">
            <a:extLst>
              <a:ext uri="{FF2B5EF4-FFF2-40B4-BE49-F238E27FC236}">
                <a16:creationId xmlns:a16="http://schemas.microsoft.com/office/drawing/2014/main" id="{A05546A7-D30C-CC4C-0733-AFC80B1F23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5283" y="7132320"/>
            <a:ext cx="3025140" cy="6183386"/>
          </a:xfrm>
          <a:prstGeom prst="rect">
            <a:avLst/>
          </a:prstGeom>
          <a:noFill/>
          <a:ln>
            <a:noFill/>
          </a:ln>
        </p:spPr>
      </p:pic>
      <p:grpSp>
        <p:nvGrpSpPr>
          <p:cNvPr id="8" name="Group 7">
            <a:extLst>
              <a:ext uri="{FF2B5EF4-FFF2-40B4-BE49-F238E27FC236}">
                <a16:creationId xmlns:a16="http://schemas.microsoft.com/office/drawing/2014/main" id="{639F8240-F2FF-2427-8B22-0CC27058760A}"/>
              </a:ext>
            </a:extLst>
          </p:cNvPr>
          <p:cNvGrpSpPr/>
          <p:nvPr/>
        </p:nvGrpSpPr>
        <p:grpSpPr>
          <a:xfrm>
            <a:off x="3519023" y="7207940"/>
            <a:ext cx="6851765" cy="5997421"/>
            <a:chOff x="4016863" y="412927"/>
            <a:chExt cx="6851765" cy="5997421"/>
          </a:xfrm>
        </p:grpSpPr>
        <p:sp>
          <p:nvSpPr>
            <p:cNvPr id="9" name="TextBox 8">
              <a:extLst>
                <a:ext uri="{FF2B5EF4-FFF2-40B4-BE49-F238E27FC236}">
                  <a16:creationId xmlns:a16="http://schemas.microsoft.com/office/drawing/2014/main" id="{C25C92D5-2D75-D12C-AEAE-2C75F3D34D96}"/>
                </a:ext>
              </a:extLst>
            </p:cNvPr>
            <p:cNvSpPr txBox="1"/>
            <p:nvPr/>
          </p:nvSpPr>
          <p:spPr>
            <a:xfrm>
              <a:off x="6833596" y="948722"/>
              <a:ext cx="4035032" cy="4801314"/>
            </a:xfrm>
            <a:prstGeom prst="rect">
              <a:avLst/>
            </a:prstGeom>
            <a:noFill/>
          </p:spPr>
          <p:txBody>
            <a:bodyPr wrap="square">
              <a:spAutoFit/>
            </a:bodyPr>
            <a:lstStyle/>
            <a:p>
              <a:r>
                <a:rPr lang="en-US" b="1" dirty="0"/>
                <a:t>Workout Page:</a:t>
              </a:r>
            </a:p>
            <a:p>
              <a:r>
                <a:rPr lang="en-US" dirty="0"/>
                <a:t>The Workout Page is designed to help users manage their workout routines effectively. Users can add new workouts, edit existing ones, or delete routines that are no longer needed. Each routine can include multiple exercises, and users can track their progress over time. This page ensures that users have a clear and organized view of their fitness journey, making it easier to stay on track and achieve their goals. By providing detailed tracking and management tools, the Workout Page helps users optimize their workout routines and monitor their progress effectively.</a:t>
              </a:r>
            </a:p>
          </p:txBody>
        </p:sp>
        <p:pic>
          <p:nvPicPr>
            <p:cNvPr id="10" name="Picture 9">
              <a:extLst>
                <a:ext uri="{FF2B5EF4-FFF2-40B4-BE49-F238E27FC236}">
                  <a16:creationId xmlns:a16="http://schemas.microsoft.com/office/drawing/2014/main" id="{108C6BD8-776E-43C4-A5A7-C3F3961E7958}"/>
                </a:ext>
              </a:extLst>
            </p:cNvPr>
            <p:cNvPicPr>
              <a:picLocks noChangeAspect="1"/>
            </p:cNvPicPr>
            <p:nvPr/>
          </p:nvPicPr>
          <p:blipFill rotWithShape="1">
            <a:blip r:embed="rId6">
              <a:extLst>
                <a:ext uri="{28A0092B-C50C-407E-A947-70E740481C1C}">
                  <a14:useLocalDpi xmlns:a14="http://schemas.microsoft.com/office/drawing/2010/main" val="0"/>
                </a:ext>
              </a:extLst>
            </a:blip>
            <a:srcRect l="6687" r="7056"/>
            <a:stretch/>
          </p:blipFill>
          <p:spPr bwMode="auto">
            <a:xfrm>
              <a:off x="4016863" y="412927"/>
              <a:ext cx="1341542" cy="3074952"/>
            </a:xfrm>
            <a:prstGeom prst="rect">
              <a:avLst/>
            </a:prstGeom>
            <a:noFill/>
            <a:ln>
              <a:noFill/>
            </a:ln>
          </p:spPr>
        </p:pic>
        <p:pic>
          <p:nvPicPr>
            <p:cNvPr id="11" name="Picture 10">
              <a:extLst>
                <a:ext uri="{FF2B5EF4-FFF2-40B4-BE49-F238E27FC236}">
                  <a16:creationId xmlns:a16="http://schemas.microsoft.com/office/drawing/2014/main" id="{CCF6CA61-EE78-D8F1-6A6E-58DA81D6B8A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16863" y="3556630"/>
              <a:ext cx="1341542" cy="2853718"/>
            </a:xfrm>
            <a:prstGeom prst="rect">
              <a:avLst/>
            </a:prstGeom>
            <a:noFill/>
            <a:ln>
              <a:noFill/>
            </a:ln>
          </p:spPr>
        </p:pic>
        <p:sp>
          <p:nvSpPr>
            <p:cNvPr id="12" name="Rectangle 11">
              <a:extLst>
                <a:ext uri="{FF2B5EF4-FFF2-40B4-BE49-F238E27FC236}">
                  <a16:creationId xmlns:a16="http://schemas.microsoft.com/office/drawing/2014/main" id="{212F4437-FB44-3174-3E9A-6B97B7D12F41}"/>
                </a:ext>
              </a:extLst>
            </p:cNvPr>
            <p:cNvSpPr/>
            <p:nvPr/>
          </p:nvSpPr>
          <p:spPr>
            <a:xfrm>
              <a:off x="4630420" y="4765040"/>
              <a:ext cx="535940" cy="866140"/>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038B3C35-8C5D-6D41-67E9-77CC3BA8F8AB}"/>
              </a:ext>
            </a:extLst>
          </p:cNvPr>
          <p:cNvSpPr txBox="1"/>
          <p:nvPr/>
        </p:nvSpPr>
        <p:spPr>
          <a:xfrm>
            <a:off x="703008" y="-4877115"/>
            <a:ext cx="3962400" cy="3693319"/>
          </a:xfrm>
          <a:prstGeom prst="rect">
            <a:avLst/>
          </a:prstGeom>
          <a:noFill/>
        </p:spPr>
        <p:txBody>
          <a:bodyPr wrap="square">
            <a:spAutoFit/>
          </a:bodyPr>
          <a:lstStyle/>
          <a:p>
            <a:r>
              <a:rPr lang="en-US" b="1" dirty="0"/>
              <a:t>Tracking Page Details</a:t>
            </a:r>
          </a:p>
          <a:p>
            <a:r>
              <a:rPr lang="en-US" dirty="0"/>
              <a:t>The Tracking Page in the Flex Workout Application is a comprehensive tool designed to help users monitor their fitness progress over time. This page allows users to track their workouts, including details such as the number of repetitions, the weight used, and the dates of their sessions. By providing a visual representation of this data, the Tracking Page helps users stay motivated and informed about their improvements.</a:t>
            </a:r>
          </a:p>
        </p:txBody>
      </p:sp>
      <p:pic>
        <p:nvPicPr>
          <p:cNvPr id="14" name="Picture 13" descr="A screenshot of a cell phone&#10;&#10;Description automatically generated">
            <a:extLst>
              <a:ext uri="{FF2B5EF4-FFF2-40B4-BE49-F238E27FC236}">
                <a16:creationId xmlns:a16="http://schemas.microsoft.com/office/drawing/2014/main" id="{02FD20E5-47EB-7B2E-791B-C5C9E45404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84750" y="-5448682"/>
            <a:ext cx="2307871" cy="5036490"/>
          </a:xfrm>
          <a:prstGeom prst="rect">
            <a:avLst/>
          </a:prstGeom>
        </p:spPr>
      </p:pic>
      <p:pic>
        <p:nvPicPr>
          <p:cNvPr id="15" name="Picture 14" descr="A screenshot of a cell phone&#10;&#10;Description automatically generated">
            <a:extLst>
              <a:ext uri="{FF2B5EF4-FFF2-40B4-BE49-F238E27FC236}">
                <a16:creationId xmlns:a16="http://schemas.microsoft.com/office/drawing/2014/main" id="{71E09DC1-7D3D-400F-75AE-050CC60165E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31802" y="-5457354"/>
            <a:ext cx="2307871" cy="5045162"/>
          </a:xfrm>
          <a:prstGeom prst="rect">
            <a:avLst/>
          </a:prstGeom>
        </p:spPr>
      </p:pic>
      <p:grpSp>
        <p:nvGrpSpPr>
          <p:cNvPr id="16" name="Group 15">
            <a:extLst>
              <a:ext uri="{FF2B5EF4-FFF2-40B4-BE49-F238E27FC236}">
                <a16:creationId xmlns:a16="http://schemas.microsoft.com/office/drawing/2014/main" id="{5A842816-58DF-946E-97E4-346035AF9D34}"/>
              </a:ext>
            </a:extLst>
          </p:cNvPr>
          <p:cNvGrpSpPr/>
          <p:nvPr/>
        </p:nvGrpSpPr>
        <p:grpSpPr>
          <a:xfrm>
            <a:off x="9878854" y="-5457354"/>
            <a:ext cx="2313146" cy="5056693"/>
            <a:chOff x="9746117" y="902083"/>
            <a:chExt cx="2313146" cy="5056693"/>
          </a:xfrm>
        </p:grpSpPr>
        <p:pic>
          <p:nvPicPr>
            <p:cNvPr id="17" name="Picture 16" descr="A screenshot of a cell phone&#10;&#10;Description automatically generated">
              <a:extLst>
                <a:ext uri="{FF2B5EF4-FFF2-40B4-BE49-F238E27FC236}">
                  <a16:creationId xmlns:a16="http://schemas.microsoft.com/office/drawing/2014/main" id="{97D8CE4A-4A18-7138-702D-71543C85317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46117" y="902083"/>
              <a:ext cx="2313146" cy="5056693"/>
            </a:xfrm>
            <a:prstGeom prst="rect">
              <a:avLst/>
            </a:prstGeom>
          </p:spPr>
        </p:pic>
        <p:pic>
          <p:nvPicPr>
            <p:cNvPr id="18" name="Picture 17" descr="A screenshot of a calculator&#10;&#10;Description automatically generated">
              <a:extLst>
                <a:ext uri="{FF2B5EF4-FFF2-40B4-BE49-F238E27FC236}">
                  <a16:creationId xmlns:a16="http://schemas.microsoft.com/office/drawing/2014/main" id="{FD0E9E56-CB95-1492-5882-FCDA4D374EC1}"/>
                </a:ext>
              </a:extLst>
            </p:cNvPr>
            <p:cNvPicPr>
              <a:picLocks noChangeAspect="1"/>
            </p:cNvPicPr>
            <p:nvPr/>
          </p:nvPicPr>
          <p:blipFill rotWithShape="1">
            <a:blip r:embed="rId10">
              <a:extLst>
                <a:ext uri="{28A0092B-C50C-407E-A947-70E740481C1C}">
                  <a14:useLocalDpi xmlns:a14="http://schemas.microsoft.com/office/drawing/2010/main" val="0"/>
                </a:ext>
              </a:extLst>
            </a:blip>
            <a:srcRect b="9746"/>
            <a:stretch/>
          </p:blipFill>
          <p:spPr>
            <a:xfrm>
              <a:off x="9891251" y="1482322"/>
              <a:ext cx="2025445" cy="3561626"/>
            </a:xfrm>
            <a:prstGeom prst="rect">
              <a:avLst/>
            </a:prstGeom>
          </p:spPr>
        </p:pic>
        <p:sp>
          <p:nvSpPr>
            <p:cNvPr id="19" name="Rectangle 18">
              <a:extLst>
                <a:ext uri="{FF2B5EF4-FFF2-40B4-BE49-F238E27FC236}">
                  <a16:creationId xmlns:a16="http://schemas.microsoft.com/office/drawing/2014/main" id="{0203BF10-2D4D-9F2B-084C-B1A28670BB2C}"/>
                </a:ext>
              </a:extLst>
            </p:cNvPr>
            <p:cNvSpPr/>
            <p:nvPr/>
          </p:nvSpPr>
          <p:spPr>
            <a:xfrm>
              <a:off x="10888980" y="1748790"/>
              <a:ext cx="60960" cy="93345"/>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608435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4CAE09-38EB-23CF-35F5-8F02449B5623}"/>
              </a:ext>
            </a:extLst>
          </p:cNvPr>
          <p:cNvSpPr txBox="1"/>
          <p:nvPr/>
        </p:nvSpPr>
        <p:spPr>
          <a:xfrm>
            <a:off x="570271" y="1482322"/>
            <a:ext cx="3962400" cy="3693319"/>
          </a:xfrm>
          <a:prstGeom prst="rect">
            <a:avLst/>
          </a:prstGeom>
          <a:noFill/>
        </p:spPr>
        <p:txBody>
          <a:bodyPr wrap="square">
            <a:spAutoFit/>
          </a:bodyPr>
          <a:lstStyle/>
          <a:p>
            <a:r>
              <a:rPr lang="en-US" b="1" dirty="0"/>
              <a:t>Tracking Page Details</a:t>
            </a:r>
          </a:p>
          <a:p>
            <a:r>
              <a:rPr lang="en-US" dirty="0"/>
              <a:t>The Tracking Page in the Flex Workout Application is a comprehensive tool designed to help users monitor their fitness progress over time. This page allows users to track their workouts, including details such as the number of repetitions, the weight used, and the dates of their sessions. By providing a visual representation of this data, the Tracking Page helps users stay motivated and informed about their improvements.</a:t>
            </a:r>
          </a:p>
        </p:txBody>
      </p:sp>
      <p:pic>
        <p:nvPicPr>
          <p:cNvPr id="6" name="Picture 5" descr="A screenshot of a cell phone&#10;&#10;Description automatically generated">
            <a:extLst>
              <a:ext uri="{FF2B5EF4-FFF2-40B4-BE49-F238E27FC236}">
                <a16:creationId xmlns:a16="http://schemas.microsoft.com/office/drawing/2014/main" id="{FA88286B-E7AD-0A48-54A0-853C422E99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2013" y="910755"/>
            <a:ext cx="2307871" cy="5036490"/>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63E280AF-BAA2-271A-CB14-B6016CE93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9065" y="902083"/>
            <a:ext cx="2307871" cy="5045162"/>
          </a:xfrm>
          <a:prstGeom prst="rect">
            <a:avLst/>
          </a:prstGeom>
        </p:spPr>
      </p:pic>
      <p:grpSp>
        <p:nvGrpSpPr>
          <p:cNvPr id="13" name="Group 12">
            <a:extLst>
              <a:ext uri="{FF2B5EF4-FFF2-40B4-BE49-F238E27FC236}">
                <a16:creationId xmlns:a16="http://schemas.microsoft.com/office/drawing/2014/main" id="{D53B1FB6-7608-0AD4-235D-D8A36A9EFB54}"/>
              </a:ext>
            </a:extLst>
          </p:cNvPr>
          <p:cNvGrpSpPr/>
          <p:nvPr/>
        </p:nvGrpSpPr>
        <p:grpSpPr>
          <a:xfrm>
            <a:off x="9746117" y="902083"/>
            <a:ext cx="2313146" cy="5056693"/>
            <a:chOff x="9746117" y="902083"/>
            <a:chExt cx="2313146" cy="5056693"/>
          </a:xfrm>
        </p:grpSpPr>
        <p:pic>
          <p:nvPicPr>
            <p:cNvPr id="9" name="Picture 8" descr="A screenshot of a cell phone&#10;&#10;Description automatically generated">
              <a:extLst>
                <a:ext uri="{FF2B5EF4-FFF2-40B4-BE49-F238E27FC236}">
                  <a16:creationId xmlns:a16="http://schemas.microsoft.com/office/drawing/2014/main" id="{FA0845F1-FBBF-31FD-38E5-4B82E00B4D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6117" y="902083"/>
              <a:ext cx="2313146" cy="5056693"/>
            </a:xfrm>
            <a:prstGeom prst="rect">
              <a:avLst/>
            </a:prstGeom>
          </p:spPr>
        </p:pic>
        <p:pic>
          <p:nvPicPr>
            <p:cNvPr id="11" name="Picture 10" descr="A screenshot of a calculator&#10;&#10;Description automatically generated">
              <a:extLst>
                <a:ext uri="{FF2B5EF4-FFF2-40B4-BE49-F238E27FC236}">
                  <a16:creationId xmlns:a16="http://schemas.microsoft.com/office/drawing/2014/main" id="{B7DABB0A-A7D0-43B5-55B9-98C173E93D0C}"/>
                </a:ext>
              </a:extLst>
            </p:cNvPr>
            <p:cNvPicPr>
              <a:picLocks noChangeAspect="1"/>
            </p:cNvPicPr>
            <p:nvPr/>
          </p:nvPicPr>
          <p:blipFill rotWithShape="1">
            <a:blip r:embed="rId4">
              <a:extLst>
                <a:ext uri="{28A0092B-C50C-407E-A947-70E740481C1C}">
                  <a14:useLocalDpi xmlns:a14="http://schemas.microsoft.com/office/drawing/2010/main" val="0"/>
                </a:ext>
              </a:extLst>
            </a:blip>
            <a:srcRect b="9746"/>
            <a:stretch/>
          </p:blipFill>
          <p:spPr>
            <a:xfrm>
              <a:off x="9891251" y="1482322"/>
              <a:ext cx="2025445" cy="3561626"/>
            </a:xfrm>
            <a:prstGeom prst="rect">
              <a:avLst/>
            </a:prstGeom>
          </p:spPr>
        </p:pic>
        <p:sp>
          <p:nvSpPr>
            <p:cNvPr id="12" name="Rectangle 11">
              <a:extLst>
                <a:ext uri="{FF2B5EF4-FFF2-40B4-BE49-F238E27FC236}">
                  <a16:creationId xmlns:a16="http://schemas.microsoft.com/office/drawing/2014/main" id="{F63EF0DD-7D56-C9DB-0CE7-FA7A07F4EC5A}"/>
                </a:ext>
              </a:extLst>
            </p:cNvPr>
            <p:cNvSpPr/>
            <p:nvPr/>
          </p:nvSpPr>
          <p:spPr>
            <a:xfrm>
              <a:off x="10888980" y="1748790"/>
              <a:ext cx="60960" cy="93345"/>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AB63332A-75AE-CF5A-A8D9-A12823026631}"/>
              </a:ext>
            </a:extLst>
          </p:cNvPr>
          <p:cNvSpPr txBox="1"/>
          <p:nvPr/>
        </p:nvSpPr>
        <p:spPr>
          <a:xfrm>
            <a:off x="12374880" y="1443841"/>
            <a:ext cx="4251960" cy="3970318"/>
          </a:xfrm>
          <a:prstGeom prst="rect">
            <a:avLst/>
          </a:prstGeom>
          <a:noFill/>
        </p:spPr>
        <p:txBody>
          <a:bodyPr wrap="square">
            <a:spAutoFit/>
          </a:bodyPr>
          <a:lstStyle/>
          <a:p>
            <a:r>
              <a:rPr lang="en-US" b="1" dirty="0"/>
              <a:t>Slide 12: About Page</a:t>
            </a:r>
          </a:p>
          <a:p>
            <a:r>
              <a:rPr lang="en-US" dirty="0"/>
              <a:t>The About Page provides detailed information about the Flex Workout project and the dedicated team behind its development. It highlights the team's commitment to creating a user-friendly and efficient fitness app that meets the needs of modern fitness enthusiasts. Users can learn about the project's vision, mission, and the people who made it possible. This transparency not only builds trust but also showcases the collaborative effort and expertise that went into developing Flex Workout.</a:t>
            </a:r>
          </a:p>
        </p:txBody>
      </p:sp>
      <p:pic>
        <p:nvPicPr>
          <p:cNvPr id="22" name="Picture 21">
            <a:extLst>
              <a:ext uri="{FF2B5EF4-FFF2-40B4-BE49-F238E27FC236}">
                <a16:creationId xmlns:a16="http://schemas.microsoft.com/office/drawing/2014/main" id="{A9FE2B5D-F798-60F8-6A78-D027C5A3E5B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77289" y="-39624"/>
            <a:ext cx="3307080" cy="6897624"/>
          </a:xfrm>
          <a:prstGeom prst="rect">
            <a:avLst/>
          </a:prstGeom>
          <a:noFill/>
          <a:ln>
            <a:noFill/>
          </a:ln>
        </p:spPr>
      </p:pic>
    </p:spTree>
    <p:extLst>
      <p:ext uri="{BB962C8B-B14F-4D97-AF65-F5344CB8AC3E}">
        <p14:creationId xmlns:p14="http://schemas.microsoft.com/office/powerpoint/2010/main" val="13330892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BD275F-49A7-C12A-2A66-AAEBCE18E87D}"/>
              </a:ext>
            </a:extLst>
          </p:cNvPr>
          <p:cNvSpPr txBox="1"/>
          <p:nvPr/>
        </p:nvSpPr>
        <p:spPr>
          <a:xfrm>
            <a:off x="828040" y="751344"/>
            <a:ext cx="6096000" cy="5355312"/>
          </a:xfrm>
          <a:prstGeom prst="rect">
            <a:avLst/>
          </a:prstGeom>
          <a:noFill/>
        </p:spPr>
        <p:txBody>
          <a:bodyPr wrap="square">
            <a:spAutoFit/>
          </a:bodyPr>
          <a:lstStyle/>
          <a:p>
            <a:r>
              <a:rPr lang="en-US" b="1" dirty="0"/>
              <a:t>Development Process</a:t>
            </a:r>
          </a:p>
          <a:p>
            <a:r>
              <a:rPr lang="en-US" dirty="0"/>
              <a:t>The development process involves several key steps. Initially, we define the requirements and outline the project's scope. This is followed by designing and implementing the necessary features. Once the features are developed, rigorous testing is conducted to ensure functionality and performance. Manual regression testing is an essential part of this process, helping to identify and fix any issues before the app's release. By following a meticulous development process, we ensure that Flex Workout is reliable, efficient, and meets the needs of its users.</a:t>
            </a:r>
            <a:endParaRPr lang="en-US" b="1" dirty="0"/>
          </a:p>
          <a:p>
            <a:endParaRPr lang="en-US" b="1" dirty="0"/>
          </a:p>
          <a:p>
            <a:r>
              <a:rPr lang="en-US" b="1" dirty="0"/>
              <a:t>Testing:</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Android Studio:</a:t>
            </a:r>
            <a:r>
              <a:rPr kumimoji="0" lang="en-US" altLang="en-US" sz="1800" b="0" i="0" u="none" strike="noStrike" cap="none" normalizeH="0" baseline="0" dirty="0">
                <a:ln>
                  <a:noFill/>
                </a:ln>
                <a:solidFill>
                  <a:schemeClr val="tx1"/>
                </a:solidFill>
                <a:effectLst/>
                <a:latin typeface="Arial" panose="020B0604020202020204" pitchFamily="34" charset="0"/>
              </a:rPr>
              <a:t> Integrated Development Environment (IDE)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Kotlin:</a:t>
            </a:r>
            <a:r>
              <a:rPr kumimoji="0" lang="en-US" altLang="en-US" sz="1800" b="0" i="0" u="none" strike="noStrike" cap="none" normalizeH="0" baseline="0" dirty="0">
                <a:ln>
                  <a:noFill/>
                </a:ln>
                <a:solidFill>
                  <a:schemeClr val="tx1"/>
                </a:solidFill>
                <a:effectLst/>
                <a:latin typeface="Arial" panose="020B0604020202020204" pitchFamily="34" charset="0"/>
              </a:rPr>
              <a:t> Primary programming language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Material3:</a:t>
            </a:r>
            <a:r>
              <a:rPr kumimoji="0" lang="en-US" altLang="en-US" sz="1800" b="0" i="0" u="none" strike="noStrike" cap="none" normalizeH="0" baseline="0" dirty="0">
                <a:ln>
                  <a:noFill/>
                </a:ln>
                <a:solidFill>
                  <a:schemeClr val="tx1"/>
                </a:solidFill>
                <a:effectLst/>
                <a:latin typeface="Arial" panose="020B0604020202020204" pitchFamily="34" charset="0"/>
              </a:rPr>
              <a:t> UI Library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Jetpack Compose:</a:t>
            </a:r>
            <a:r>
              <a:rPr kumimoji="0" lang="en-US" altLang="en-US" sz="1800" b="0" i="0" u="none" strike="noStrike" cap="none" normalizeH="0" baseline="0" dirty="0">
                <a:ln>
                  <a:noFill/>
                </a:ln>
                <a:solidFill>
                  <a:schemeClr val="tx1"/>
                </a:solidFill>
                <a:effectLst/>
                <a:latin typeface="Arial" panose="020B0604020202020204" pitchFamily="34" charset="0"/>
              </a:rPr>
              <a:t> Toolkit for building native UIs </a:t>
            </a:r>
          </a:p>
          <a:p>
            <a:endParaRPr lang="en-US" dirty="0"/>
          </a:p>
        </p:txBody>
      </p:sp>
      <p:pic>
        <p:nvPicPr>
          <p:cNvPr id="8194" name="Picture 2" descr="Kotlin brand assets | Kotlin Documentation">
            <a:extLst>
              <a:ext uri="{FF2B5EF4-FFF2-40B4-BE49-F238E27FC236}">
                <a16:creationId xmlns:a16="http://schemas.microsoft.com/office/drawing/2014/main" id="{0E2B920B-7587-F5F9-D03A-E9FCFDDC8E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3520" y="2125117"/>
            <a:ext cx="3078480" cy="668207"/>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카테고리: Jetpack Compose - Android Deep Dive">
            <a:extLst>
              <a:ext uri="{FF2B5EF4-FFF2-40B4-BE49-F238E27FC236}">
                <a16:creationId xmlns:a16="http://schemas.microsoft.com/office/drawing/2014/main" id="{FDB5E6FC-45E9-0067-7192-34F2A68110B7}"/>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459027" y="2711018"/>
            <a:ext cx="4822825" cy="1916862"/>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Android Studio icon PNG and SVG Vector Free Download">
            <a:extLst>
              <a:ext uri="{FF2B5EF4-FFF2-40B4-BE49-F238E27FC236}">
                <a16:creationId xmlns:a16="http://schemas.microsoft.com/office/drawing/2014/main" id="{C0D1DEA0-F006-B99E-A94C-49D4BCEFBE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1840" y="2880360"/>
            <a:ext cx="1447800" cy="1447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22B6D97-9787-CB8A-C80F-1633D027410E}"/>
              </a:ext>
            </a:extLst>
          </p:cNvPr>
          <p:cNvSpPr txBox="1"/>
          <p:nvPr/>
        </p:nvSpPr>
        <p:spPr>
          <a:xfrm>
            <a:off x="5760720" y="-5657999"/>
            <a:ext cx="4251960" cy="3970318"/>
          </a:xfrm>
          <a:prstGeom prst="rect">
            <a:avLst/>
          </a:prstGeom>
          <a:noFill/>
        </p:spPr>
        <p:txBody>
          <a:bodyPr wrap="square">
            <a:spAutoFit/>
          </a:bodyPr>
          <a:lstStyle/>
          <a:p>
            <a:r>
              <a:rPr lang="en-US" b="1" dirty="0"/>
              <a:t>Slide 12: About Page</a:t>
            </a:r>
          </a:p>
          <a:p>
            <a:r>
              <a:rPr lang="en-US" dirty="0"/>
              <a:t>The About Page provides detailed information about the Flex Workout project and the dedicated team behind its development. It highlights the team's commitment to creating a user-friendly and efficient fitness app that meets the needs of modern fitness enthusiasts. Users can learn about the project's vision, mission, and the people who made it possible. This transparency not only builds trust but also showcases the collaborative effort and expertise that went into developing Flex Workout.</a:t>
            </a:r>
          </a:p>
        </p:txBody>
      </p:sp>
      <p:pic>
        <p:nvPicPr>
          <p:cNvPr id="7" name="Picture 6">
            <a:extLst>
              <a:ext uri="{FF2B5EF4-FFF2-40B4-BE49-F238E27FC236}">
                <a16:creationId xmlns:a16="http://schemas.microsoft.com/office/drawing/2014/main" id="{EF652AEA-D1D5-902A-C239-1277EF5905D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793240" y="-7141464"/>
            <a:ext cx="3307080" cy="6897624"/>
          </a:xfrm>
          <a:prstGeom prst="rect">
            <a:avLst/>
          </a:prstGeom>
          <a:noFill/>
          <a:ln>
            <a:noFill/>
          </a:ln>
        </p:spPr>
      </p:pic>
      <p:sp>
        <p:nvSpPr>
          <p:cNvPr id="8" name="TextBox 7">
            <a:extLst>
              <a:ext uri="{FF2B5EF4-FFF2-40B4-BE49-F238E27FC236}">
                <a16:creationId xmlns:a16="http://schemas.microsoft.com/office/drawing/2014/main" id="{8C70A5DF-6563-1085-65E6-BC11034F8291}"/>
              </a:ext>
            </a:extLst>
          </p:cNvPr>
          <p:cNvSpPr txBox="1"/>
          <p:nvPr/>
        </p:nvSpPr>
        <p:spPr>
          <a:xfrm>
            <a:off x="-6314435" y="1980879"/>
            <a:ext cx="6111235" cy="2452687"/>
          </a:xfrm>
          <a:prstGeom prst="rect">
            <a:avLst/>
          </a:prstGeom>
        </p:spPr>
        <p:txBody>
          <a:bodyPr vert="horz" lIns="91440" tIns="45720" rIns="91440" bIns="45720" rtlCol="0" anchor="ctr">
            <a:normAutofit fontScale="92500" lnSpcReduction="10000"/>
          </a:bodyPr>
          <a:lstStyle/>
          <a:p>
            <a:pPr>
              <a:lnSpc>
                <a:spcPct val="90000"/>
              </a:lnSpc>
              <a:spcAft>
                <a:spcPts val="600"/>
              </a:spcAft>
            </a:pPr>
            <a:r>
              <a:rPr lang="en-US" sz="1500" b="1" dirty="0"/>
              <a:t>Code Structure:</a:t>
            </a:r>
            <a:endParaRPr lang="en-US" sz="1500" dirty="0"/>
          </a:p>
          <a:p>
            <a:pPr indent="-228600">
              <a:lnSpc>
                <a:spcPct val="90000"/>
              </a:lnSpc>
              <a:spcAft>
                <a:spcPts val="600"/>
              </a:spcAft>
              <a:buFont typeface="Arial" panose="020B0604020202020204" pitchFamily="34" charset="0"/>
              <a:buChar char="•"/>
            </a:pPr>
            <a:r>
              <a:rPr lang="en-US" sz="1500" b="1" dirty="0"/>
              <a:t>Data Folder:</a:t>
            </a:r>
            <a:r>
              <a:rPr lang="en-US" sz="1500" dirty="0"/>
              <a:t> Contains the database and links routines and exercises together.</a:t>
            </a:r>
          </a:p>
          <a:p>
            <a:pPr indent="-228600">
              <a:lnSpc>
                <a:spcPct val="90000"/>
              </a:lnSpc>
              <a:spcAft>
                <a:spcPts val="600"/>
              </a:spcAft>
              <a:buFont typeface="Arial" panose="020B0604020202020204" pitchFamily="34" charset="0"/>
              <a:buChar char="•"/>
            </a:pPr>
            <a:r>
              <a:rPr lang="en-US" sz="1500" b="1" dirty="0"/>
              <a:t>Navigation Folder:</a:t>
            </a:r>
            <a:r>
              <a:rPr lang="en-US" sz="1500" dirty="0"/>
              <a:t> Contains the code for the navigation bar (top and bottom bar).</a:t>
            </a:r>
          </a:p>
          <a:p>
            <a:pPr indent="-228600">
              <a:lnSpc>
                <a:spcPct val="90000"/>
              </a:lnSpc>
              <a:spcAft>
                <a:spcPts val="600"/>
              </a:spcAft>
              <a:buFont typeface="Arial" panose="020B0604020202020204" pitchFamily="34" charset="0"/>
              <a:buChar char="•"/>
            </a:pPr>
            <a:r>
              <a:rPr lang="en-US" sz="1500" b="1" dirty="0"/>
              <a:t>Screens Folder:</a:t>
            </a:r>
            <a:r>
              <a:rPr lang="en-US" sz="1500" dirty="0"/>
              <a:t> Contains the bulk of the program, including the different screens the application has.</a:t>
            </a:r>
          </a:p>
          <a:p>
            <a:pPr indent="-228600">
              <a:lnSpc>
                <a:spcPct val="90000"/>
              </a:lnSpc>
              <a:spcAft>
                <a:spcPts val="600"/>
              </a:spcAft>
              <a:buFont typeface="Arial" panose="020B0604020202020204" pitchFamily="34" charset="0"/>
              <a:buChar char="•"/>
            </a:pPr>
            <a:r>
              <a:rPr lang="en-US" sz="1500" b="1" dirty="0" err="1"/>
              <a:t>UI.Theme</a:t>
            </a:r>
            <a:r>
              <a:rPr lang="en-US" sz="1500" b="1" dirty="0"/>
              <a:t> Folder:</a:t>
            </a:r>
            <a:r>
              <a:rPr lang="en-US" sz="1500" dirty="0"/>
              <a:t> Contains the colors and themes of the entire program.</a:t>
            </a:r>
          </a:p>
          <a:p>
            <a:pPr indent="-228600">
              <a:lnSpc>
                <a:spcPct val="90000"/>
              </a:lnSpc>
              <a:spcAft>
                <a:spcPts val="600"/>
              </a:spcAft>
              <a:buFont typeface="Arial" panose="020B0604020202020204" pitchFamily="34" charset="0"/>
              <a:buChar char="•"/>
            </a:pPr>
            <a:r>
              <a:rPr lang="en-US" sz="1500" b="1" dirty="0"/>
              <a:t>res Folder:</a:t>
            </a:r>
            <a:r>
              <a:rPr lang="en-US" sz="1500" dirty="0"/>
              <a:t> Contains necessary images and XML files.</a:t>
            </a:r>
          </a:p>
          <a:p>
            <a:pPr indent="-228600">
              <a:lnSpc>
                <a:spcPct val="90000"/>
              </a:lnSpc>
              <a:spcAft>
                <a:spcPts val="600"/>
              </a:spcAft>
              <a:buFont typeface="Arial" panose="020B0604020202020204" pitchFamily="34" charset="0"/>
              <a:buChar char="•"/>
            </a:pPr>
            <a:r>
              <a:rPr lang="en-US" sz="1500" b="1" dirty="0"/>
              <a:t>Gradle Scripts:</a:t>
            </a:r>
            <a:r>
              <a:rPr lang="en-US" sz="1500" dirty="0"/>
              <a:t> Contains the implementations for the project.</a:t>
            </a:r>
          </a:p>
        </p:txBody>
      </p:sp>
      <p:pic>
        <p:nvPicPr>
          <p:cNvPr id="9" name="Picture 8">
            <a:extLst>
              <a:ext uri="{FF2B5EF4-FFF2-40B4-BE49-F238E27FC236}">
                <a16:creationId xmlns:a16="http://schemas.microsoft.com/office/drawing/2014/main" id="{FB794E5A-42AC-1749-9E07-5553B89D86B3}"/>
              </a:ext>
            </a:extLst>
          </p:cNvPr>
          <p:cNvPicPr>
            <a:picLocks noChangeAspect="1"/>
          </p:cNvPicPr>
          <p:nvPr/>
        </p:nvPicPr>
        <p:blipFill rotWithShape="1">
          <a:blip r:embed="rId7"/>
          <a:srcRect r="68583"/>
          <a:stretch/>
        </p:blipFill>
        <p:spPr>
          <a:xfrm>
            <a:off x="-12105635" y="66742"/>
            <a:ext cx="5466080" cy="6724515"/>
          </a:xfrm>
          <a:prstGeom prst="rect">
            <a:avLst/>
          </a:prstGeom>
        </p:spPr>
      </p:pic>
      <p:sp>
        <p:nvSpPr>
          <p:cNvPr id="10" name="Rectangle 1">
            <a:extLst>
              <a:ext uri="{FF2B5EF4-FFF2-40B4-BE49-F238E27FC236}">
                <a16:creationId xmlns:a16="http://schemas.microsoft.com/office/drawing/2014/main" id="{9E210DC9-049E-BC30-CC21-5884235B658B}"/>
              </a:ext>
            </a:extLst>
          </p:cNvPr>
          <p:cNvSpPr>
            <a:spLocks noChangeArrowheads="1"/>
          </p:cNvSpPr>
          <p:nvPr/>
        </p:nvSpPr>
        <p:spPr bwMode="auto">
          <a:xfrm>
            <a:off x="211197" y="13095510"/>
            <a:ext cx="57073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a:ln>
                  <a:noFill/>
                </a:ln>
                <a:solidFill>
                  <a:schemeClr val="tx1"/>
                </a:solidFill>
                <a:effectLst/>
                <a:latin typeface="Arial" panose="020B0604020202020204" pitchFamily="34" charset="0"/>
              </a:rPr>
              <a:t>*This snippet defines a composable function “</a:t>
            </a:r>
            <a:r>
              <a:rPr lang="en-US" altLang="en-US" sz="1600" i="1" dirty="0" err="1">
                <a:latin typeface="Arial" panose="020B0604020202020204" pitchFamily="34" charset="0"/>
              </a:rPr>
              <a:t>ExerciseList</a:t>
            </a:r>
            <a:r>
              <a:rPr lang="en-US" altLang="en-US" sz="1600" i="1" dirty="0">
                <a:latin typeface="Arial" panose="020B0604020202020204" pitchFamily="34" charset="0"/>
              </a:rPr>
              <a:t>” that displays a list of exercises in a scrollable column. Each exercise is clickable, allowing users to interact with the list. </a:t>
            </a:r>
          </a:p>
        </p:txBody>
      </p:sp>
      <p:sp>
        <p:nvSpPr>
          <p:cNvPr id="14" name="Rectangle 1">
            <a:extLst>
              <a:ext uri="{FF2B5EF4-FFF2-40B4-BE49-F238E27FC236}">
                <a16:creationId xmlns:a16="http://schemas.microsoft.com/office/drawing/2014/main" id="{3A417422-132F-DA7C-34A9-30E1163898D8}"/>
              </a:ext>
            </a:extLst>
          </p:cNvPr>
          <p:cNvSpPr>
            <a:spLocks noChangeArrowheads="1"/>
          </p:cNvSpPr>
          <p:nvPr/>
        </p:nvSpPr>
        <p:spPr bwMode="auto">
          <a:xfrm>
            <a:off x="6173773" y="13055912"/>
            <a:ext cx="570734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1" u="none" strike="noStrike" cap="none" normalizeH="0" baseline="0" dirty="0">
                <a:ln>
                  <a:noFill/>
                </a:ln>
                <a:solidFill>
                  <a:schemeClr val="tx1"/>
                </a:solidFill>
                <a:effectLst/>
                <a:latin typeface="Arial" panose="020B0604020202020204" pitchFamily="34" charset="0"/>
              </a:rPr>
              <a:t>*</a:t>
            </a:r>
            <a:r>
              <a:rPr kumimoji="0" lang="en-US" altLang="en-US" sz="1600" b="0" i="1" u="none" strike="noStrike" cap="none" normalizeH="0" baseline="0" dirty="0">
                <a:ln>
                  <a:noFill/>
                </a:ln>
                <a:solidFill>
                  <a:schemeClr val="tx1"/>
                </a:solidFill>
                <a:effectLst/>
                <a:latin typeface="Arial" panose="020B0604020202020204" pitchFamily="34" charset="0"/>
              </a:rPr>
              <a:t>This line collects the </a:t>
            </a:r>
            <a:r>
              <a:rPr lang="en-US" altLang="en-US" sz="1600" i="1" dirty="0">
                <a:latin typeface="Arial" panose="020B0604020202020204" pitchFamily="34" charset="0"/>
              </a:rPr>
              <a:t>state from “</a:t>
            </a:r>
            <a:r>
              <a:rPr lang="en-US" altLang="en-US" sz="1600" i="1" dirty="0" err="1">
                <a:latin typeface="Arial" panose="020B0604020202020204" pitchFamily="34" charset="0"/>
              </a:rPr>
              <a:t>routineDetailsUiState</a:t>
            </a:r>
            <a:r>
              <a:rPr lang="en-US" altLang="en-US" sz="1600" i="1" dirty="0">
                <a:latin typeface="Arial" panose="020B0604020202020204" pitchFamily="34" charset="0"/>
              </a:rPr>
              <a:t>” in the “</a:t>
            </a:r>
            <a:r>
              <a:rPr lang="en-US" altLang="en-US" sz="1600" i="1" dirty="0" err="1">
                <a:latin typeface="Arial" panose="020B0604020202020204" pitchFamily="34" charset="0"/>
              </a:rPr>
              <a:t>ViewModel</a:t>
            </a:r>
            <a:r>
              <a:rPr lang="en-US" altLang="en-US" sz="1600" i="1" dirty="0">
                <a:latin typeface="Arial" panose="020B0604020202020204" pitchFamily="34" charset="0"/>
              </a:rPr>
              <a:t>” and makes it available to the UI. When the state changes, the UI updates automatically. </a:t>
            </a:r>
          </a:p>
        </p:txBody>
      </p:sp>
    </p:spTree>
    <p:extLst>
      <p:ext uri="{BB962C8B-B14F-4D97-AF65-F5344CB8AC3E}">
        <p14:creationId xmlns:p14="http://schemas.microsoft.com/office/powerpoint/2010/main" val="17276362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a model&#10;&#10;Description automatically generated">
            <a:extLst>
              <a:ext uri="{FF2B5EF4-FFF2-40B4-BE49-F238E27FC236}">
                <a16:creationId xmlns:a16="http://schemas.microsoft.com/office/drawing/2014/main" id="{B16F067F-C38F-1941-1098-256F9B6A9A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0309" y="216436"/>
            <a:ext cx="9026013" cy="5537873"/>
          </a:xfrm>
          <a:prstGeom prst="rect">
            <a:avLst/>
          </a:prstGeom>
        </p:spPr>
      </p:pic>
      <p:sp>
        <p:nvSpPr>
          <p:cNvPr id="7" name="TextBox 6">
            <a:extLst>
              <a:ext uri="{FF2B5EF4-FFF2-40B4-BE49-F238E27FC236}">
                <a16:creationId xmlns:a16="http://schemas.microsoft.com/office/drawing/2014/main" id="{94798BC5-7600-DB7E-85AD-C7BC55481F16}"/>
              </a:ext>
            </a:extLst>
          </p:cNvPr>
          <p:cNvSpPr txBox="1"/>
          <p:nvPr/>
        </p:nvSpPr>
        <p:spPr>
          <a:xfrm>
            <a:off x="3618271" y="5979312"/>
            <a:ext cx="7256206" cy="338554"/>
          </a:xfrm>
          <a:prstGeom prst="rect">
            <a:avLst/>
          </a:prstGeom>
          <a:noFill/>
        </p:spPr>
        <p:txBody>
          <a:bodyPr wrap="square">
            <a:spAutoFit/>
          </a:bodyPr>
          <a:lstStyle/>
          <a:p>
            <a:r>
              <a:rPr lang="en-US" sz="1600" i="1" dirty="0"/>
              <a:t>Three Components: Model, View, View Model (MVVM)</a:t>
            </a:r>
          </a:p>
        </p:txBody>
      </p:sp>
      <p:sp>
        <p:nvSpPr>
          <p:cNvPr id="8" name="TextBox 7">
            <a:extLst>
              <a:ext uri="{FF2B5EF4-FFF2-40B4-BE49-F238E27FC236}">
                <a16:creationId xmlns:a16="http://schemas.microsoft.com/office/drawing/2014/main" id="{E43C6D2C-5BB0-B6C1-EA6C-A24C478733E1}"/>
              </a:ext>
            </a:extLst>
          </p:cNvPr>
          <p:cNvSpPr txBox="1"/>
          <p:nvPr/>
        </p:nvSpPr>
        <p:spPr>
          <a:xfrm>
            <a:off x="1588684" y="7419868"/>
            <a:ext cx="10371221" cy="830997"/>
          </a:xfrm>
          <a:prstGeom prst="rect">
            <a:avLst/>
          </a:prstGeom>
          <a:noFill/>
        </p:spPr>
        <p:txBody>
          <a:bodyPr wrap="square">
            <a:spAutoFit/>
          </a:bodyPr>
          <a:lstStyle/>
          <a:p>
            <a:r>
              <a:rPr lang="en-US" sz="1600" dirty="0"/>
              <a:t>Jetpack Compose is a modern toolkit for building native Android UI. It simplifies and accelerates UI development on Android with less code, powerful tools, and intuitive Kotlin APIs. In the Flex Workout Application, Jetpack Compose is used extensively to manage the user interface, making it responsive and efficient.</a:t>
            </a:r>
          </a:p>
        </p:txBody>
      </p:sp>
      <p:sp>
        <p:nvSpPr>
          <p:cNvPr id="9" name="TextBox 8">
            <a:extLst>
              <a:ext uri="{FF2B5EF4-FFF2-40B4-BE49-F238E27FC236}">
                <a16:creationId xmlns:a16="http://schemas.microsoft.com/office/drawing/2014/main" id="{B6D16058-366D-CC3E-E29A-89A422B5FD93}"/>
              </a:ext>
            </a:extLst>
          </p:cNvPr>
          <p:cNvSpPr txBox="1"/>
          <p:nvPr/>
        </p:nvSpPr>
        <p:spPr>
          <a:xfrm>
            <a:off x="211197" y="8472989"/>
            <a:ext cx="5320882" cy="1200329"/>
          </a:xfrm>
          <a:prstGeom prst="rect">
            <a:avLst/>
          </a:prstGeom>
          <a:noFill/>
        </p:spPr>
        <p:txBody>
          <a:bodyPr wrap="square">
            <a:spAutoFit/>
          </a:bodyPr>
          <a:lstStyle/>
          <a:p>
            <a:r>
              <a:rPr lang="en-US" b="1" dirty="0"/>
              <a:t>Composable Functions:</a:t>
            </a:r>
            <a:r>
              <a:rPr lang="en-US" dirty="0"/>
              <a:t> Composable functions are the fundamental building blocks of Jetpack Compose. They define the UI components and can be combined to build complex layouts.</a:t>
            </a:r>
          </a:p>
        </p:txBody>
      </p:sp>
      <p:pic>
        <p:nvPicPr>
          <p:cNvPr id="11" name="Picture 10" descr="A computer screen shot of a program&#10;&#10;Description automatically generated">
            <a:extLst>
              <a:ext uri="{FF2B5EF4-FFF2-40B4-BE49-F238E27FC236}">
                <a16:creationId xmlns:a16="http://schemas.microsoft.com/office/drawing/2014/main" id="{25F4F0CF-5AED-758E-7A35-87A6EE77D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197" y="9728012"/>
            <a:ext cx="5320883" cy="3346196"/>
          </a:xfrm>
          <a:prstGeom prst="rect">
            <a:avLst/>
          </a:prstGeom>
        </p:spPr>
      </p:pic>
      <p:sp>
        <p:nvSpPr>
          <p:cNvPr id="12" name="TextBox 11">
            <a:extLst>
              <a:ext uri="{FF2B5EF4-FFF2-40B4-BE49-F238E27FC236}">
                <a16:creationId xmlns:a16="http://schemas.microsoft.com/office/drawing/2014/main" id="{E08D6DD6-984C-8843-9E6A-85CC464876DE}"/>
              </a:ext>
            </a:extLst>
          </p:cNvPr>
          <p:cNvSpPr txBox="1"/>
          <p:nvPr/>
        </p:nvSpPr>
        <p:spPr>
          <a:xfrm>
            <a:off x="6226276" y="8527773"/>
            <a:ext cx="5694237" cy="923330"/>
          </a:xfrm>
          <a:prstGeom prst="rect">
            <a:avLst/>
          </a:prstGeom>
          <a:noFill/>
        </p:spPr>
        <p:txBody>
          <a:bodyPr wrap="square">
            <a:spAutoFit/>
          </a:bodyPr>
          <a:lstStyle/>
          <a:p>
            <a:r>
              <a:rPr lang="en-US" b="1" dirty="0"/>
              <a:t>State Management:</a:t>
            </a:r>
            <a:r>
              <a:rPr lang="en-US" dirty="0"/>
              <a:t> Jetpack Compose manages the state efficiently, allowing UI components to react to data changes automatically.</a:t>
            </a:r>
          </a:p>
        </p:txBody>
      </p:sp>
      <p:pic>
        <p:nvPicPr>
          <p:cNvPr id="13" name="Picture 12" descr="A screenshot of a computer&#10;&#10;Description automatically generated">
            <a:extLst>
              <a:ext uri="{FF2B5EF4-FFF2-40B4-BE49-F238E27FC236}">
                <a16:creationId xmlns:a16="http://schemas.microsoft.com/office/drawing/2014/main" id="{07F6120C-D396-7F73-BF7B-88D9211643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5668" y="9698621"/>
            <a:ext cx="5477834" cy="3325207"/>
          </a:xfrm>
          <a:prstGeom prst="rect">
            <a:avLst/>
          </a:prstGeom>
        </p:spPr>
      </p:pic>
      <p:pic>
        <p:nvPicPr>
          <p:cNvPr id="15" name="Picture 14">
            <a:extLst>
              <a:ext uri="{FF2B5EF4-FFF2-40B4-BE49-F238E27FC236}">
                <a16:creationId xmlns:a16="http://schemas.microsoft.com/office/drawing/2014/main" id="{A30D19D8-46AD-5908-5038-4AF339DA74C8}"/>
              </a:ext>
            </a:extLst>
          </p:cNvPr>
          <p:cNvPicPr>
            <a:picLocks noChangeAspect="1"/>
          </p:cNvPicPr>
          <p:nvPr/>
        </p:nvPicPr>
        <p:blipFill>
          <a:blip r:embed="rId5"/>
          <a:stretch>
            <a:fillRect/>
          </a:stretch>
        </p:blipFill>
        <p:spPr>
          <a:xfrm rot="5400000">
            <a:off x="3064245" y="10807940"/>
            <a:ext cx="5629863" cy="461944"/>
          </a:xfrm>
          <a:prstGeom prst="rect">
            <a:avLst/>
          </a:prstGeom>
        </p:spPr>
      </p:pic>
      <p:pic>
        <p:nvPicPr>
          <p:cNvPr id="10" name="Picture 8" descr="카테고리: Jetpack Compose - Android Deep Dive">
            <a:extLst>
              <a:ext uri="{FF2B5EF4-FFF2-40B4-BE49-F238E27FC236}">
                <a16:creationId xmlns:a16="http://schemas.microsoft.com/office/drawing/2014/main" id="{65FC7043-0AB8-CAB2-7CC8-F103867FBE71}"/>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71805" y="7197744"/>
            <a:ext cx="3427914" cy="1362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9651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카테고리: Jetpack Compose - Android Deep Dive">
            <a:extLst>
              <a:ext uri="{FF2B5EF4-FFF2-40B4-BE49-F238E27FC236}">
                <a16:creationId xmlns:a16="http://schemas.microsoft.com/office/drawing/2014/main" id="{55DF1108-3756-F579-31C0-2AC8B64A3AD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01950" y="84886"/>
            <a:ext cx="3427914" cy="136244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A0370BE-B9D7-297B-B64E-C9497B8F3E18}"/>
              </a:ext>
            </a:extLst>
          </p:cNvPr>
          <p:cNvSpPr txBox="1"/>
          <p:nvPr/>
        </p:nvSpPr>
        <p:spPr>
          <a:xfrm>
            <a:off x="1618829" y="307010"/>
            <a:ext cx="10371221" cy="830997"/>
          </a:xfrm>
          <a:prstGeom prst="rect">
            <a:avLst/>
          </a:prstGeom>
          <a:noFill/>
        </p:spPr>
        <p:txBody>
          <a:bodyPr wrap="square">
            <a:spAutoFit/>
          </a:bodyPr>
          <a:lstStyle/>
          <a:p>
            <a:r>
              <a:rPr lang="en-US" sz="1600" dirty="0"/>
              <a:t>Jetpack Compose is a modern toolkit for building native Android UI. It simplifies and accelerates UI development on Android with less code, powerful tools, and intuitive Kotlin APIs. In the Flex Workout Application, Jetpack Compose is used extensively to manage the user interface, making it responsive and efficient.</a:t>
            </a:r>
          </a:p>
        </p:txBody>
      </p:sp>
      <p:sp>
        <p:nvSpPr>
          <p:cNvPr id="8" name="TextBox 7">
            <a:extLst>
              <a:ext uri="{FF2B5EF4-FFF2-40B4-BE49-F238E27FC236}">
                <a16:creationId xmlns:a16="http://schemas.microsoft.com/office/drawing/2014/main" id="{68D0129F-55D9-7710-89BE-8BF67978F7E2}"/>
              </a:ext>
            </a:extLst>
          </p:cNvPr>
          <p:cNvSpPr txBox="1"/>
          <p:nvPr/>
        </p:nvSpPr>
        <p:spPr>
          <a:xfrm>
            <a:off x="241342" y="1360131"/>
            <a:ext cx="5320882" cy="1200329"/>
          </a:xfrm>
          <a:prstGeom prst="rect">
            <a:avLst/>
          </a:prstGeom>
          <a:noFill/>
        </p:spPr>
        <p:txBody>
          <a:bodyPr wrap="square">
            <a:spAutoFit/>
          </a:bodyPr>
          <a:lstStyle/>
          <a:p>
            <a:r>
              <a:rPr lang="en-US" b="1" dirty="0"/>
              <a:t>Composable Functions:</a:t>
            </a:r>
            <a:r>
              <a:rPr lang="en-US" dirty="0"/>
              <a:t> Composable functions are the fundamental building blocks of Jetpack Compose. They define the UI components and can be combined to build complex layouts.</a:t>
            </a:r>
          </a:p>
        </p:txBody>
      </p:sp>
      <p:sp>
        <p:nvSpPr>
          <p:cNvPr id="9" name="Rectangle 1">
            <a:extLst>
              <a:ext uri="{FF2B5EF4-FFF2-40B4-BE49-F238E27FC236}">
                <a16:creationId xmlns:a16="http://schemas.microsoft.com/office/drawing/2014/main" id="{AA55A5D0-808B-05FB-F0D3-4206CDF26002}"/>
              </a:ext>
            </a:extLst>
          </p:cNvPr>
          <p:cNvSpPr>
            <a:spLocks noChangeArrowheads="1"/>
          </p:cNvSpPr>
          <p:nvPr/>
        </p:nvSpPr>
        <p:spPr bwMode="auto">
          <a:xfrm>
            <a:off x="241342" y="5982652"/>
            <a:ext cx="57073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a:ln>
                  <a:noFill/>
                </a:ln>
                <a:solidFill>
                  <a:schemeClr val="tx1"/>
                </a:solidFill>
                <a:effectLst/>
                <a:latin typeface="Arial" panose="020B0604020202020204" pitchFamily="34" charset="0"/>
              </a:rPr>
              <a:t>*This snippet defines a composable function “</a:t>
            </a:r>
            <a:r>
              <a:rPr lang="en-US" altLang="en-US" sz="1600" i="1" dirty="0" err="1">
                <a:latin typeface="Arial" panose="020B0604020202020204" pitchFamily="34" charset="0"/>
              </a:rPr>
              <a:t>ExerciseList</a:t>
            </a:r>
            <a:r>
              <a:rPr lang="en-US" altLang="en-US" sz="1600" i="1" dirty="0">
                <a:latin typeface="Arial" panose="020B0604020202020204" pitchFamily="34" charset="0"/>
              </a:rPr>
              <a:t>” that displays a list of exercises in a scrollable column. Each exercise is clickable, allowing users to interact with the list. </a:t>
            </a:r>
          </a:p>
        </p:txBody>
      </p:sp>
      <p:pic>
        <p:nvPicPr>
          <p:cNvPr id="11" name="Picture 10" descr="A computer screen shot of a program&#10;&#10;Description automatically generated">
            <a:extLst>
              <a:ext uri="{FF2B5EF4-FFF2-40B4-BE49-F238E27FC236}">
                <a16:creationId xmlns:a16="http://schemas.microsoft.com/office/drawing/2014/main" id="{BCE05925-C422-239C-FFCE-6B36ADFC60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342" y="2615154"/>
            <a:ext cx="5320883" cy="3346196"/>
          </a:xfrm>
          <a:prstGeom prst="rect">
            <a:avLst/>
          </a:prstGeom>
        </p:spPr>
      </p:pic>
      <p:sp>
        <p:nvSpPr>
          <p:cNvPr id="12" name="TextBox 11">
            <a:extLst>
              <a:ext uri="{FF2B5EF4-FFF2-40B4-BE49-F238E27FC236}">
                <a16:creationId xmlns:a16="http://schemas.microsoft.com/office/drawing/2014/main" id="{5C0CE98B-0667-2C29-099D-BF2D44F43DF2}"/>
              </a:ext>
            </a:extLst>
          </p:cNvPr>
          <p:cNvSpPr txBox="1"/>
          <p:nvPr/>
        </p:nvSpPr>
        <p:spPr>
          <a:xfrm>
            <a:off x="6256421" y="1414915"/>
            <a:ext cx="5694237" cy="923330"/>
          </a:xfrm>
          <a:prstGeom prst="rect">
            <a:avLst/>
          </a:prstGeom>
          <a:noFill/>
        </p:spPr>
        <p:txBody>
          <a:bodyPr wrap="square">
            <a:spAutoFit/>
          </a:bodyPr>
          <a:lstStyle/>
          <a:p>
            <a:r>
              <a:rPr lang="en-US" b="1" dirty="0"/>
              <a:t>State Management:</a:t>
            </a:r>
            <a:r>
              <a:rPr lang="en-US" dirty="0"/>
              <a:t> Jetpack Compose manages the state efficiently, allowing UI components to react to data changes automatically.</a:t>
            </a:r>
          </a:p>
        </p:txBody>
      </p:sp>
      <p:pic>
        <p:nvPicPr>
          <p:cNvPr id="13" name="Picture 12" descr="A screenshot of a computer&#10;&#10;Description automatically generated">
            <a:extLst>
              <a:ext uri="{FF2B5EF4-FFF2-40B4-BE49-F238E27FC236}">
                <a16:creationId xmlns:a16="http://schemas.microsoft.com/office/drawing/2014/main" id="{1F57D263-DE0E-0AED-1565-B85AC8173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5813" y="2585763"/>
            <a:ext cx="5477834" cy="3325207"/>
          </a:xfrm>
          <a:prstGeom prst="rect">
            <a:avLst/>
          </a:prstGeom>
        </p:spPr>
      </p:pic>
      <p:sp>
        <p:nvSpPr>
          <p:cNvPr id="14" name="Rectangle 1">
            <a:extLst>
              <a:ext uri="{FF2B5EF4-FFF2-40B4-BE49-F238E27FC236}">
                <a16:creationId xmlns:a16="http://schemas.microsoft.com/office/drawing/2014/main" id="{D995D9C1-F8EE-4931-2DA8-A94E60DA4D8B}"/>
              </a:ext>
            </a:extLst>
          </p:cNvPr>
          <p:cNvSpPr>
            <a:spLocks noChangeArrowheads="1"/>
          </p:cNvSpPr>
          <p:nvPr/>
        </p:nvSpPr>
        <p:spPr bwMode="auto">
          <a:xfrm>
            <a:off x="6203918" y="5943054"/>
            <a:ext cx="570734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1" u="none" strike="noStrike" cap="none" normalizeH="0" baseline="0" dirty="0">
                <a:ln>
                  <a:noFill/>
                </a:ln>
                <a:solidFill>
                  <a:schemeClr val="tx1"/>
                </a:solidFill>
                <a:effectLst/>
                <a:latin typeface="Arial" panose="020B0604020202020204" pitchFamily="34" charset="0"/>
              </a:rPr>
              <a:t>*</a:t>
            </a:r>
            <a:r>
              <a:rPr kumimoji="0" lang="en-US" altLang="en-US" sz="1600" b="0" i="1" u="none" strike="noStrike" cap="none" normalizeH="0" baseline="0" dirty="0">
                <a:ln>
                  <a:noFill/>
                </a:ln>
                <a:solidFill>
                  <a:schemeClr val="tx1"/>
                </a:solidFill>
                <a:effectLst/>
                <a:latin typeface="Arial" panose="020B0604020202020204" pitchFamily="34" charset="0"/>
              </a:rPr>
              <a:t>This line collects the </a:t>
            </a:r>
            <a:r>
              <a:rPr lang="en-US" altLang="en-US" sz="1600" i="1" dirty="0">
                <a:latin typeface="Arial" panose="020B0604020202020204" pitchFamily="34" charset="0"/>
              </a:rPr>
              <a:t>state from “</a:t>
            </a:r>
            <a:r>
              <a:rPr lang="en-US" altLang="en-US" sz="1600" i="1" dirty="0" err="1">
                <a:latin typeface="Arial" panose="020B0604020202020204" pitchFamily="34" charset="0"/>
              </a:rPr>
              <a:t>routineDetailsUiState</a:t>
            </a:r>
            <a:r>
              <a:rPr lang="en-US" altLang="en-US" sz="1600" i="1" dirty="0">
                <a:latin typeface="Arial" panose="020B0604020202020204" pitchFamily="34" charset="0"/>
              </a:rPr>
              <a:t>” in the “</a:t>
            </a:r>
            <a:r>
              <a:rPr lang="en-US" altLang="en-US" sz="1600" i="1" dirty="0" err="1">
                <a:latin typeface="Arial" panose="020B0604020202020204" pitchFamily="34" charset="0"/>
              </a:rPr>
              <a:t>ViewModel</a:t>
            </a:r>
            <a:r>
              <a:rPr lang="en-US" altLang="en-US" sz="1600" i="1" dirty="0">
                <a:latin typeface="Arial" panose="020B0604020202020204" pitchFamily="34" charset="0"/>
              </a:rPr>
              <a:t>” and makes it available to the UI. When the state changes, the UI updates automatically. </a:t>
            </a:r>
          </a:p>
        </p:txBody>
      </p:sp>
      <p:pic>
        <p:nvPicPr>
          <p:cNvPr id="18" name="Picture 17">
            <a:extLst>
              <a:ext uri="{FF2B5EF4-FFF2-40B4-BE49-F238E27FC236}">
                <a16:creationId xmlns:a16="http://schemas.microsoft.com/office/drawing/2014/main" id="{51977B5C-71AF-6526-10B1-E6BB7DA12D88}"/>
              </a:ext>
            </a:extLst>
          </p:cNvPr>
          <p:cNvPicPr>
            <a:picLocks noChangeAspect="1"/>
          </p:cNvPicPr>
          <p:nvPr/>
        </p:nvPicPr>
        <p:blipFill>
          <a:blip r:embed="rId6"/>
          <a:stretch>
            <a:fillRect/>
          </a:stretch>
        </p:blipFill>
        <p:spPr>
          <a:xfrm rot="5400000">
            <a:off x="3094390" y="3695082"/>
            <a:ext cx="5629863" cy="461944"/>
          </a:xfrm>
          <a:prstGeom prst="rect">
            <a:avLst/>
          </a:prstGeom>
        </p:spPr>
      </p:pic>
      <p:pic>
        <p:nvPicPr>
          <p:cNvPr id="19" name="Picture 18" descr="A computer screen shot of a program&#10;&#10;Description automatically generated">
            <a:extLst>
              <a:ext uri="{FF2B5EF4-FFF2-40B4-BE49-F238E27FC236}">
                <a16:creationId xmlns:a16="http://schemas.microsoft.com/office/drawing/2014/main" id="{5FDD1FAB-FE35-6ECA-AA33-04891420EC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4548" y="7832480"/>
            <a:ext cx="5385188" cy="3705656"/>
          </a:xfrm>
          <a:prstGeom prst="rect">
            <a:avLst/>
          </a:prstGeom>
        </p:spPr>
      </p:pic>
      <p:sp>
        <p:nvSpPr>
          <p:cNvPr id="20" name="Rectangle 2">
            <a:extLst>
              <a:ext uri="{FF2B5EF4-FFF2-40B4-BE49-F238E27FC236}">
                <a16:creationId xmlns:a16="http://schemas.microsoft.com/office/drawing/2014/main" id="{617132A0-17E3-9892-3B47-C0B73A090ED2}"/>
              </a:ext>
            </a:extLst>
          </p:cNvPr>
          <p:cNvSpPr>
            <a:spLocks noChangeArrowheads="1"/>
          </p:cNvSpPr>
          <p:nvPr/>
        </p:nvSpPr>
        <p:spPr bwMode="auto">
          <a:xfrm>
            <a:off x="1" y="7465766"/>
            <a:ext cx="6304547"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p>
          <a:p>
            <a:pPr marL="0" marR="0" lvl="0" indent="0" algn="l" defTabSz="914400" rtl="0" eaLnBrk="0" fontAlgn="base" latinLnBrk="0" hangingPunct="0">
              <a:lnSpc>
                <a:spcPct val="100000"/>
              </a:lnSpc>
              <a:spcBef>
                <a:spcPct val="0"/>
              </a:spcBef>
              <a:spcAft>
                <a:spcPct val="0"/>
              </a:spcAft>
              <a:buClrTx/>
              <a:buSzTx/>
              <a:buFontTx/>
              <a:buNone/>
              <a:tabLst/>
            </a:pPr>
            <a:r>
              <a:rPr lang="en-US" altLang="en-US" b="1" dirty="0"/>
              <a:t>Key Elements:</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lang="en-US" altLang="en-US" b="1" dirty="0" err="1"/>
              <a:t>ViewModel</a:t>
            </a:r>
            <a:r>
              <a:rPr lang="en-US" altLang="en-US" b="1" dirty="0"/>
              <a:t> Inheritance: </a:t>
            </a:r>
            <a:r>
              <a:rPr lang="en-US" altLang="en-US" dirty="0"/>
              <a:t>The “</a:t>
            </a:r>
            <a:r>
              <a:rPr lang="en-US" altLang="en-US" dirty="0" err="1"/>
              <a:t>RoutineDetailsViewMode</a:t>
            </a:r>
            <a:r>
              <a:rPr lang="en-US" altLang="en-US" dirty="0"/>
              <a:t>”  class extends the “</a:t>
            </a:r>
            <a:r>
              <a:rPr lang="en-US" altLang="en-US" dirty="0" err="1"/>
              <a:t>ViewModel</a:t>
            </a:r>
            <a:r>
              <a:rPr lang="en-US" altLang="en-US" dirty="0"/>
              <a:t>” class, indicating that it is a “</a:t>
            </a:r>
            <a:r>
              <a:rPr lang="en-US" altLang="en-US" dirty="0" err="1"/>
              <a:t>ViewModel</a:t>
            </a:r>
            <a:r>
              <a:rPr lang="en-US" altLang="en-US" dirty="0"/>
              <a:t>” component in Android's architecture.</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lang="en-US" altLang="en-US" b="1" dirty="0" err="1"/>
              <a:t>SavedStateHandle</a:t>
            </a:r>
            <a:r>
              <a:rPr lang="en-US" altLang="en-US" dirty="0"/>
              <a:t>: The “</a:t>
            </a:r>
            <a:r>
              <a:rPr lang="en-US" altLang="en-US" dirty="0" err="1"/>
              <a:t>savedStateHandle</a:t>
            </a:r>
            <a:r>
              <a:rPr lang="en-US" altLang="en-US" dirty="0"/>
              <a:t> is used to grab arguments passed to the current screen, ensuring data persistence across configuration changes.</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lang="en-US" altLang="en-US" b="1" dirty="0" err="1"/>
              <a:t>RoutineRepository</a:t>
            </a:r>
            <a:r>
              <a:rPr lang="en-US" altLang="en-US" b="1" dirty="0"/>
              <a:t>: </a:t>
            </a:r>
            <a:r>
              <a:rPr lang="en-US" altLang="en-US" dirty="0"/>
              <a:t>This variable references the “</a:t>
            </a:r>
            <a:r>
              <a:rPr lang="en-US" altLang="en-US" dirty="0" err="1"/>
              <a:t>RoutineRepository</a:t>
            </a:r>
            <a:r>
              <a:rPr lang="en-US" altLang="en-US" dirty="0"/>
              <a:t>”, which handles data operations related to routines.</a:t>
            </a: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lang="en-US" altLang="en-US" b="1" dirty="0" err="1"/>
              <a:t>routineId</a:t>
            </a:r>
            <a:r>
              <a:rPr lang="en-US" altLang="en-US" b="1" dirty="0"/>
              <a:t>: </a:t>
            </a:r>
            <a:r>
              <a:rPr lang="en-US" altLang="en-US" dirty="0"/>
              <a:t>Extracts the “</a:t>
            </a:r>
            <a:r>
              <a:rPr lang="en-US" altLang="en-US" dirty="0" err="1"/>
              <a:t>routineId</a:t>
            </a:r>
            <a:r>
              <a:rPr lang="en-US" altLang="en-US" dirty="0"/>
              <a:t>” from the “</a:t>
            </a:r>
            <a:r>
              <a:rPr lang="en-US" altLang="en-US" dirty="0" err="1"/>
              <a:t>savedStateHandle</a:t>
            </a:r>
            <a:r>
              <a:rPr lang="en-US" altLang="en-US" dirty="0"/>
              <a:t>” to identify the specific routine being displayed.</a:t>
            </a:r>
          </a:p>
          <a:p>
            <a:pPr marL="0" marR="0" lvl="0" indent="0" algn="l" defTabSz="914400" rtl="0" eaLnBrk="0" fontAlgn="base" latinLnBrk="0" hangingPunct="0">
              <a:lnSpc>
                <a:spcPct val="100000"/>
              </a:lnSpc>
              <a:spcBef>
                <a:spcPct val="0"/>
              </a:spcBef>
              <a:spcAft>
                <a:spcPct val="0"/>
              </a:spcAft>
              <a:buClrTx/>
              <a:buSzTx/>
              <a:buFontTx/>
              <a:buAutoNum type="arabicPeriod" startAt="5"/>
              <a:tabLst/>
            </a:pPr>
            <a:r>
              <a:rPr lang="en-US" altLang="en-US" b="1" dirty="0" err="1"/>
              <a:t>StateFlow</a:t>
            </a:r>
            <a:r>
              <a:rPr lang="en-US" altLang="en-US" dirty="0"/>
              <a:t>: The “</a:t>
            </a:r>
            <a:r>
              <a:rPr lang="en-US" altLang="en-US" dirty="0" err="1"/>
              <a:t>routineDetailsUiState</a:t>
            </a:r>
            <a:r>
              <a:rPr lang="en-US" altLang="en-US" dirty="0"/>
              <a:t>” is a “</a:t>
            </a:r>
            <a:r>
              <a:rPr lang="en-US" altLang="en-US" dirty="0" err="1"/>
              <a:t>StateFlow</a:t>
            </a:r>
            <a:r>
              <a:rPr lang="en-US" altLang="en-US" dirty="0"/>
              <a:t>” that represents the state of the list of exercises in the routine. It is initialized by fetching the exercises for the given “</a:t>
            </a:r>
            <a:r>
              <a:rPr lang="en-US" altLang="en-US" dirty="0" err="1"/>
              <a:t>routineId</a:t>
            </a:r>
            <a:r>
              <a:rPr lang="en-US" altLang="en-US" dirty="0"/>
              <a:t>” from the repository.</a:t>
            </a:r>
          </a:p>
          <a:p>
            <a:pPr marL="0" marR="0" lvl="0" indent="0" algn="l" defTabSz="914400" rtl="0" eaLnBrk="0" fontAlgn="base" latinLnBrk="0" hangingPunct="0">
              <a:lnSpc>
                <a:spcPct val="100000"/>
              </a:lnSpc>
              <a:spcBef>
                <a:spcPct val="0"/>
              </a:spcBef>
              <a:spcAft>
                <a:spcPct val="0"/>
              </a:spcAft>
              <a:buClrTx/>
              <a:buSzTx/>
              <a:buFontTx/>
              <a:buAutoNum type="arabicPeriod" startAt="6"/>
              <a:tabLst/>
            </a:pPr>
            <a:r>
              <a:rPr lang="en-US" altLang="en-US" b="1" dirty="0" err="1"/>
              <a:t>stateIn</a:t>
            </a:r>
            <a:r>
              <a:rPr lang="en-US" altLang="en-US" b="1" dirty="0"/>
              <a:t>: </a:t>
            </a:r>
            <a:r>
              <a:rPr lang="en-US" altLang="en-US" dirty="0"/>
              <a:t>This function configures the “</a:t>
            </a:r>
            <a:r>
              <a:rPr lang="en-US" altLang="en-US" dirty="0" err="1"/>
              <a:t>StateFlow</a:t>
            </a:r>
            <a:r>
              <a:rPr lang="en-US" altLang="en-US" dirty="0"/>
              <a:t>” to run in the “</a:t>
            </a:r>
            <a:r>
              <a:rPr lang="en-US" altLang="en-US" dirty="0" err="1"/>
              <a:t>viewModelScope</a:t>
            </a:r>
            <a:r>
              <a:rPr lang="en-US" altLang="en-US" dirty="0"/>
              <a:t>”, starts collecting data when it is subscribed to, and sets an initial value.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 name="TextBox 20">
            <a:extLst>
              <a:ext uri="{FF2B5EF4-FFF2-40B4-BE49-F238E27FC236}">
                <a16:creationId xmlns:a16="http://schemas.microsoft.com/office/drawing/2014/main" id="{5FB28873-7E18-1544-7711-3AC1D74DCE08}"/>
              </a:ext>
            </a:extLst>
          </p:cNvPr>
          <p:cNvSpPr txBox="1"/>
          <p:nvPr/>
        </p:nvSpPr>
        <p:spPr>
          <a:xfrm>
            <a:off x="6304549" y="11761175"/>
            <a:ext cx="5385188" cy="1200329"/>
          </a:xfrm>
          <a:prstGeom prst="rect">
            <a:avLst/>
          </a:prstGeom>
          <a:noFill/>
        </p:spPr>
        <p:txBody>
          <a:bodyPr wrap="square">
            <a:spAutoFit/>
          </a:bodyPr>
          <a:lstStyle/>
          <a:p>
            <a:r>
              <a:rPr lang="en-US" i="1" dirty="0"/>
              <a:t>*This code ensures that the UI state for the routine details screen is properly managed and updated based on the exercises associated with the selected routine.</a:t>
            </a:r>
          </a:p>
        </p:txBody>
      </p:sp>
      <p:sp>
        <p:nvSpPr>
          <p:cNvPr id="22" name="TextBox 21">
            <a:extLst>
              <a:ext uri="{FF2B5EF4-FFF2-40B4-BE49-F238E27FC236}">
                <a16:creationId xmlns:a16="http://schemas.microsoft.com/office/drawing/2014/main" id="{852E592A-F926-C7DE-0C86-469AA6DC0EAF}"/>
              </a:ext>
            </a:extLst>
          </p:cNvPr>
          <p:cNvSpPr txBox="1"/>
          <p:nvPr/>
        </p:nvSpPr>
        <p:spPr>
          <a:xfrm>
            <a:off x="0" y="6963110"/>
            <a:ext cx="11689736" cy="70788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dirty="0"/>
              <a:t>This code snippet defines the “</a:t>
            </a:r>
            <a:r>
              <a:rPr lang="en-US" altLang="en-US" sz="2000" dirty="0" err="1"/>
              <a:t>RoutineDetailsViewModel</a:t>
            </a:r>
            <a:r>
              <a:rPr lang="en-US" altLang="en-US" sz="2000" dirty="0"/>
              <a:t>” class, which is responsible for managing the state of the routine details screen in the Flex Workout Application.</a:t>
            </a:r>
          </a:p>
        </p:txBody>
      </p:sp>
      <p:sp>
        <p:nvSpPr>
          <p:cNvPr id="23" name="TextBox 22">
            <a:extLst>
              <a:ext uri="{FF2B5EF4-FFF2-40B4-BE49-F238E27FC236}">
                <a16:creationId xmlns:a16="http://schemas.microsoft.com/office/drawing/2014/main" id="{4716E48B-B7B7-4764-1D29-BBB35B69CAE0}"/>
              </a:ext>
            </a:extLst>
          </p:cNvPr>
          <p:cNvSpPr txBox="1"/>
          <p:nvPr/>
        </p:nvSpPr>
        <p:spPr>
          <a:xfrm>
            <a:off x="828040" y="-5895286"/>
            <a:ext cx="6096000" cy="5355312"/>
          </a:xfrm>
          <a:prstGeom prst="rect">
            <a:avLst/>
          </a:prstGeom>
          <a:noFill/>
        </p:spPr>
        <p:txBody>
          <a:bodyPr wrap="square">
            <a:spAutoFit/>
          </a:bodyPr>
          <a:lstStyle/>
          <a:p>
            <a:r>
              <a:rPr lang="en-US" b="1" dirty="0"/>
              <a:t>Development Process</a:t>
            </a:r>
          </a:p>
          <a:p>
            <a:r>
              <a:rPr lang="en-US" dirty="0"/>
              <a:t>The development process involves several key steps. Initially, we define the requirements and outline the project's scope. This is followed by designing and implementing the necessary features. Once the features are developed, rigorous testing is conducted to ensure functionality and performance. Manual regression testing is an essential part of this process, helping to identify and fix any issues before the app's release. By following a meticulous development process, we ensure that Flex Workout is reliable, efficient, and meets the needs of its users.</a:t>
            </a:r>
            <a:endParaRPr lang="en-US" b="1" dirty="0"/>
          </a:p>
          <a:p>
            <a:endParaRPr lang="en-US" b="1" dirty="0"/>
          </a:p>
          <a:p>
            <a:r>
              <a:rPr lang="en-US" b="1" dirty="0"/>
              <a:t>Testing:</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Android Studio:</a:t>
            </a:r>
            <a:r>
              <a:rPr kumimoji="0" lang="en-US" altLang="en-US" sz="1800" b="0" i="0" u="none" strike="noStrike" cap="none" normalizeH="0" baseline="0" dirty="0">
                <a:ln>
                  <a:noFill/>
                </a:ln>
                <a:solidFill>
                  <a:schemeClr val="tx1"/>
                </a:solidFill>
                <a:effectLst/>
                <a:latin typeface="Arial" panose="020B0604020202020204" pitchFamily="34" charset="0"/>
              </a:rPr>
              <a:t> Integrated Development Environment (IDE)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Kotlin:</a:t>
            </a:r>
            <a:r>
              <a:rPr kumimoji="0" lang="en-US" altLang="en-US" sz="1800" b="0" i="0" u="none" strike="noStrike" cap="none" normalizeH="0" baseline="0" dirty="0">
                <a:ln>
                  <a:noFill/>
                </a:ln>
                <a:solidFill>
                  <a:schemeClr val="tx1"/>
                </a:solidFill>
                <a:effectLst/>
                <a:latin typeface="Arial" panose="020B0604020202020204" pitchFamily="34" charset="0"/>
              </a:rPr>
              <a:t> Primary programming language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Material3:</a:t>
            </a:r>
            <a:r>
              <a:rPr kumimoji="0" lang="en-US" altLang="en-US" sz="1800" b="0" i="0" u="none" strike="noStrike" cap="none" normalizeH="0" baseline="0" dirty="0">
                <a:ln>
                  <a:noFill/>
                </a:ln>
                <a:solidFill>
                  <a:schemeClr val="tx1"/>
                </a:solidFill>
                <a:effectLst/>
                <a:latin typeface="Arial" panose="020B0604020202020204" pitchFamily="34" charset="0"/>
              </a:rPr>
              <a:t> UI Library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Jetpack Compose:</a:t>
            </a:r>
            <a:r>
              <a:rPr kumimoji="0" lang="en-US" altLang="en-US" sz="1800" b="0" i="0" u="none" strike="noStrike" cap="none" normalizeH="0" baseline="0" dirty="0">
                <a:ln>
                  <a:noFill/>
                </a:ln>
                <a:solidFill>
                  <a:schemeClr val="tx1"/>
                </a:solidFill>
                <a:effectLst/>
                <a:latin typeface="Arial" panose="020B0604020202020204" pitchFamily="34" charset="0"/>
              </a:rPr>
              <a:t> Toolkit for building native UIs </a:t>
            </a:r>
          </a:p>
          <a:p>
            <a:endParaRPr lang="en-US" dirty="0"/>
          </a:p>
        </p:txBody>
      </p:sp>
      <p:pic>
        <p:nvPicPr>
          <p:cNvPr id="24" name="Picture 2" descr="Kotlin brand assets | Kotlin Documentation">
            <a:extLst>
              <a:ext uri="{FF2B5EF4-FFF2-40B4-BE49-F238E27FC236}">
                <a16:creationId xmlns:a16="http://schemas.microsoft.com/office/drawing/2014/main" id="{A4BB16EE-1472-0DB0-AC8B-89C0A7E547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43520" y="-4521513"/>
            <a:ext cx="3078480" cy="66820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카테고리: Jetpack Compose - Android Deep Dive">
            <a:extLst>
              <a:ext uri="{FF2B5EF4-FFF2-40B4-BE49-F238E27FC236}">
                <a16:creationId xmlns:a16="http://schemas.microsoft.com/office/drawing/2014/main" id="{2780E8A2-408C-B86F-B164-77CD2EB8F6E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459027" y="-3935612"/>
            <a:ext cx="4822825" cy="19168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Android Studio icon PNG and SVG Vector Free Download">
            <a:extLst>
              <a:ext uri="{FF2B5EF4-FFF2-40B4-BE49-F238E27FC236}">
                <a16:creationId xmlns:a16="http://schemas.microsoft.com/office/drawing/2014/main" id="{721B7CF8-011E-6F3E-9018-56CE6FEE87C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41840" y="-3766270"/>
            <a:ext cx="1447800"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756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omputer screen shot of a program&#10;&#10;Description automatically generated">
            <a:extLst>
              <a:ext uri="{FF2B5EF4-FFF2-40B4-BE49-F238E27FC236}">
                <a16:creationId xmlns:a16="http://schemas.microsoft.com/office/drawing/2014/main" id="{49EEE119-1E9C-50E2-E013-DF1E096E41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0192" y="1145941"/>
            <a:ext cx="5385188" cy="3705656"/>
          </a:xfrm>
          <a:prstGeom prst="rect">
            <a:avLst/>
          </a:prstGeom>
        </p:spPr>
      </p:pic>
      <p:sp>
        <p:nvSpPr>
          <p:cNvPr id="13" name="Rectangle 2">
            <a:extLst>
              <a:ext uri="{FF2B5EF4-FFF2-40B4-BE49-F238E27FC236}">
                <a16:creationId xmlns:a16="http://schemas.microsoft.com/office/drawing/2014/main" id="{FE28B08E-8EBF-DCBD-8C55-8C5EEA8FE10D}"/>
              </a:ext>
            </a:extLst>
          </p:cNvPr>
          <p:cNvSpPr>
            <a:spLocks noChangeArrowheads="1"/>
          </p:cNvSpPr>
          <p:nvPr/>
        </p:nvSpPr>
        <p:spPr bwMode="auto">
          <a:xfrm>
            <a:off x="225645" y="779227"/>
            <a:ext cx="6304547"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p>
          <a:p>
            <a:pPr marL="0" marR="0" lvl="0" indent="0" algn="l" defTabSz="914400" rtl="0" eaLnBrk="0" fontAlgn="base" latinLnBrk="0" hangingPunct="0">
              <a:lnSpc>
                <a:spcPct val="100000"/>
              </a:lnSpc>
              <a:spcBef>
                <a:spcPct val="0"/>
              </a:spcBef>
              <a:spcAft>
                <a:spcPct val="0"/>
              </a:spcAft>
              <a:buClrTx/>
              <a:buSzTx/>
              <a:buFontTx/>
              <a:buNone/>
              <a:tabLst/>
            </a:pPr>
            <a:r>
              <a:rPr lang="en-US" altLang="en-US" b="1" dirty="0"/>
              <a:t>Key Elements:</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lang="en-US" altLang="en-US" b="1" dirty="0" err="1"/>
              <a:t>ViewModel</a:t>
            </a:r>
            <a:r>
              <a:rPr lang="en-US" altLang="en-US" b="1" dirty="0"/>
              <a:t> Inheritance: </a:t>
            </a:r>
            <a:r>
              <a:rPr lang="en-US" altLang="en-US" dirty="0"/>
              <a:t>The “</a:t>
            </a:r>
            <a:r>
              <a:rPr lang="en-US" altLang="en-US" dirty="0" err="1"/>
              <a:t>RoutineDetailsViewMode</a:t>
            </a:r>
            <a:r>
              <a:rPr lang="en-US" altLang="en-US" dirty="0"/>
              <a:t>”  class extends the “</a:t>
            </a:r>
            <a:r>
              <a:rPr lang="en-US" altLang="en-US" dirty="0" err="1"/>
              <a:t>ViewModel</a:t>
            </a:r>
            <a:r>
              <a:rPr lang="en-US" altLang="en-US" dirty="0"/>
              <a:t>” class, indicating that it is a “</a:t>
            </a:r>
            <a:r>
              <a:rPr lang="en-US" altLang="en-US" dirty="0" err="1"/>
              <a:t>ViewModel</a:t>
            </a:r>
            <a:r>
              <a:rPr lang="en-US" altLang="en-US" dirty="0"/>
              <a:t>” component in Android's architecture.</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lang="en-US" altLang="en-US" b="1" dirty="0" err="1"/>
              <a:t>SavedStateHandle</a:t>
            </a:r>
            <a:r>
              <a:rPr lang="en-US" altLang="en-US" dirty="0"/>
              <a:t>: The “</a:t>
            </a:r>
            <a:r>
              <a:rPr lang="en-US" altLang="en-US" dirty="0" err="1"/>
              <a:t>savedStateHandle</a:t>
            </a:r>
            <a:r>
              <a:rPr lang="en-US" altLang="en-US" dirty="0"/>
              <a:t> is used to grab arguments passed to the current screen, ensuring data persistence across configuration changes.</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lang="en-US" altLang="en-US" b="1" dirty="0" err="1"/>
              <a:t>RoutineRepository</a:t>
            </a:r>
            <a:r>
              <a:rPr lang="en-US" altLang="en-US" b="1" dirty="0"/>
              <a:t>: </a:t>
            </a:r>
            <a:r>
              <a:rPr lang="en-US" altLang="en-US" dirty="0"/>
              <a:t>This variable references the “</a:t>
            </a:r>
            <a:r>
              <a:rPr lang="en-US" altLang="en-US" dirty="0" err="1"/>
              <a:t>RoutineRepository</a:t>
            </a:r>
            <a:r>
              <a:rPr lang="en-US" altLang="en-US" dirty="0"/>
              <a:t>”, which handles data operations related to routines.</a:t>
            </a: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lang="en-US" altLang="en-US" b="1" dirty="0" err="1"/>
              <a:t>routineId</a:t>
            </a:r>
            <a:r>
              <a:rPr lang="en-US" altLang="en-US" b="1" dirty="0"/>
              <a:t>: </a:t>
            </a:r>
            <a:r>
              <a:rPr lang="en-US" altLang="en-US" dirty="0"/>
              <a:t>Extracts the “</a:t>
            </a:r>
            <a:r>
              <a:rPr lang="en-US" altLang="en-US" dirty="0" err="1"/>
              <a:t>routineId</a:t>
            </a:r>
            <a:r>
              <a:rPr lang="en-US" altLang="en-US" dirty="0"/>
              <a:t>” from the “</a:t>
            </a:r>
            <a:r>
              <a:rPr lang="en-US" altLang="en-US" dirty="0" err="1"/>
              <a:t>savedStateHandle</a:t>
            </a:r>
            <a:r>
              <a:rPr lang="en-US" altLang="en-US" dirty="0"/>
              <a:t>” to identify the specific routine being displayed.</a:t>
            </a:r>
          </a:p>
          <a:p>
            <a:pPr marL="0" marR="0" lvl="0" indent="0" algn="l" defTabSz="914400" rtl="0" eaLnBrk="0" fontAlgn="base" latinLnBrk="0" hangingPunct="0">
              <a:lnSpc>
                <a:spcPct val="100000"/>
              </a:lnSpc>
              <a:spcBef>
                <a:spcPct val="0"/>
              </a:spcBef>
              <a:spcAft>
                <a:spcPct val="0"/>
              </a:spcAft>
              <a:buClrTx/>
              <a:buSzTx/>
              <a:buFontTx/>
              <a:buAutoNum type="arabicPeriod" startAt="5"/>
              <a:tabLst/>
            </a:pPr>
            <a:r>
              <a:rPr lang="en-US" altLang="en-US" b="1" dirty="0" err="1"/>
              <a:t>StateFlow</a:t>
            </a:r>
            <a:r>
              <a:rPr lang="en-US" altLang="en-US" dirty="0"/>
              <a:t>: The “</a:t>
            </a:r>
            <a:r>
              <a:rPr lang="en-US" altLang="en-US" dirty="0" err="1"/>
              <a:t>routineDetailsUiState</a:t>
            </a:r>
            <a:r>
              <a:rPr lang="en-US" altLang="en-US" dirty="0"/>
              <a:t>” is a “</a:t>
            </a:r>
            <a:r>
              <a:rPr lang="en-US" altLang="en-US" dirty="0" err="1"/>
              <a:t>StateFlow</a:t>
            </a:r>
            <a:r>
              <a:rPr lang="en-US" altLang="en-US" dirty="0"/>
              <a:t>” that represents the state of the list of exercises in the routine. It is initialized by fetching the exercises for the given “</a:t>
            </a:r>
            <a:r>
              <a:rPr lang="en-US" altLang="en-US" dirty="0" err="1"/>
              <a:t>routineId</a:t>
            </a:r>
            <a:r>
              <a:rPr lang="en-US" altLang="en-US" dirty="0"/>
              <a:t>” from the repository.</a:t>
            </a:r>
          </a:p>
          <a:p>
            <a:pPr marL="0" marR="0" lvl="0" indent="0" algn="l" defTabSz="914400" rtl="0" eaLnBrk="0" fontAlgn="base" latinLnBrk="0" hangingPunct="0">
              <a:lnSpc>
                <a:spcPct val="100000"/>
              </a:lnSpc>
              <a:spcBef>
                <a:spcPct val="0"/>
              </a:spcBef>
              <a:spcAft>
                <a:spcPct val="0"/>
              </a:spcAft>
              <a:buClrTx/>
              <a:buSzTx/>
              <a:buFontTx/>
              <a:buAutoNum type="arabicPeriod" startAt="6"/>
              <a:tabLst/>
            </a:pPr>
            <a:r>
              <a:rPr lang="en-US" altLang="en-US" b="1" dirty="0" err="1"/>
              <a:t>stateIn</a:t>
            </a:r>
            <a:r>
              <a:rPr lang="en-US" altLang="en-US" b="1" dirty="0"/>
              <a:t>: </a:t>
            </a:r>
            <a:r>
              <a:rPr lang="en-US" altLang="en-US" dirty="0"/>
              <a:t>This function configures the “</a:t>
            </a:r>
            <a:r>
              <a:rPr lang="en-US" altLang="en-US" dirty="0" err="1"/>
              <a:t>StateFlow</a:t>
            </a:r>
            <a:r>
              <a:rPr lang="en-US" altLang="en-US" dirty="0"/>
              <a:t>” to run in the “</a:t>
            </a:r>
            <a:r>
              <a:rPr lang="en-US" altLang="en-US" dirty="0" err="1"/>
              <a:t>viewModelScope</a:t>
            </a:r>
            <a:r>
              <a:rPr lang="en-US" altLang="en-US" dirty="0"/>
              <a:t>”, starts collecting data when it is subscribed to, and sets an initial value.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TextBox 14">
            <a:extLst>
              <a:ext uri="{FF2B5EF4-FFF2-40B4-BE49-F238E27FC236}">
                <a16:creationId xmlns:a16="http://schemas.microsoft.com/office/drawing/2014/main" id="{8BA1E20B-B5A7-5DFD-6195-33341461458D}"/>
              </a:ext>
            </a:extLst>
          </p:cNvPr>
          <p:cNvSpPr txBox="1"/>
          <p:nvPr/>
        </p:nvSpPr>
        <p:spPr>
          <a:xfrm>
            <a:off x="6530193" y="5074636"/>
            <a:ext cx="5385188" cy="1200329"/>
          </a:xfrm>
          <a:prstGeom prst="rect">
            <a:avLst/>
          </a:prstGeom>
          <a:noFill/>
        </p:spPr>
        <p:txBody>
          <a:bodyPr wrap="square">
            <a:spAutoFit/>
          </a:bodyPr>
          <a:lstStyle/>
          <a:p>
            <a:r>
              <a:rPr lang="en-US" i="1" dirty="0"/>
              <a:t>*This code ensures that the UI state for the routine details screen is properly managed and updated based on the exercises associated with the selected routine.</a:t>
            </a:r>
          </a:p>
        </p:txBody>
      </p:sp>
      <p:sp>
        <p:nvSpPr>
          <p:cNvPr id="17" name="TextBox 16">
            <a:extLst>
              <a:ext uri="{FF2B5EF4-FFF2-40B4-BE49-F238E27FC236}">
                <a16:creationId xmlns:a16="http://schemas.microsoft.com/office/drawing/2014/main" id="{37112E96-2686-F428-C999-B2DB38619421}"/>
              </a:ext>
            </a:extLst>
          </p:cNvPr>
          <p:cNvSpPr txBox="1"/>
          <p:nvPr/>
        </p:nvSpPr>
        <p:spPr>
          <a:xfrm>
            <a:off x="225644" y="276571"/>
            <a:ext cx="11689736" cy="70788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dirty="0"/>
              <a:t>This code snippet defines the “</a:t>
            </a:r>
            <a:r>
              <a:rPr lang="en-US" altLang="en-US" sz="2000" dirty="0" err="1"/>
              <a:t>RoutineDetailsViewModel</a:t>
            </a:r>
            <a:r>
              <a:rPr lang="en-US" altLang="en-US" sz="2000" dirty="0"/>
              <a:t>” class, which is responsible for managing the state of the routine details screen in the Flex Workout Application.</a:t>
            </a:r>
          </a:p>
        </p:txBody>
      </p:sp>
      <p:pic>
        <p:nvPicPr>
          <p:cNvPr id="18" name="Picture 8" descr="카테고리: Jetpack Compose - Android Deep Dive">
            <a:extLst>
              <a:ext uri="{FF2B5EF4-FFF2-40B4-BE49-F238E27FC236}">
                <a16:creationId xmlns:a16="http://schemas.microsoft.com/office/drawing/2014/main" id="{93FCB7B9-E6F1-D119-876C-B7216986B8A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01950" y="-6827215"/>
            <a:ext cx="3427914" cy="136244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2D433AAC-19A9-6756-F42F-3D4967B812F5}"/>
              </a:ext>
            </a:extLst>
          </p:cNvPr>
          <p:cNvSpPr txBox="1"/>
          <p:nvPr/>
        </p:nvSpPr>
        <p:spPr>
          <a:xfrm>
            <a:off x="1618829" y="-6605091"/>
            <a:ext cx="10371221" cy="830997"/>
          </a:xfrm>
          <a:prstGeom prst="rect">
            <a:avLst/>
          </a:prstGeom>
          <a:noFill/>
        </p:spPr>
        <p:txBody>
          <a:bodyPr wrap="square">
            <a:spAutoFit/>
          </a:bodyPr>
          <a:lstStyle/>
          <a:p>
            <a:r>
              <a:rPr lang="en-US" sz="1600" dirty="0"/>
              <a:t>Jetpack Compose is a modern toolkit for building native Android UI. It simplifies and accelerates UI development on Android with less code, powerful tools, and intuitive Kotlin APIs. In the Flex Workout Application, Jetpack Compose is used extensively to manage the user interface, making it responsive and efficient.</a:t>
            </a:r>
          </a:p>
        </p:txBody>
      </p:sp>
      <p:sp>
        <p:nvSpPr>
          <p:cNvPr id="20" name="TextBox 19">
            <a:extLst>
              <a:ext uri="{FF2B5EF4-FFF2-40B4-BE49-F238E27FC236}">
                <a16:creationId xmlns:a16="http://schemas.microsoft.com/office/drawing/2014/main" id="{2F07E1C6-2482-1867-60F5-8B6B86A703B7}"/>
              </a:ext>
            </a:extLst>
          </p:cNvPr>
          <p:cNvSpPr txBox="1"/>
          <p:nvPr/>
        </p:nvSpPr>
        <p:spPr>
          <a:xfrm>
            <a:off x="241342" y="-5551970"/>
            <a:ext cx="5320882" cy="1200329"/>
          </a:xfrm>
          <a:prstGeom prst="rect">
            <a:avLst/>
          </a:prstGeom>
          <a:noFill/>
        </p:spPr>
        <p:txBody>
          <a:bodyPr wrap="square">
            <a:spAutoFit/>
          </a:bodyPr>
          <a:lstStyle/>
          <a:p>
            <a:r>
              <a:rPr lang="en-US" b="1" dirty="0"/>
              <a:t>Composable Functions:</a:t>
            </a:r>
            <a:r>
              <a:rPr lang="en-US" dirty="0"/>
              <a:t> Composable functions are the fundamental building blocks of Jetpack Compose. They define the UI components and can be combined to build complex layouts.</a:t>
            </a:r>
          </a:p>
        </p:txBody>
      </p:sp>
      <p:sp>
        <p:nvSpPr>
          <p:cNvPr id="21" name="Rectangle 1">
            <a:extLst>
              <a:ext uri="{FF2B5EF4-FFF2-40B4-BE49-F238E27FC236}">
                <a16:creationId xmlns:a16="http://schemas.microsoft.com/office/drawing/2014/main" id="{4EE6711C-05C2-F7D3-3FA1-8E91A09C8CBD}"/>
              </a:ext>
            </a:extLst>
          </p:cNvPr>
          <p:cNvSpPr>
            <a:spLocks noChangeArrowheads="1"/>
          </p:cNvSpPr>
          <p:nvPr/>
        </p:nvSpPr>
        <p:spPr bwMode="auto">
          <a:xfrm>
            <a:off x="241342" y="-929449"/>
            <a:ext cx="57073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a:ln>
                  <a:noFill/>
                </a:ln>
                <a:solidFill>
                  <a:schemeClr val="tx1"/>
                </a:solidFill>
                <a:effectLst/>
                <a:latin typeface="Arial" panose="020B0604020202020204" pitchFamily="34" charset="0"/>
              </a:rPr>
              <a:t>*This snippet defines a composable function “</a:t>
            </a:r>
            <a:r>
              <a:rPr lang="en-US" altLang="en-US" sz="1600" i="1" dirty="0" err="1">
                <a:latin typeface="Arial" panose="020B0604020202020204" pitchFamily="34" charset="0"/>
              </a:rPr>
              <a:t>ExerciseList</a:t>
            </a:r>
            <a:r>
              <a:rPr lang="en-US" altLang="en-US" sz="1600" i="1" dirty="0">
                <a:latin typeface="Arial" panose="020B0604020202020204" pitchFamily="34" charset="0"/>
              </a:rPr>
              <a:t>” that displays a list of exercises in a scrollable column. Each exercise is clickable, allowing users to interact with the list. </a:t>
            </a:r>
          </a:p>
        </p:txBody>
      </p:sp>
      <p:pic>
        <p:nvPicPr>
          <p:cNvPr id="22" name="Picture 21" descr="A computer screen shot of a program&#10;&#10;Description automatically generated">
            <a:extLst>
              <a:ext uri="{FF2B5EF4-FFF2-40B4-BE49-F238E27FC236}">
                <a16:creationId xmlns:a16="http://schemas.microsoft.com/office/drawing/2014/main" id="{93281521-B1B5-8EB2-5FE8-D828028325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1342" y="-4296947"/>
            <a:ext cx="5320883" cy="3346196"/>
          </a:xfrm>
          <a:prstGeom prst="rect">
            <a:avLst/>
          </a:prstGeom>
        </p:spPr>
      </p:pic>
      <p:sp>
        <p:nvSpPr>
          <p:cNvPr id="23" name="TextBox 22">
            <a:extLst>
              <a:ext uri="{FF2B5EF4-FFF2-40B4-BE49-F238E27FC236}">
                <a16:creationId xmlns:a16="http://schemas.microsoft.com/office/drawing/2014/main" id="{F279C754-D82A-7FB7-0A20-F45B0FB6812D}"/>
              </a:ext>
            </a:extLst>
          </p:cNvPr>
          <p:cNvSpPr txBox="1"/>
          <p:nvPr/>
        </p:nvSpPr>
        <p:spPr>
          <a:xfrm>
            <a:off x="6256421" y="-5497186"/>
            <a:ext cx="5694237" cy="923330"/>
          </a:xfrm>
          <a:prstGeom prst="rect">
            <a:avLst/>
          </a:prstGeom>
          <a:noFill/>
        </p:spPr>
        <p:txBody>
          <a:bodyPr wrap="square">
            <a:spAutoFit/>
          </a:bodyPr>
          <a:lstStyle/>
          <a:p>
            <a:r>
              <a:rPr lang="en-US" b="1" dirty="0"/>
              <a:t>State Management:</a:t>
            </a:r>
            <a:r>
              <a:rPr lang="en-US" dirty="0"/>
              <a:t> Jetpack Compose manages the state efficiently, allowing UI components to react to data changes automatically.</a:t>
            </a:r>
          </a:p>
        </p:txBody>
      </p:sp>
      <p:pic>
        <p:nvPicPr>
          <p:cNvPr id="24" name="Picture 23" descr="A screenshot of a computer&#10;&#10;Description automatically generated">
            <a:extLst>
              <a:ext uri="{FF2B5EF4-FFF2-40B4-BE49-F238E27FC236}">
                <a16:creationId xmlns:a16="http://schemas.microsoft.com/office/drawing/2014/main" id="{E52E0923-1A53-2E2A-B71C-B1193029041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95813" y="-4326338"/>
            <a:ext cx="5477834" cy="3325207"/>
          </a:xfrm>
          <a:prstGeom prst="rect">
            <a:avLst/>
          </a:prstGeom>
        </p:spPr>
      </p:pic>
      <p:sp>
        <p:nvSpPr>
          <p:cNvPr id="25" name="Rectangle 1">
            <a:extLst>
              <a:ext uri="{FF2B5EF4-FFF2-40B4-BE49-F238E27FC236}">
                <a16:creationId xmlns:a16="http://schemas.microsoft.com/office/drawing/2014/main" id="{4B36A542-C425-6778-FC25-1C2478438649}"/>
              </a:ext>
            </a:extLst>
          </p:cNvPr>
          <p:cNvSpPr>
            <a:spLocks noChangeArrowheads="1"/>
          </p:cNvSpPr>
          <p:nvPr/>
        </p:nvSpPr>
        <p:spPr bwMode="auto">
          <a:xfrm>
            <a:off x="6203918" y="-969047"/>
            <a:ext cx="570734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1" u="none" strike="noStrike" cap="none" normalizeH="0" baseline="0" dirty="0">
                <a:ln>
                  <a:noFill/>
                </a:ln>
                <a:solidFill>
                  <a:schemeClr val="tx1"/>
                </a:solidFill>
                <a:effectLst/>
                <a:latin typeface="Arial" panose="020B0604020202020204" pitchFamily="34" charset="0"/>
              </a:rPr>
              <a:t>*</a:t>
            </a:r>
            <a:r>
              <a:rPr kumimoji="0" lang="en-US" altLang="en-US" sz="1600" b="0" i="1" u="none" strike="noStrike" cap="none" normalizeH="0" baseline="0" dirty="0">
                <a:ln>
                  <a:noFill/>
                </a:ln>
                <a:solidFill>
                  <a:schemeClr val="tx1"/>
                </a:solidFill>
                <a:effectLst/>
                <a:latin typeface="Arial" panose="020B0604020202020204" pitchFamily="34" charset="0"/>
              </a:rPr>
              <a:t>This line collects the </a:t>
            </a:r>
            <a:r>
              <a:rPr lang="en-US" altLang="en-US" sz="1600" i="1" dirty="0">
                <a:latin typeface="Arial" panose="020B0604020202020204" pitchFamily="34" charset="0"/>
              </a:rPr>
              <a:t>state from “</a:t>
            </a:r>
            <a:r>
              <a:rPr lang="en-US" altLang="en-US" sz="1600" i="1" dirty="0" err="1">
                <a:latin typeface="Arial" panose="020B0604020202020204" pitchFamily="34" charset="0"/>
              </a:rPr>
              <a:t>routineDetailsUiState</a:t>
            </a:r>
            <a:r>
              <a:rPr lang="en-US" altLang="en-US" sz="1600" i="1" dirty="0">
                <a:latin typeface="Arial" panose="020B0604020202020204" pitchFamily="34" charset="0"/>
              </a:rPr>
              <a:t>” in the “</a:t>
            </a:r>
            <a:r>
              <a:rPr lang="en-US" altLang="en-US" sz="1600" i="1" dirty="0" err="1">
                <a:latin typeface="Arial" panose="020B0604020202020204" pitchFamily="34" charset="0"/>
              </a:rPr>
              <a:t>ViewModel</a:t>
            </a:r>
            <a:r>
              <a:rPr lang="en-US" altLang="en-US" sz="1600" i="1" dirty="0">
                <a:latin typeface="Arial" panose="020B0604020202020204" pitchFamily="34" charset="0"/>
              </a:rPr>
              <a:t>” and makes it available to the UI. When the state changes, the UI updates automatically. </a:t>
            </a:r>
          </a:p>
        </p:txBody>
      </p:sp>
      <p:pic>
        <p:nvPicPr>
          <p:cNvPr id="26" name="Picture 25">
            <a:extLst>
              <a:ext uri="{FF2B5EF4-FFF2-40B4-BE49-F238E27FC236}">
                <a16:creationId xmlns:a16="http://schemas.microsoft.com/office/drawing/2014/main" id="{6462B11C-EB64-B6A1-34A1-02887A9985F7}"/>
              </a:ext>
            </a:extLst>
          </p:cNvPr>
          <p:cNvPicPr>
            <a:picLocks noChangeAspect="1"/>
          </p:cNvPicPr>
          <p:nvPr/>
        </p:nvPicPr>
        <p:blipFill>
          <a:blip r:embed="rId8"/>
          <a:stretch>
            <a:fillRect/>
          </a:stretch>
        </p:blipFill>
        <p:spPr>
          <a:xfrm rot="5400000">
            <a:off x="3094390" y="-3217019"/>
            <a:ext cx="5629863" cy="461944"/>
          </a:xfrm>
          <a:prstGeom prst="rect">
            <a:avLst/>
          </a:prstGeom>
        </p:spPr>
      </p:pic>
      <p:sp>
        <p:nvSpPr>
          <p:cNvPr id="35" name="Rectangle 1">
            <a:extLst>
              <a:ext uri="{FF2B5EF4-FFF2-40B4-BE49-F238E27FC236}">
                <a16:creationId xmlns:a16="http://schemas.microsoft.com/office/drawing/2014/main" id="{CF078C28-DB1F-281D-A9B7-3A0276305D52}"/>
              </a:ext>
            </a:extLst>
          </p:cNvPr>
          <p:cNvSpPr>
            <a:spLocks noChangeArrowheads="1"/>
          </p:cNvSpPr>
          <p:nvPr/>
        </p:nvSpPr>
        <p:spPr bwMode="auto">
          <a:xfrm>
            <a:off x="515814" y="-5246311"/>
            <a:ext cx="5791198"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altLang="en-US" sz="2000" dirty="0"/>
          </a:p>
          <a:p>
            <a:pPr eaLnBrk="0" fontAlgn="base" hangingPunct="0">
              <a:spcBef>
                <a:spcPct val="0"/>
              </a:spcBef>
              <a:spcAft>
                <a:spcPct val="0"/>
              </a:spcAft>
            </a:pPr>
            <a:r>
              <a:rPr lang="en-US" altLang="en-US" sz="2000" b="1" dirty="0"/>
              <a:t>Key Elements:</a:t>
            </a:r>
          </a:p>
          <a:p>
            <a:pPr marL="342900" indent="-342900" eaLnBrk="0" fontAlgn="base" hangingPunct="0">
              <a:spcBef>
                <a:spcPct val="0"/>
              </a:spcBef>
              <a:spcAft>
                <a:spcPct val="0"/>
              </a:spcAft>
              <a:buAutoNum type="arabicPeriod"/>
            </a:pPr>
            <a:r>
              <a:rPr lang="en-US" altLang="en-US" sz="2000" b="1" dirty="0"/>
              <a:t>Column Layout: </a:t>
            </a:r>
            <a:r>
              <a:rPr lang="en-US" altLang="en-US" sz="2000" dirty="0"/>
              <a:t>The Column composable arranges its children vertically.</a:t>
            </a:r>
          </a:p>
          <a:p>
            <a:pPr marL="342900" indent="-342900" eaLnBrk="0" fontAlgn="base" hangingPunct="0">
              <a:spcBef>
                <a:spcPct val="0"/>
              </a:spcBef>
              <a:spcAft>
                <a:spcPct val="0"/>
              </a:spcAft>
              <a:buAutoNum type="arabicPeriod"/>
            </a:pPr>
            <a:r>
              <a:rPr lang="en-US" altLang="en-US" sz="2000" b="1" dirty="0"/>
              <a:t>Conditional Rendering: </a:t>
            </a:r>
            <a:r>
              <a:rPr lang="en-US" altLang="en-US" sz="2000" dirty="0"/>
              <a:t>The if statement checks if the “</a:t>
            </a:r>
            <a:r>
              <a:rPr lang="en-US" altLang="en-US" sz="2000" dirty="0" err="1"/>
              <a:t>exerciseList</a:t>
            </a:r>
            <a:r>
              <a:rPr lang="en-US" altLang="en-US" sz="2000" dirty="0"/>
              <a:t>” is empty and displays a message if no exercises are added.</a:t>
            </a:r>
          </a:p>
          <a:p>
            <a:pPr marL="342900" indent="-342900" eaLnBrk="0" fontAlgn="base" hangingPunct="0">
              <a:spcBef>
                <a:spcPct val="0"/>
              </a:spcBef>
              <a:spcAft>
                <a:spcPct val="0"/>
              </a:spcAft>
              <a:buAutoNum type="arabicPeriod"/>
            </a:pPr>
            <a:r>
              <a:rPr lang="en-US" altLang="en-US" sz="2000" b="1" dirty="0"/>
              <a:t>Exercise List: </a:t>
            </a:r>
            <a:r>
              <a:rPr lang="en-US" altLang="en-US" sz="2000" dirty="0"/>
              <a:t>If exercises are present, it displays the routine description and the list of exercises using the “</a:t>
            </a:r>
            <a:r>
              <a:rPr lang="en-US" altLang="en-US" sz="2000" dirty="0" err="1"/>
              <a:t>ExerciseList</a:t>
            </a:r>
            <a:r>
              <a:rPr lang="en-US" altLang="en-US" sz="2000" dirty="0"/>
              <a:t>” composable. </a:t>
            </a:r>
            <a:r>
              <a:rPr lang="en-US" sz="2000" dirty="0"/>
              <a:t>The exercises are displayed with padding and arranged vertically.</a:t>
            </a:r>
            <a:endParaRPr lang="en-US" altLang="en-US" sz="20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6" name="Picture 35" descr="A computer screen with text and images&#10;&#10;Description automatically generated">
            <a:extLst>
              <a:ext uri="{FF2B5EF4-FFF2-40B4-BE49-F238E27FC236}">
                <a16:creationId xmlns:a16="http://schemas.microsoft.com/office/drawing/2014/main" id="{EE030A3B-6966-38E9-51EF-7DED23871A1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0802" y="-5101826"/>
            <a:ext cx="5510296" cy="3595185"/>
          </a:xfrm>
          <a:prstGeom prst="rect">
            <a:avLst/>
          </a:prstGeom>
        </p:spPr>
      </p:pic>
      <p:sp>
        <p:nvSpPr>
          <p:cNvPr id="37" name="TextBox 36">
            <a:extLst>
              <a:ext uri="{FF2B5EF4-FFF2-40B4-BE49-F238E27FC236}">
                <a16:creationId xmlns:a16="http://schemas.microsoft.com/office/drawing/2014/main" id="{41B92B5F-9567-0A91-078C-3362BA055A0D}"/>
              </a:ext>
            </a:extLst>
          </p:cNvPr>
          <p:cNvSpPr txBox="1"/>
          <p:nvPr/>
        </p:nvSpPr>
        <p:spPr>
          <a:xfrm>
            <a:off x="6400802" y="-1368327"/>
            <a:ext cx="5791198" cy="1200329"/>
          </a:xfrm>
          <a:prstGeom prst="rect">
            <a:avLst/>
          </a:prstGeom>
          <a:noFill/>
        </p:spPr>
        <p:txBody>
          <a:bodyPr wrap="square">
            <a:spAutoFit/>
          </a:bodyPr>
          <a:lstStyle/>
          <a:p>
            <a:r>
              <a:rPr lang="en-US" i="1" dirty="0"/>
              <a:t>This code snippet demonstrates how Jetpack Compose handles UI composition and state management to provide a responsive and user-friendly interface for the Flex Workout Application.</a:t>
            </a:r>
          </a:p>
        </p:txBody>
      </p:sp>
      <p:sp>
        <p:nvSpPr>
          <p:cNvPr id="38" name="TextBox 37">
            <a:extLst>
              <a:ext uri="{FF2B5EF4-FFF2-40B4-BE49-F238E27FC236}">
                <a16:creationId xmlns:a16="http://schemas.microsoft.com/office/drawing/2014/main" id="{3660D89B-58C4-72A0-21B1-E1385F99668D}"/>
              </a:ext>
            </a:extLst>
          </p:cNvPr>
          <p:cNvSpPr txBox="1"/>
          <p:nvPr/>
        </p:nvSpPr>
        <p:spPr>
          <a:xfrm>
            <a:off x="761999" y="-6232812"/>
            <a:ext cx="10668001" cy="707886"/>
          </a:xfrm>
          <a:prstGeom prst="rect">
            <a:avLst/>
          </a:prstGeom>
          <a:noFill/>
        </p:spPr>
        <p:txBody>
          <a:bodyPr wrap="square">
            <a:spAutoFit/>
          </a:bodyPr>
          <a:lstStyle/>
          <a:p>
            <a:pPr eaLnBrk="0" fontAlgn="base" hangingPunct="0">
              <a:spcBef>
                <a:spcPct val="0"/>
              </a:spcBef>
              <a:spcAft>
                <a:spcPct val="0"/>
              </a:spcAft>
            </a:pPr>
            <a:r>
              <a:rPr lang="en-US" altLang="en-US" sz="2000" dirty="0"/>
              <a:t>This code snippet defines a composable function that displays the list of exercises in a routine. It dynamically updates the UI based on whether there are exercises in the list.</a:t>
            </a:r>
          </a:p>
        </p:txBody>
      </p:sp>
    </p:spTree>
    <p:extLst>
      <p:ext uri="{BB962C8B-B14F-4D97-AF65-F5344CB8AC3E}">
        <p14:creationId xmlns:p14="http://schemas.microsoft.com/office/powerpoint/2010/main" val="1648873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30BE16F5-1369-01FB-E03B-0E256BCC4103}"/>
              </a:ext>
            </a:extLst>
          </p:cNvPr>
          <p:cNvSpPr>
            <a:spLocks noChangeArrowheads="1"/>
          </p:cNvSpPr>
          <p:nvPr/>
        </p:nvSpPr>
        <p:spPr bwMode="auto">
          <a:xfrm>
            <a:off x="515814" y="1508474"/>
            <a:ext cx="5791198"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altLang="en-US" sz="2000" dirty="0"/>
          </a:p>
          <a:p>
            <a:pPr eaLnBrk="0" fontAlgn="base" hangingPunct="0">
              <a:spcBef>
                <a:spcPct val="0"/>
              </a:spcBef>
              <a:spcAft>
                <a:spcPct val="0"/>
              </a:spcAft>
            </a:pPr>
            <a:r>
              <a:rPr lang="en-US" altLang="en-US" sz="2000" b="1" dirty="0"/>
              <a:t>Key Elements:</a:t>
            </a:r>
          </a:p>
          <a:p>
            <a:pPr marL="342900" indent="-342900" eaLnBrk="0" fontAlgn="base" hangingPunct="0">
              <a:spcBef>
                <a:spcPct val="0"/>
              </a:spcBef>
              <a:spcAft>
                <a:spcPct val="0"/>
              </a:spcAft>
              <a:buAutoNum type="arabicPeriod"/>
            </a:pPr>
            <a:r>
              <a:rPr lang="en-US" altLang="en-US" sz="2000" b="1" dirty="0"/>
              <a:t>Column Layout: </a:t>
            </a:r>
            <a:r>
              <a:rPr lang="en-US" altLang="en-US" sz="2000" dirty="0"/>
              <a:t>The Column composable arranges its children vertically.</a:t>
            </a:r>
          </a:p>
          <a:p>
            <a:pPr marL="342900" indent="-342900" eaLnBrk="0" fontAlgn="base" hangingPunct="0">
              <a:spcBef>
                <a:spcPct val="0"/>
              </a:spcBef>
              <a:spcAft>
                <a:spcPct val="0"/>
              </a:spcAft>
              <a:buAutoNum type="arabicPeriod"/>
            </a:pPr>
            <a:r>
              <a:rPr lang="en-US" altLang="en-US" sz="2000" b="1" dirty="0"/>
              <a:t>Conditional Rendering: </a:t>
            </a:r>
            <a:r>
              <a:rPr lang="en-US" altLang="en-US" sz="2000" dirty="0"/>
              <a:t>The if statement checks if the “</a:t>
            </a:r>
            <a:r>
              <a:rPr lang="en-US" altLang="en-US" sz="2000" dirty="0" err="1"/>
              <a:t>exerciseList</a:t>
            </a:r>
            <a:r>
              <a:rPr lang="en-US" altLang="en-US" sz="2000" dirty="0"/>
              <a:t>” is empty and displays a message if no exercises are added.</a:t>
            </a:r>
          </a:p>
          <a:p>
            <a:pPr marL="342900" indent="-342900" eaLnBrk="0" fontAlgn="base" hangingPunct="0">
              <a:spcBef>
                <a:spcPct val="0"/>
              </a:spcBef>
              <a:spcAft>
                <a:spcPct val="0"/>
              </a:spcAft>
              <a:buAutoNum type="arabicPeriod"/>
            </a:pPr>
            <a:r>
              <a:rPr lang="en-US" altLang="en-US" sz="2000" b="1" dirty="0"/>
              <a:t>Exercise List: </a:t>
            </a:r>
            <a:r>
              <a:rPr lang="en-US" altLang="en-US" sz="2000" dirty="0"/>
              <a:t>If exercises are present, it displays the routine description and the list of exercises using the “</a:t>
            </a:r>
            <a:r>
              <a:rPr lang="en-US" altLang="en-US" sz="2000" dirty="0" err="1"/>
              <a:t>ExerciseList</a:t>
            </a:r>
            <a:r>
              <a:rPr lang="en-US" altLang="en-US" sz="2000" dirty="0"/>
              <a:t>” composable. </a:t>
            </a:r>
            <a:r>
              <a:rPr lang="en-US" sz="2000" dirty="0"/>
              <a:t>The exercises are displayed with padding and arranged vertically.</a:t>
            </a:r>
            <a:endParaRPr lang="en-US" altLang="en-US" sz="20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 name="Picture 5" descr="A computer screen with text and images&#10;&#10;Description automatically generated">
            <a:extLst>
              <a:ext uri="{FF2B5EF4-FFF2-40B4-BE49-F238E27FC236}">
                <a16:creationId xmlns:a16="http://schemas.microsoft.com/office/drawing/2014/main" id="{57B09A5B-49EC-F688-3B5C-689BB77F7C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802" y="1652959"/>
            <a:ext cx="5510296" cy="3595185"/>
          </a:xfrm>
          <a:prstGeom prst="rect">
            <a:avLst/>
          </a:prstGeom>
        </p:spPr>
      </p:pic>
      <p:sp>
        <p:nvSpPr>
          <p:cNvPr id="8" name="TextBox 7">
            <a:extLst>
              <a:ext uri="{FF2B5EF4-FFF2-40B4-BE49-F238E27FC236}">
                <a16:creationId xmlns:a16="http://schemas.microsoft.com/office/drawing/2014/main" id="{FC2B1037-401E-691E-0BF8-4C9A182AEC31}"/>
              </a:ext>
            </a:extLst>
          </p:cNvPr>
          <p:cNvSpPr txBox="1"/>
          <p:nvPr/>
        </p:nvSpPr>
        <p:spPr>
          <a:xfrm>
            <a:off x="6400802" y="5386458"/>
            <a:ext cx="5791198" cy="1200329"/>
          </a:xfrm>
          <a:prstGeom prst="rect">
            <a:avLst/>
          </a:prstGeom>
          <a:noFill/>
        </p:spPr>
        <p:txBody>
          <a:bodyPr wrap="square">
            <a:spAutoFit/>
          </a:bodyPr>
          <a:lstStyle/>
          <a:p>
            <a:r>
              <a:rPr lang="en-US" i="1" dirty="0"/>
              <a:t>This code snippet demonstrates how Jetpack Compose handles UI composition and state management to provide a responsive and user-friendly interface for the Flex Workout Application.</a:t>
            </a:r>
          </a:p>
        </p:txBody>
      </p:sp>
      <p:sp>
        <p:nvSpPr>
          <p:cNvPr id="10" name="TextBox 9">
            <a:extLst>
              <a:ext uri="{FF2B5EF4-FFF2-40B4-BE49-F238E27FC236}">
                <a16:creationId xmlns:a16="http://schemas.microsoft.com/office/drawing/2014/main" id="{56C8F123-4D18-87BB-A138-23B3020139E3}"/>
              </a:ext>
            </a:extLst>
          </p:cNvPr>
          <p:cNvSpPr txBox="1"/>
          <p:nvPr/>
        </p:nvSpPr>
        <p:spPr>
          <a:xfrm>
            <a:off x="761999" y="521973"/>
            <a:ext cx="10668001" cy="707886"/>
          </a:xfrm>
          <a:prstGeom prst="rect">
            <a:avLst/>
          </a:prstGeom>
          <a:noFill/>
        </p:spPr>
        <p:txBody>
          <a:bodyPr wrap="square">
            <a:spAutoFit/>
          </a:bodyPr>
          <a:lstStyle/>
          <a:p>
            <a:pPr eaLnBrk="0" fontAlgn="base" hangingPunct="0">
              <a:spcBef>
                <a:spcPct val="0"/>
              </a:spcBef>
              <a:spcAft>
                <a:spcPct val="0"/>
              </a:spcAft>
            </a:pPr>
            <a:r>
              <a:rPr lang="en-US" altLang="en-US" sz="2000" dirty="0"/>
              <a:t>This code snippet defines a composable function that displays the list of exercises in a routine. It dynamically updates the UI based on whether there are exercises in the list.</a:t>
            </a:r>
          </a:p>
        </p:txBody>
      </p:sp>
      <p:sp>
        <p:nvSpPr>
          <p:cNvPr id="19" name="TextBox 18">
            <a:extLst>
              <a:ext uri="{FF2B5EF4-FFF2-40B4-BE49-F238E27FC236}">
                <a16:creationId xmlns:a16="http://schemas.microsoft.com/office/drawing/2014/main" id="{DECFD08A-63FC-E42A-C6F5-F8A31C588521}"/>
              </a:ext>
            </a:extLst>
          </p:cNvPr>
          <p:cNvSpPr txBox="1"/>
          <p:nvPr/>
        </p:nvSpPr>
        <p:spPr>
          <a:xfrm>
            <a:off x="5791200" y="-5027463"/>
            <a:ext cx="6111235" cy="2452687"/>
          </a:xfrm>
          <a:prstGeom prst="rect">
            <a:avLst/>
          </a:prstGeom>
        </p:spPr>
        <p:txBody>
          <a:bodyPr vert="horz" lIns="91440" tIns="45720" rIns="91440" bIns="45720" rtlCol="0" anchor="ctr">
            <a:normAutofit fontScale="92500" lnSpcReduction="10000"/>
          </a:bodyPr>
          <a:lstStyle/>
          <a:p>
            <a:pPr>
              <a:lnSpc>
                <a:spcPct val="90000"/>
              </a:lnSpc>
              <a:spcAft>
                <a:spcPts val="600"/>
              </a:spcAft>
            </a:pPr>
            <a:r>
              <a:rPr lang="en-US" sz="1500" b="1" dirty="0"/>
              <a:t>Code Structure:</a:t>
            </a:r>
            <a:endParaRPr lang="en-US" sz="1500" dirty="0"/>
          </a:p>
          <a:p>
            <a:pPr indent="-228600">
              <a:lnSpc>
                <a:spcPct val="90000"/>
              </a:lnSpc>
              <a:spcAft>
                <a:spcPts val="600"/>
              </a:spcAft>
              <a:buFont typeface="Arial" panose="020B0604020202020204" pitchFamily="34" charset="0"/>
              <a:buChar char="•"/>
            </a:pPr>
            <a:r>
              <a:rPr lang="en-US" sz="1500" b="1" dirty="0"/>
              <a:t>Data Folder:</a:t>
            </a:r>
            <a:r>
              <a:rPr lang="en-US" sz="1500" dirty="0"/>
              <a:t> Contains the database and links routines and exercises together.</a:t>
            </a:r>
          </a:p>
          <a:p>
            <a:pPr indent="-228600">
              <a:lnSpc>
                <a:spcPct val="90000"/>
              </a:lnSpc>
              <a:spcAft>
                <a:spcPts val="600"/>
              </a:spcAft>
              <a:buFont typeface="Arial" panose="020B0604020202020204" pitchFamily="34" charset="0"/>
              <a:buChar char="•"/>
            </a:pPr>
            <a:r>
              <a:rPr lang="en-US" sz="1500" b="1" dirty="0"/>
              <a:t>Navigation Folder:</a:t>
            </a:r>
            <a:r>
              <a:rPr lang="en-US" sz="1500" dirty="0"/>
              <a:t> Contains the code for the navigation bar (top and bottom bar).</a:t>
            </a:r>
          </a:p>
          <a:p>
            <a:pPr indent="-228600">
              <a:lnSpc>
                <a:spcPct val="90000"/>
              </a:lnSpc>
              <a:spcAft>
                <a:spcPts val="600"/>
              </a:spcAft>
              <a:buFont typeface="Arial" panose="020B0604020202020204" pitchFamily="34" charset="0"/>
              <a:buChar char="•"/>
            </a:pPr>
            <a:r>
              <a:rPr lang="en-US" sz="1500" b="1" dirty="0"/>
              <a:t>Screens Folder:</a:t>
            </a:r>
            <a:r>
              <a:rPr lang="en-US" sz="1500" dirty="0"/>
              <a:t> Contains the bulk of the program, including the different screens the application has.</a:t>
            </a:r>
          </a:p>
          <a:p>
            <a:pPr indent="-228600">
              <a:lnSpc>
                <a:spcPct val="90000"/>
              </a:lnSpc>
              <a:spcAft>
                <a:spcPts val="600"/>
              </a:spcAft>
              <a:buFont typeface="Arial" panose="020B0604020202020204" pitchFamily="34" charset="0"/>
              <a:buChar char="•"/>
            </a:pPr>
            <a:r>
              <a:rPr lang="en-US" sz="1500" b="1" dirty="0" err="1"/>
              <a:t>UI.Theme</a:t>
            </a:r>
            <a:r>
              <a:rPr lang="en-US" sz="1500" b="1" dirty="0"/>
              <a:t> Folder:</a:t>
            </a:r>
            <a:r>
              <a:rPr lang="en-US" sz="1500" dirty="0"/>
              <a:t> Contains the colors and themes of the entire program.</a:t>
            </a:r>
          </a:p>
          <a:p>
            <a:pPr indent="-228600">
              <a:lnSpc>
                <a:spcPct val="90000"/>
              </a:lnSpc>
              <a:spcAft>
                <a:spcPts val="600"/>
              </a:spcAft>
              <a:buFont typeface="Arial" panose="020B0604020202020204" pitchFamily="34" charset="0"/>
              <a:buChar char="•"/>
            </a:pPr>
            <a:r>
              <a:rPr lang="en-US" sz="1500" b="1" dirty="0"/>
              <a:t>res Folder:</a:t>
            </a:r>
            <a:r>
              <a:rPr lang="en-US" sz="1500" dirty="0"/>
              <a:t> Contains necessary images and XML files.</a:t>
            </a:r>
          </a:p>
          <a:p>
            <a:pPr indent="-228600">
              <a:lnSpc>
                <a:spcPct val="90000"/>
              </a:lnSpc>
              <a:spcAft>
                <a:spcPts val="600"/>
              </a:spcAft>
              <a:buFont typeface="Arial" panose="020B0604020202020204" pitchFamily="34" charset="0"/>
              <a:buChar char="•"/>
            </a:pPr>
            <a:r>
              <a:rPr lang="en-US" sz="1500" b="1" dirty="0"/>
              <a:t>Gradle Scripts:</a:t>
            </a:r>
            <a:r>
              <a:rPr lang="en-US" sz="1500" dirty="0"/>
              <a:t> Contains the implementations for the project.</a:t>
            </a:r>
          </a:p>
        </p:txBody>
      </p:sp>
      <p:pic>
        <p:nvPicPr>
          <p:cNvPr id="20" name="Picture 19">
            <a:extLst>
              <a:ext uri="{FF2B5EF4-FFF2-40B4-BE49-F238E27FC236}">
                <a16:creationId xmlns:a16="http://schemas.microsoft.com/office/drawing/2014/main" id="{4027DDA3-7E92-DB17-C7E7-20A9267DA873}"/>
              </a:ext>
            </a:extLst>
          </p:cNvPr>
          <p:cNvPicPr>
            <a:picLocks noChangeAspect="1"/>
          </p:cNvPicPr>
          <p:nvPr/>
        </p:nvPicPr>
        <p:blipFill rotWithShape="1">
          <a:blip r:embed="rId4"/>
          <a:srcRect r="68583"/>
          <a:stretch/>
        </p:blipFill>
        <p:spPr>
          <a:xfrm>
            <a:off x="0" y="-6941600"/>
            <a:ext cx="5466080" cy="6724515"/>
          </a:xfrm>
          <a:prstGeom prst="rect">
            <a:avLst/>
          </a:prstGeom>
        </p:spPr>
      </p:pic>
    </p:spTree>
    <p:extLst>
      <p:ext uri="{BB962C8B-B14F-4D97-AF65-F5344CB8AC3E}">
        <p14:creationId xmlns:p14="http://schemas.microsoft.com/office/powerpoint/2010/main" val="2277367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1AB848A-46DB-ACC5-41BB-08500600E5B2}"/>
              </a:ext>
            </a:extLst>
          </p:cNvPr>
          <p:cNvSpPr txBox="1"/>
          <p:nvPr/>
        </p:nvSpPr>
        <p:spPr>
          <a:xfrm>
            <a:off x="5791200" y="1914136"/>
            <a:ext cx="6111235" cy="2452687"/>
          </a:xfrm>
          <a:prstGeom prst="rect">
            <a:avLst/>
          </a:prstGeom>
        </p:spPr>
        <p:txBody>
          <a:bodyPr vert="horz" lIns="91440" tIns="45720" rIns="91440" bIns="45720" rtlCol="0" anchor="ctr">
            <a:normAutofit lnSpcReduction="10000"/>
          </a:bodyPr>
          <a:lstStyle/>
          <a:p>
            <a:pPr>
              <a:lnSpc>
                <a:spcPct val="90000"/>
              </a:lnSpc>
              <a:spcAft>
                <a:spcPts val="600"/>
              </a:spcAft>
            </a:pPr>
            <a:r>
              <a:rPr lang="en-US" sz="1500" b="1" dirty="0"/>
              <a:t>Code Structure:</a:t>
            </a:r>
            <a:endParaRPr lang="en-US" sz="1500" dirty="0"/>
          </a:p>
          <a:p>
            <a:pPr indent="-228600">
              <a:lnSpc>
                <a:spcPct val="90000"/>
              </a:lnSpc>
              <a:spcAft>
                <a:spcPts val="600"/>
              </a:spcAft>
              <a:buFont typeface="Arial" panose="020B0604020202020204" pitchFamily="34" charset="0"/>
              <a:buChar char="•"/>
            </a:pPr>
            <a:r>
              <a:rPr lang="en-US" sz="1500" b="1" dirty="0"/>
              <a:t>Database Folder:</a:t>
            </a:r>
            <a:r>
              <a:rPr lang="en-US" sz="1500" dirty="0"/>
              <a:t> Contains the database implementation for the ap, and </a:t>
            </a:r>
            <a:r>
              <a:rPr lang="en-US" sz="1500"/>
              <a:t>its entities</a:t>
            </a:r>
          </a:p>
          <a:p>
            <a:pPr indent="-228600">
              <a:lnSpc>
                <a:spcPct val="90000"/>
              </a:lnSpc>
              <a:spcAft>
                <a:spcPts val="600"/>
              </a:spcAft>
              <a:buFont typeface="Arial" panose="020B0604020202020204" pitchFamily="34" charset="0"/>
              <a:buChar char="•"/>
            </a:pPr>
            <a:r>
              <a:rPr lang="en-US" sz="1500" b="1"/>
              <a:t>Navigation </a:t>
            </a:r>
            <a:r>
              <a:rPr lang="en-US" sz="1500" b="1" dirty="0"/>
              <a:t>Folder:</a:t>
            </a:r>
            <a:r>
              <a:rPr lang="en-US" sz="1500" dirty="0"/>
              <a:t> Contains the code for the navigation bar (top and bottom bar).</a:t>
            </a:r>
          </a:p>
          <a:p>
            <a:pPr indent="-228600">
              <a:lnSpc>
                <a:spcPct val="90000"/>
              </a:lnSpc>
              <a:spcAft>
                <a:spcPts val="600"/>
              </a:spcAft>
              <a:buFont typeface="Arial" panose="020B0604020202020204" pitchFamily="34" charset="0"/>
              <a:buChar char="•"/>
            </a:pPr>
            <a:r>
              <a:rPr lang="en-US" sz="1500" b="1" dirty="0"/>
              <a:t>Screens Folder:</a:t>
            </a:r>
            <a:r>
              <a:rPr lang="en-US" sz="1500" dirty="0"/>
              <a:t> Contains the bulk of the program, including the different screens the application has.</a:t>
            </a:r>
          </a:p>
          <a:p>
            <a:pPr indent="-228600">
              <a:lnSpc>
                <a:spcPct val="90000"/>
              </a:lnSpc>
              <a:spcAft>
                <a:spcPts val="600"/>
              </a:spcAft>
              <a:buFont typeface="Arial" panose="020B0604020202020204" pitchFamily="34" charset="0"/>
              <a:buChar char="•"/>
            </a:pPr>
            <a:r>
              <a:rPr lang="en-US" sz="1500" b="1" dirty="0" err="1"/>
              <a:t>UI.Theme</a:t>
            </a:r>
            <a:r>
              <a:rPr lang="en-US" sz="1500" b="1" dirty="0"/>
              <a:t> Folder:</a:t>
            </a:r>
            <a:r>
              <a:rPr lang="en-US" sz="1500" dirty="0"/>
              <a:t> Contains the colors and themes of the entire program.</a:t>
            </a:r>
          </a:p>
          <a:p>
            <a:pPr indent="-228600">
              <a:lnSpc>
                <a:spcPct val="90000"/>
              </a:lnSpc>
              <a:spcAft>
                <a:spcPts val="600"/>
              </a:spcAft>
              <a:buFont typeface="Arial" panose="020B0604020202020204" pitchFamily="34" charset="0"/>
              <a:buChar char="•"/>
            </a:pPr>
            <a:r>
              <a:rPr lang="en-US" sz="1500" b="1" dirty="0"/>
              <a:t>res Folder:</a:t>
            </a:r>
            <a:r>
              <a:rPr lang="en-US" sz="1500" dirty="0"/>
              <a:t> Contains necessary images and XML files.</a:t>
            </a:r>
          </a:p>
          <a:p>
            <a:pPr indent="-228600">
              <a:lnSpc>
                <a:spcPct val="90000"/>
              </a:lnSpc>
              <a:spcAft>
                <a:spcPts val="600"/>
              </a:spcAft>
              <a:buFont typeface="Arial" panose="020B0604020202020204" pitchFamily="34" charset="0"/>
              <a:buChar char="•"/>
            </a:pPr>
            <a:r>
              <a:rPr lang="en-US" sz="1500" b="1" dirty="0"/>
              <a:t>Gradle Scripts:</a:t>
            </a:r>
            <a:r>
              <a:rPr lang="en-US" sz="1500" dirty="0"/>
              <a:t> Contains the implementations for the project.</a:t>
            </a:r>
          </a:p>
        </p:txBody>
      </p:sp>
      <p:pic>
        <p:nvPicPr>
          <p:cNvPr id="9" name="Picture 8">
            <a:extLst>
              <a:ext uri="{FF2B5EF4-FFF2-40B4-BE49-F238E27FC236}">
                <a16:creationId xmlns:a16="http://schemas.microsoft.com/office/drawing/2014/main" id="{CB5E8F90-BDA7-174B-C8E0-48F713E88C8B}"/>
              </a:ext>
            </a:extLst>
          </p:cNvPr>
          <p:cNvPicPr>
            <a:picLocks noChangeAspect="1"/>
          </p:cNvPicPr>
          <p:nvPr/>
        </p:nvPicPr>
        <p:blipFill rotWithShape="1">
          <a:blip r:embed="rId2"/>
          <a:srcRect r="68583"/>
          <a:stretch/>
        </p:blipFill>
        <p:spPr>
          <a:xfrm>
            <a:off x="0" y="-1"/>
            <a:ext cx="5466080" cy="6724515"/>
          </a:xfrm>
          <a:prstGeom prst="rect">
            <a:avLst/>
          </a:prstGeom>
        </p:spPr>
      </p:pic>
      <p:sp>
        <p:nvSpPr>
          <p:cNvPr id="10" name="TextBox 9">
            <a:extLst>
              <a:ext uri="{FF2B5EF4-FFF2-40B4-BE49-F238E27FC236}">
                <a16:creationId xmlns:a16="http://schemas.microsoft.com/office/drawing/2014/main" id="{26500D30-C3BD-4259-5367-E6700DE0DD59}"/>
              </a:ext>
            </a:extLst>
          </p:cNvPr>
          <p:cNvSpPr txBox="1"/>
          <p:nvPr/>
        </p:nvSpPr>
        <p:spPr>
          <a:xfrm>
            <a:off x="198120" y="6999744"/>
            <a:ext cx="6096000" cy="5355312"/>
          </a:xfrm>
          <a:prstGeom prst="rect">
            <a:avLst/>
          </a:prstGeom>
          <a:noFill/>
        </p:spPr>
        <p:txBody>
          <a:bodyPr wrap="square">
            <a:spAutoFit/>
          </a:bodyPr>
          <a:lstStyle/>
          <a:p>
            <a:r>
              <a:rPr lang="en-US" b="1" dirty="0"/>
              <a:t>Development Process</a:t>
            </a:r>
          </a:p>
          <a:p>
            <a:r>
              <a:rPr lang="en-US" dirty="0"/>
              <a:t>The development process involves several key steps. Initially, we define the requirements and outline the project's scope. This is followed by designing and implementing the necessary features. Once the features are developed, rigorous testing is conducted to ensure functionality and performance. Manual regression testing is an essential part of this process, helping to identify and fix any issues before the app's release. By following a meticulous development process, we ensure that Flex Workout is reliable, efficient, and meets the needs of its users.</a:t>
            </a:r>
            <a:endParaRPr lang="en-US" b="1" dirty="0"/>
          </a:p>
          <a:p>
            <a:endParaRPr lang="en-US" b="1" dirty="0"/>
          </a:p>
          <a:p>
            <a:r>
              <a:rPr lang="en-US" b="1" dirty="0"/>
              <a:t>Testing:</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Android Studio:</a:t>
            </a:r>
            <a:r>
              <a:rPr kumimoji="0" lang="en-US" altLang="en-US" sz="1800" b="0" i="0" u="none" strike="noStrike" cap="none" normalizeH="0" baseline="0" dirty="0">
                <a:ln>
                  <a:noFill/>
                </a:ln>
                <a:solidFill>
                  <a:schemeClr val="tx1"/>
                </a:solidFill>
                <a:effectLst/>
                <a:latin typeface="Arial" panose="020B0604020202020204" pitchFamily="34" charset="0"/>
              </a:rPr>
              <a:t> Integrated Development Environment (IDE)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Kotlin:</a:t>
            </a:r>
            <a:r>
              <a:rPr kumimoji="0" lang="en-US" altLang="en-US" sz="1800" b="0" i="0" u="none" strike="noStrike" cap="none" normalizeH="0" baseline="0" dirty="0">
                <a:ln>
                  <a:noFill/>
                </a:ln>
                <a:solidFill>
                  <a:schemeClr val="tx1"/>
                </a:solidFill>
                <a:effectLst/>
                <a:latin typeface="Arial" panose="020B0604020202020204" pitchFamily="34" charset="0"/>
              </a:rPr>
              <a:t> Primary programming language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Material3:</a:t>
            </a:r>
            <a:r>
              <a:rPr kumimoji="0" lang="en-US" altLang="en-US" sz="1800" b="0" i="0" u="none" strike="noStrike" cap="none" normalizeH="0" baseline="0" dirty="0">
                <a:ln>
                  <a:noFill/>
                </a:ln>
                <a:solidFill>
                  <a:schemeClr val="tx1"/>
                </a:solidFill>
                <a:effectLst/>
                <a:latin typeface="Arial" panose="020B0604020202020204" pitchFamily="34" charset="0"/>
              </a:rPr>
              <a:t> UI Library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Jetpack Compose:</a:t>
            </a:r>
            <a:r>
              <a:rPr kumimoji="0" lang="en-US" altLang="en-US" sz="1800" b="0" i="0" u="none" strike="noStrike" cap="none" normalizeH="0" baseline="0" dirty="0">
                <a:ln>
                  <a:noFill/>
                </a:ln>
                <a:solidFill>
                  <a:schemeClr val="tx1"/>
                </a:solidFill>
                <a:effectLst/>
                <a:latin typeface="Arial" panose="020B0604020202020204" pitchFamily="34" charset="0"/>
              </a:rPr>
              <a:t> Toolkit for building native UIs </a:t>
            </a:r>
          </a:p>
          <a:p>
            <a:endParaRPr lang="en-US" dirty="0"/>
          </a:p>
        </p:txBody>
      </p:sp>
      <p:pic>
        <p:nvPicPr>
          <p:cNvPr id="11" name="Picture 2" descr="Kotlin brand assets | Kotlin Documentation">
            <a:extLst>
              <a:ext uri="{FF2B5EF4-FFF2-40B4-BE49-F238E27FC236}">
                <a16:creationId xmlns:a16="http://schemas.microsoft.com/office/drawing/2014/main" id="{E94CE2E3-B9B2-72D2-659D-B6CCBC0460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3600" y="8373517"/>
            <a:ext cx="3078480" cy="66820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카테고리: Jetpack Compose - Android Deep Dive">
            <a:extLst>
              <a:ext uri="{FF2B5EF4-FFF2-40B4-BE49-F238E27FC236}">
                <a16:creationId xmlns:a16="http://schemas.microsoft.com/office/drawing/2014/main" id="{D21A0AB9-F902-9C61-D466-2267C2E38425}"/>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829107" y="8959418"/>
            <a:ext cx="4822825" cy="191686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Android Studio icon PNG and SVG Vector Free Download">
            <a:extLst>
              <a:ext uri="{FF2B5EF4-FFF2-40B4-BE49-F238E27FC236}">
                <a16:creationId xmlns:a16="http://schemas.microsoft.com/office/drawing/2014/main" id="{4C818085-C5C6-416D-7F83-4E4F7F9B15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11920" y="9128760"/>
            <a:ext cx="1447800" cy="14478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EAE57A5B-CD2D-7396-71F6-35DFB9782D88}"/>
              </a:ext>
            </a:extLst>
          </p:cNvPr>
          <p:cNvSpPr txBox="1"/>
          <p:nvPr/>
        </p:nvSpPr>
        <p:spPr>
          <a:xfrm>
            <a:off x="0" y="6960510"/>
            <a:ext cx="12070080" cy="3139321"/>
          </a:xfrm>
          <a:prstGeom prst="rect">
            <a:avLst/>
          </a:prstGeom>
          <a:noFill/>
        </p:spPr>
        <p:txBody>
          <a:bodyPr wrap="square">
            <a:spAutoFit/>
          </a:bodyPr>
          <a:lstStyle/>
          <a:p>
            <a:r>
              <a:rPr lang="en-US" b="1" dirty="0"/>
              <a:t>Installation Guide</a:t>
            </a:r>
          </a:p>
          <a:p>
            <a:pPr>
              <a:buFont typeface="Arial" panose="020B0604020202020204" pitchFamily="34" charset="0"/>
              <a:buChar char="•"/>
            </a:pPr>
            <a:r>
              <a:rPr lang="en-US" b="1" dirty="0"/>
              <a:t>Steps:</a:t>
            </a:r>
            <a:endParaRPr lang="en-US" dirty="0"/>
          </a:p>
          <a:p>
            <a:r>
              <a:rPr lang="en-US" b="1" dirty="0"/>
              <a:t>Prerequisites:</a:t>
            </a:r>
            <a:r>
              <a:rPr lang="en-US" dirty="0"/>
              <a:t> To get started with the Flex Workout Application, you only need to download the APK file from the link provided.</a:t>
            </a:r>
          </a:p>
          <a:p>
            <a:r>
              <a:rPr lang="en-US" b="1" dirty="0"/>
              <a:t>Installation Steps:</a:t>
            </a:r>
            <a:endParaRPr lang="en-US" dirty="0"/>
          </a:p>
          <a:p>
            <a:pPr>
              <a:buFont typeface="+mj-lt"/>
              <a:buAutoNum type="arabicPeriod"/>
            </a:pPr>
            <a:r>
              <a:rPr lang="en-US" dirty="0"/>
              <a:t>Download the APK file from the following link: Download Flex Workout APK</a:t>
            </a:r>
          </a:p>
          <a:p>
            <a:pPr>
              <a:buFont typeface="+mj-lt"/>
              <a:buAutoNum type="arabicPeriod"/>
            </a:pPr>
            <a:r>
              <a:rPr lang="en-US" dirty="0"/>
              <a:t>Once the download is complete, locate the APK file on your device.</a:t>
            </a:r>
          </a:p>
          <a:p>
            <a:pPr>
              <a:buFont typeface="+mj-lt"/>
              <a:buAutoNum type="arabicPeriod"/>
            </a:pPr>
            <a:r>
              <a:rPr lang="en-US" dirty="0"/>
              <a:t>Open the APK file to start the installation process.</a:t>
            </a:r>
          </a:p>
          <a:p>
            <a:pPr>
              <a:buFont typeface="+mj-lt"/>
              <a:buAutoNum type="arabicPeriod"/>
            </a:pPr>
            <a:r>
              <a:rPr lang="en-US" dirty="0"/>
              <a:t>If prompted, enable installation from unknown sources in your device settings.</a:t>
            </a:r>
          </a:p>
          <a:p>
            <a:pPr>
              <a:buFont typeface="+mj-lt"/>
              <a:buAutoNum type="arabicPeriod"/>
            </a:pPr>
            <a:r>
              <a:rPr lang="en-US" dirty="0"/>
              <a:t>Follow the on-screen instructions to complete the installation.</a:t>
            </a:r>
          </a:p>
          <a:p>
            <a:pPr>
              <a:buFont typeface="+mj-lt"/>
              <a:buAutoNum type="arabicPeriod"/>
            </a:pPr>
            <a:r>
              <a:rPr lang="en-US" dirty="0"/>
              <a:t>Once installed, open the Flex Workout Application and start managing your workout routines efficiently.</a:t>
            </a:r>
          </a:p>
        </p:txBody>
      </p:sp>
      <p:pic>
        <p:nvPicPr>
          <p:cNvPr id="15" name="Picture 14" descr="A black screen with a white button&#10;&#10;Description automatically generated with medium confidence">
            <a:extLst>
              <a:ext uri="{FF2B5EF4-FFF2-40B4-BE49-F238E27FC236}">
                <a16:creationId xmlns:a16="http://schemas.microsoft.com/office/drawing/2014/main" id="{0FF74859-1212-8485-28C0-1338E5A6B3E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508"/>
          <a:stretch/>
        </p:blipFill>
        <p:spPr bwMode="auto">
          <a:xfrm>
            <a:off x="2202815" y="10111261"/>
            <a:ext cx="1664970" cy="3429635"/>
          </a:xfrm>
          <a:prstGeom prst="rect">
            <a:avLst/>
          </a:prstGeom>
          <a:ln>
            <a:noFill/>
          </a:ln>
          <a:extLst>
            <a:ext uri="{53640926-AAD7-44D8-BBD7-CCE9431645EC}">
              <a14:shadowObscured xmlns:a14="http://schemas.microsoft.com/office/drawing/2010/main"/>
            </a:ext>
          </a:extLst>
        </p:spPr>
      </p:pic>
      <p:pic>
        <p:nvPicPr>
          <p:cNvPr id="16" name="Picture 15" descr="A black screen with a black square&#10;&#10;Description automatically generated">
            <a:extLst>
              <a:ext uri="{FF2B5EF4-FFF2-40B4-BE49-F238E27FC236}">
                <a16:creationId xmlns:a16="http://schemas.microsoft.com/office/drawing/2014/main" id="{4AD04CE8-D76B-15F3-9CD9-9B45AC022C3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500"/>
          <a:stretch/>
        </p:blipFill>
        <p:spPr bwMode="auto">
          <a:xfrm>
            <a:off x="5886450" y="10099831"/>
            <a:ext cx="1669415" cy="3437890"/>
          </a:xfrm>
          <a:prstGeom prst="rect">
            <a:avLst/>
          </a:prstGeom>
          <a:ln>
            <a:noFill/>
          </a:ln>
          <a:extLst>
            <a:ext uri="{53640926-AAD7-44D8-BBD7-CCE9431645EC}">
              <a14:shadowObscured xmlns:a14="http://schemas.microsoft.com/office/drawing/2010/main"/>
            </a:ext>
          </a:extLst>
        </p:spPr>
      </p:pic>
      <p:pic>
        <p:nvPicPr>
          <p:cNvPr id="17" name="Picture 16" descr="A black screen with a square object&#10;&#10;Description automatically generated">
            <a:extLst>
              <a:ext uri="{FF2B5EF4-FFF2-40B4-BE49-F238E27FC236}">
                <a16:creationId xmlns:a16="http://schemas.microsoft.com/office/drawing/2014/main" id="{3E789852-8737-F8B6-263D-19EB5A44EE7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640"/>
          <a:stretch/>
        </p:blipFill>
        <p:spPr bwMode="auto">
          <a:xfrm>
            <a:off x="7694295" y="10099831"/>
            <a:ext cx="1685290" cy="3437890"/>
          </a:xfrm>
          <a:prstGeom prst="rect">
            <a:avLst/>
          </a:prstGeom>
          <a:ln>
            <a:noFill/>
          </a:ln>
          <a:extLst>
            <a:ext uri="{53640926-AAD7-44D8-BBD7-CCE9431645EC}">
              <a14:shadowObscured xmlns:a14="http://schemas.microsoft.com/office/drawing/2010/main"/>
            </a:ext>
          </a:extLst>
        </p:spPr>
      </p:pic>
      <p:pic>
        <p:nvPicPr>
          <p:cNvPr id="18" name="Picture 17" descr="A screenshot of a phone&#10;&#10;Description automatically generated">
            <a:extLst>
              <a:ext uri="{FF2B5EF4-FFF2-40B4-BE49-F238E27FC236}">
                <a16:creationId xmlns:a16="http://schemas.microsoft.com/office/drawing/2014/main" id="{B8AA4FEA-D5EE-887E-A886-C07A78BA177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3883"/>
          <a:stretch/>
        </p:blipFill>
        <p:spPr bwMode="auto">
          <a:xfrm>
            <a:off x="4031615" y="10112531"/>
            <a:ext cx="1679575" cy="3429000"/>
          </a:xfrm>
          <a:prstGeom prst="rect">
            <a:avLst/>
          </a:prstGeom>
          <a:ln>
            <a:noFill/>
          </a:ln>
          <a:extLst>
            <a:ext uri="{53640926-AAD7-44D8-BBD7-CCE9431645EC}">
              <a14:shadowObscured xmlns:a14="http://schemas.microsoft.com/office/drawing/2010/main"/>
            </a:ext>
          </a:extLst>
        </p:spPr>
      </p:pic>
      <p:sp>
        <p:nvSpPr>
          <p:cNvPr id="2" name="Rectangle 1">
            <a:extLst>
              <a:ext uri="{FF2B5EF4-FFF2-40B4-BE49-F238E27FC236}">
                <a16:creationId xmlns:a16="http://schemas.microsoft.com/office/drawing/2014/main" id="{12F35278-B04C-964A-FD23-3846EF0976A1}"/>
              </a:ext>
            </a:extLst>
          </p:cNvPr>
          <p:cNvSpPr>
            <a:spLocks noChangeArrowheads="1"/>
          </p:cNvSpPr>
          <p:nvPr/>
        </p:nvSpPr>
        <p:spPr bwMode="auto">
          <a:xfrm>
            <a:off x="515814" y="7928961"/>
            <a:ext cx="5791198"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altLang="en-US" sz="2000" dirty="0"/>
          </a:p>
          <a:p>
            <a:pPr eaLnBrk="0" fontAlgn="base" hangingPunct="0">
              <a:spcBef>
                <a:spcPct val="0"/>
              </a:spcBef>
              <a:spcAft>
                <a:spcPct val="0"/>
              </a:spcAft>
            </a:pPr>
            <a:r>
              <a:rPr lang="en-US" altLang="en-US" sz="2000" b="1" dirty="0"/>
              <a:t>Key Elements:</a:t>
            </a:r>
          </a:p>
          <a:p>
            <a:pPr marL="342900" indent="-342900" eaLnBrk="0" fontAlgn="base" hangingPunct="0">
              <a:spcBef>
                <a:spcPct val="0"/>
              </a:spcBef>
              <a:spcAft>
                <a:spcPct val="0"/>
              </a:spcAft>
              <a:buAutoNum type="arabicPeriod"/>
            </a:pPr>
            <a:r>
              <a:rPr lang="en-US" altLang="en-US" sz="2000" b="1" dirty="0"/>
              <a:t>Column Layout: </a:t>
            </a:r>
            <a:r>
              <a:rPr lang="en-US" altLang="en-US" sz="2000" dirty="0"/>
              <a:t>The Column composable arranges its children vertically.</a:t>
            </a:r>
          </a:p>
          <a:p>
            <a:pPr marL="342900" indent="-342900" eaLnBrk="0" fontAlgn="base" hangingPunct="0">
              <a:spcBef>
                <a:spcPct val="0"/>
              </a:spcBef>
              <a:spcAft>
                <a:spcPct val="0"/>
              </a:spcAft>
              <a:buAutoNum type="arabicPeriod"/>
            </a:pPr>
            <a:r>
              <a:rPr lang="en-US" altLang="en-US" sz="2000" b="1" dirty="0"/>
              <a:t>Conditional Rendering: </a:t>
            </a:r>
            <a:r>
              <a:rPr lang="en-US" altLang="en-US" sz="2000" dirty="0"/>
              <a:t>The if statement checks if the “</a:t>
            </a:r>
            <a:r>
              <a:rPr lang="en-US" altLang="en-US" sz="2000" dirty="0" err="1"/>
              <a:t>exerciseList</a:t>
            </a:r>
            <a:r>
              <a:rPr lang="en-US" altLang="en-US" sz="2000" dirty="0"/>
              <a:t>” is empty and displays a message if no exercises are added.</a:t>
            </a:r>
          </a:p>
          <a:p>
            <a:pPr marL="342900" indent="-342900" eaLnBrk="0" fontAlgn="base" hangingPunct="0">
              <a:spcBef>
                <a:spcPct val="0"/>
              </a:spcBef>
              <a:spcAft>
                <a:spcPct val="0"/>
              </a:spcAft>
              <a:buAutoNum type="arabicPeriod"/>
            </a:pPr>
            <a:r>
              <a:rPr lang="en-US" altLang="en-US" sz="2000" b="1" dirty="0"/>
              <a:t>Exercise List: </a:t>
            </a:r>
            <a:r>
              <a:rPr lang="en-US" altLang="en-US" sz="2000" dirty="0"/>
              <a:t>If exercises are present, it displays the routine description and the list of exercises using the “</a:t>
            </a:r>
            <a:r>
              <a:rPr lang="en-US" altLang="en-US" sz="2000" dirty="0" err="1"/>
              <a:t>ExerciseList</a:t>
            </a:r>
            <a:r>
              <a:rPr lang="en-US" altLang="en-US" sz="2000" dirty="0"/>
              <a:t>” composable. </a:t>
            </a:r>
            <a:r>
              <a:rPr lang="en-US" sz="2000" dirty="0"/>
              <a:t>The exercises are displayed with padding and arranged vertically.</a:t>
            </a:r>
            <a:endParaRPr lang="en-US" altLang="en-US" sz="20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descr="A computer screen with text and images&#10;&#10;Description automatically generated">
            <a:extLst>
              <a:ext uri="{FF2B5EF4-FFF2-40B4-BE49-F238E27FC236}">
                <a16:creationId xmlns:a16="http://schemas.microsoft.com/office/drawing/2014/main" id="{F2C0D1B1-07B5-EECA-776E-E00D7F9ED54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00802" y="8073446"/>
            <a:ext cx="5510296" cy="3595185"/>
          </a:xfrm>
          <a:prstGeom prst="rect">
            <a:avLst/>
          </a:prstGeom>
        </p:spPr>
      </p:pic>
      <p:sp>
        <p:nvSpPr>
          <p:cNvPr id="4" name="TextBox 3">
            <a:extLst>
              <a:ext uri="{FF2B5EF4-FFF2-40B4-BE49-F238E27FC236}">
                <a16:creationId xmlns:a16="http://schemas.microsoft.com/office/drawing/2014/main" id="{0A0AA9CF-08E8-E635-E338-7FE0B19A188D}"/>
              </a:ext>
            </a:extLst>
          </p:cNvPr>
          <p:cNvSpPr txBox="1"/>
          <p:nvPr/>
        </p:nvSpPr>
        <p:spPr>
          <a:xfrm>
            <a:off x="6400802" y="11806945"/>
            <a:ext cx="5791198" cy="1200329"/>
          </a:xfrm>
          <a:prstGeom prst="rect">
            <a:avLst/>
          </a:prstGeom>
          <a:noFill/>
        </p:spPr>
        <p:txBody>
          <a:bodyPr wrap="square">
            <a:spAutoFit/>
          </a:bodyPr>
          <a:lstStyle/>
          <a:p>
            <a:r>
              <a:rPr lang="en-US" i="1" dirty="0"/>
              <a:t>This code snippet demonstrates how Jetpack Compose handles UI composition and state management to provide a responsive and user-friendly interface for the Flex Workout Application.</a:t>
            </a:r>
          </a:p>
        </p:txBody>
      </p:sp>
      <p:sp>
        <p:nvSpPr>
          <p:cNvPr id="6" name="TextBox 5">
            <a:extLst>
              <a:ext uri="{FF2B5EF4-FFF2-40B4-BE49-F238E27FC236}">
                <a16:creationId xmlns:a16="http://schemas.microsoft.com/office/drawing/2014/main" id="{03383BB4-D33A-B818-C4A3-E289540B7FEA}"/>
              </a:ext>
            </a:extLst>
          </p:cNvPr>
          <p:cNvSpPr txBox="1"/>
          <p:nvPr/>
        </p:nvSpPr>
        <p:spPr>
          <a:xfrm>
            <a:off x="761999" y="6942460"/>
            <a:ext cx="10668001" cy="707886"/>
          </a:xfrm>
          <a:prstGeom prst="rect">
            <a:avLst/>
          </a:prstGeom>
          <a:noFill/>
        </p:spPr>
        <p:txBody>
          <a:bodyPr wrap="square">
            <a:spAutoFit/>
          </a:bodyPr>
          <a:lstStyle/>
          <a:p>
            <a:pPr eaLnBrk="0" fontAlgn="base" hangingPunct="0">
              <a:spcBef>
                <a:spcPct val="0"/>
              </a:spcBef>
              <a:spcAft>
                <a:spcPct val="0"/>
              </a:spcAft>
            </a:pPr>
            <a:r>
              <a:rPr lang="en-US" altLang="en-US" sz="2000" dirty="0"/>
              <a:t>This code snippet defines a composable function that displays the list of exercises in a routine. It dynamically updates the UI based on whether there are exercises in the list.</a:t>
            </a:r>
          </a:p>
        </p:txBody>
      </p:sp>
    </p:spTree>
    <p:extLst>
      <p:ext uri="{BB962C8B-B14F-4D97-AF65-F5344CB8AC3E}">
        <p14:creationId xmlns:p14="http://schemas.microsoft.com/office/powerpoint/2010/main" val="16452037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black screen with white text&#10;&#10;Description automatically generated">
            <a:extLst>
              <a:ext uri="{FF2B5EF4-FFF2-40B4-BE49-F238E27FC236}">
                <a16:creationId xmlns:a16="http://schemas.microsoft.com/office/drawing/2014/main" id="{7F268904-132F-59EC-8409-CDDFCB4890F3}"/>
              </a:ext>
            </a:extLst>
          </p:cNvPr>
          <p:cNvPicPr>
            <a:picLocks noChangeAspect="1"/>
          </p:cNvPicPr>
          <p:nvPr/>
        </p:nvPicPr>
        <p:blipFill>
          <a:blip r:embed="rId2">
            <a:extLst>
              <a:ext uri="{28A0092B-C50C-407E-A947-70E740481C1C}">
                <a14:useLocalDpi xmlns:a14="http://schemas.microsoft.com/office/drawing/2010/main" val="0"/>
              </a:ext>
            </a:extLst>
          </a:blip>
          <a:srcRect t="45894"/>
          <a:stretch/>
        </p:blipFill>
        <p:spPr>
          <a:xfrm>
            <a:off x="0" y="1307167"/>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6" name="Rectangle 5">
            <a:extLst>
              <a:ext uri="{FF2B5EF4-FFF2-40B4-BE49-F238E27FC236}">
                <a16:creationId xmlns:a16="http://schemas.microsoft.com/office/drawing/2014/main" id="{FA1093C8-8FA3-BBC6-3E41-DF7A49B2847D}"/>
              </a:ext>
            </a:extLst>
          </p:cNvPr>
          <p:cNvSpPr/>
          <p:nvPr/>
        </p:nvSpPr>
        <p:spPr>
          <a:xfrm>
            <a:off x="396240" y="5017770"/>
            <a:ext cx="12191980" cy="2452687"/>
          </a:xfrm>
          <a:prstGeom prst="rect">
            <a:avLst/>
          </a:prstGeom>
        </p:spPr>
        <p:txBody>
          <a:bodyPr vert="horz" lIns="91440" tIns="45720" rIns="91440" bIns="45720" rtlCol="0" anchor="ctr">
            <a:normAutofit/>
          </a:bodyPr>
          <a:lstStyle/>
          <a:p>
            <a:pPr>
              <a:lnSpc>
                <a:spcPct val="90000"/>
              </a:lnSpc>
            </a:pPr>
            <a:r>
              <a:rPr lang="en-US" b="0" cap="none" spc="0" dirty="0">
                <a:ln w="0"/>
                <a:effectLst>
                  <a:outerShdw blurRad="38100" dist="19050" dir="2700000" algn="tl" rotWithShape="0">
                    <a:schemeClr val="dk1">
                      <a:alpha val="40000"/>
                    </a:schemeClr>
                  </a:outerShdw>
                </a:effectLst>
                <a:latin typeface="MS Reference Sans Serif" panose="020B0604030504040204" pitchFamily="34" charset="0"/>
              </a:rPr>
              <a:t>BY: </a:t>
            </a:r>
            <a:r>
              <a:rPr lang="en-US" dirty="0">
                <a:ln w="0"/>
                <a:latin typeface="MS Reference Sans Serif" panose="020B0604030504040204" pitchFamily="34" charset="0"/>
              </a:rPr>
              <a:t>Ruiz Rolando, </a:t>
            </a:r>
            <a:r>
              <a:rPr lang="en-US" dirty="0" err="1">
                <a:ln w="0"/>
                <a:latin typeface="MS Reference Sans Serif" panose="020B0604030504040204" pitchFamily="34" charset="0"/>
              </a:rPr>
              <a:t>Candelario</a:t>
            </a:r>
            <a:r>
              <a:rPr lang="en-US" dirty="0">
                <a:ln w="0"/>
                <a:latin typeface="MS Reference Sans Serif" panose="020B0604030504040204" pitchFamily="34" charset="0"/>
              </a:rPr>
              <a:t> </a:t>
            </a:r>
            <a:r>
              <a:rPr lang="en-US" dirty="0" err="1">
                <a:ln w="0"/>
                <a:latin typeface="MS Reference Sans Serif" panose="020B0604030504040204" pitchFamily="34" charset="0"/>
              </a:rPr>
              <a:t>Reinniel</a:t>
            </a:r>
            <a:r>
              <a:rPr lang="en-US" dirty="0">
                <a:ln w="0"/>
                <a:latin typeface="MS Reference Sans Serif" panose="020B0604030504040204" pitchFamily="34" charset="0"/>
              </a:rPr>
              <a:t> Ong, Garcia Fernandez Amanda, </a:t>
            </a:r>
            <a:r>
              <a:rPr lang="en-US" dirty="0" err="1">
                <a:ln w="0"/>
                <a:latin typeface="MS Reference Sans Serif" panose="020B0604030504040204" pitchFamily="34" charset="0"/>
              </a:rPr>
              <a:t>Lizazo</a:t>
            </a:r>
            <a:r>
              <a:rPr lang="en-US" dirty="0">
                <a:ln w="0"/>
                <a:latin typeface="MS Reference Sans Serif" panose="020B0604030504040204" pitchFamily="34" charset="0"/>
              </a:rPr>
              <a:t> Raul, Torres Daniel</a:t>
            </a:r>
          </a:p>
          <a:p>
            <a:pPr>
              <a:lnSpc>
                <a:spcPct val="90000"/>
              </a:lnSpc>
            </a:pPr>
            <a:endParaRPr lang="en-US" sz="2800" b="0" cap="none" spc="0" dirty="0">
              <a:ln w="0"/>
              <a:effectLst>
                <a:outerShdw blurRad="38100" dist="19050" dir="2700000" algn="tl" rotWithShape="0">
                  <a:schemeClr val="dk1">
                    <a:alpha val="40000"/>
                  </a:schemeClr>
                </a:outerShdw>
              </a:effectLst>
              <a:latin typeface="MS Reference Sans Serif" panose="020B0604030504040204" pitchFamily="34" charset="0"/>
            </a:endParaRPr>
          </a:p>
        </p:txBody>
      </p:sp>
      <p:sp>
        <p:nvSpPr>
          <p:cNvPr id="12" name="Rectangle 11">
            <a:extLst>
              <a:ext uri="{FF2B5EF4-FFF2-40B4-BE49-F238E27FC236}">
                <a16:creationId xmlns:a16="http://schemas.microsoft.com/office/drawing/2014/main" id="{BBB02440-5037-B95D-C93C-5203ED53C16A}"/>
              </a:ext>
            </a:extLst>
          </p:cNvPr>
          <p:cNvSpPr/>
          <p:nvPr/>
        </p:nvSpPr>
        <p:spPr>
          <a:xfrm>
            <a:off x="559607" y="5196890"/>
            <a:ext cx="10814242" cy="707886"/>
          </a:xfrm>
          <a:prstGeom prst="rect">
            <a:avLst/>
          </a:prstGeom>
          <a:noFill/>
        </p:spPr>
        <p:txBody>
          <a:bodyPr wrap="none" lIns="91440" tIns="45720" rIns="91440" bIns="45720">
            <a:spAutoFit/>
          </a:bodyPr>
          <a:lstStyle/>
          <a:p>
            <a:pPr algn="ctr"/>
            <a:r>
              <a:rPr lang="en-US" altLang="en-US" sz="40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rPr>
              <a:t>Organize and Optimize Your Workout Routines</a:t>
            </a:r>
            <a:endParaRPr lang="en-US" sz="4000" b="0" cap="none" spc="0" dirty="0">
              <a:ln w="0"/>
              <a:solidFill>
                <a:schemeClr val="tx1"/>
              </a:solidFill>
              <a:effectLst>
                <a:outerShdw blurRad="38100" dist="19050" dir="2700000" algn="tl" rotWithShape="0">
                  <a:schemeClr val="dk1">
                    <a:alpha val="40000"/>
                  </a:schemeClr>
                </a:outerShdw>
              </a:effectLst>
            </a:endParaRPr>
          </a:p>
        </p:txBody>
      </p:sp>
      <p:grpSp>
        <p:nvGrpSpPr>
          <p:cNvPr id="14" name="Group 13">
            <a:extLst>
              <a:ext uri="{FF2B5EF4-FFF2-40B4-BE49-F238E27FC236}">
                <a16:creationId xmlns:a16="http://schemas.microsoft.com/office/drawing/2014/main" id="{65465DD2-2ABE-73C8-DF47-F95CC16F37F9}"/>
              </a:ext>
            </a:extLst>
          </p:cNvPr>
          <p:cNvGrpSpPr/>
          <p:nvPr/>
        </p:nvGrpSpPr>
        <p:grpSpPr>
          <a:xfrm>
            <a:off x="-4240229" y="15875"/>
            <a:ext cx="3692859" cy="6842125"/>
            <a:chOff x="1317291" y="15875"/>
            <a:chExt cx="3692859" cy="6842125"/>
          </a:xfrm>
        </p:grpSpPr>
        <p:pic>
          <p:nvPicPr>
            <p:cNvPr id="15" name="Picture 24">
              <a:extLst>
                <a:ext uri="{FF2B5EF4-FFF2-40B4-BE49-F238E27FC236}">
                  <a16:creationId xmlns:a16="http://schemas.microsoft.com/office/drawing/2014/main" id="{617F96CB-C7A9-F247-817F-A5A29481BD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291" y="15875"/>
              <a:ext cx="3692859" cy="68421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A screenshot of a phone&#10;&#10;Description automatically generated">
              <a:extLst>
                <a:ext uri="{FF2B5EF4-FFF2-40B4-BE49-F238E27FC236}">
                  <a16:creationId xmlns:a16="http://schemas.microsoft.com/office/drawing/2014/main" id="{B00E76A7-6F6C-FB1A-CD36-9C61C49695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6762" y="1361439"/>
              <a:ext cx="2865398" cy="4080539"/>
            </a:xfrm>
            <a:prstGeom prst="rect">
              <a:avLst/>
            </a:prstGeom>
          </p:spPr>
        </p:pic>
      </p:grpSp>
      <p:sp>
        <p:nvSpPr>
          <p:cNvPr id="17" name="TextBox 16">
            <a:extLst>
              <a:ext uri="{FF2B5EF4-FFF2-40B4-BE49-F238E27FC236}">
                <a16:creationId xmlns:a16="http://schemas.microsoft.com/office/drawing/2014/main" id="{B32337ED-6DBE-ACC7-AC06-D06727413C2C}"/>
              </a:ext>
            </a:extLst>
          </p:cNvPr>
          <p:cNvSpPr txBox="1"/>
          <p:nvPr/>
        </p:nvSpPr>
        <p:spPr>
          <a:xfrm>
            <a:off x="11902119" y="585552"/>
            <a:ext cx="4809791" cy="5632311"/>
          </a:xfrm>
          <a:prstGeom prst="rect">
            <a:avLst/>
          </a:prstGeom>
          <a:noFill/>
        </p:spPr>
        <p:txBody>
          <a:bodyPr wrap="square">
            <a:spAutoFit/>
          </a:bodyPr>
          <a:lstStyle/>
          <a:p>
            <a:pPr lvl="1"/>
            <a:r>
              <a:rPr lang="en-US" dirty="0"/>
              <a:t>The Flex Workout Application is designed to revolutionize the fitness journey for users by providing a comprehensive platform to organize and optimize workout routines. This application aims to address common challenges faced by fitness enthusiasts, such as maintaining consistent workout logs and accurately calculating fitness metrics like calories burned and One Rep Max. By offering a user-friendly interface, customizable workout plans, and advanced calculation tools, Flex Workout simplifies the fitness journey and helps users achieve their health goals more effectively. Whether you are a beginner looking to establish a routine or an advanced athlete aiming to optimize your performance, Flex Workout provides the tools and insights necessary to succeed.</a:t>
            </a:r>
          </a:p>
        </p:txBody>
      </p:sp>
    </p:spTree>
    <p:extLst>
      <p:ext uri="{BB962C8B-B14F-4D97-AF65-F5344CB8AC3E}">
        <p14:creationId xmlns:p14="http://schemas.microsoft.com/office/powerpoint/2010/main" val="40791052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006A89-E9B0-5971-0C5A-60CC4D438234}"/>
              </a:ext>
            </a:extLst>
          </p:cNvPr>
          <p:cNvSpPr txBox="1"/>
          <p:nvPr/>
        </p:nvSpPr>
        <p:spPr>
          <a:xfrm>
            <a:off x="7041208" y="1222983"/>
            <a:ext cx="3931592" cy="3970318"/>
          </a:xfrm>
          <a:prstGeom prst="rect">
            <a:avLst/>
          </a:prstGeom>
          <a:noFill/>
        </p:spPr>
        <p:txBody>
          <a:bodyPr wrap="square">
            <a:spAutoFit/>
          </a:bodyPr>
          <a:lstStyle/>
          <a:p>
            <a:r>
              <a:rPr lang="en-US" b="1" dirty="0"/>
              <a:t>Verification:</a:t>
            </a:r>
            <a:endParaRPr lang="en-US" dirty="0"/>
          </a:p>
          <a:p>
            <a:r>
              <a:rPr lang="en-US" dirty="0"/>
              <a:t>Verification is a critical part of the development process. Manual regression testing is conducted to ensure that all features function correctly and that the app performs well under various conditions. This comprehensive testing approach helps to maintain the app's reliability and user satisfaction. By thoroughly testing the app before release, we ensure that users have a smooth and enjoyable experience with Flex Workout.</a:t>
            </a:r>
          </a:p>
        </p:txBody>
      </p:sp>
      <p:sp>
        <p:nvSpPr>
          <p:cNvPr id="4" name="TextBox 3">
            <a:extLst>
              <a:ext uri="{FF2B5EF4-FFF2-40B4-BE49-F238E27FC236}">
                <a16:creationId xmlns:a16="http://schemas.microsoft.com/office/drawing/2014/main" id="{18EB3894-5B98-7EB2-BDEF-7D5E43685CA1}"/>
              </a:ext>
            </a:extLst>
          </p:cNvPr>
          <p:cNvSpPr txBox="1"/>
          <p:nvPr/>
        </p:nvSpPr>
        <p:spPr>
          <a:xfrm>
            <a:off x="4876800" y="6888466"/>
            <a:ext cx="6096000" cy="461665"/>
          </a:xfrm>
          <a:prstGeom prst="rect">
            <a:avLst/>
          </a:prstGeom>
          <a:noFill/>
        </p:spPr>
        <p:txBody>
          <a:bodyPr wrap="square">
            <a:spAutoFit/>
          </a:bodyPr>
          <a:lstStyle/>
          <a:p>
            <a:r>
              <a:rPr lang="en-US" sz="2400" b="1" dirty="0"/>
              <a:t>Tracker Page:</a:t>
            </a:r>
            <a:endParaRPr lang="en-US" sz="2400" dirty="0"/>
          </a:p>
        </p:txBody>
      </p:sp>
      <p:pic>
        <p:nvPicPr>
          <p:cNvPr id="5" name="Picture 4" descr="A screenshot of a cell phone&#10;&#10;Description automatically generated">
            <a:extLst>
              <a:ext uri="{FF2B5EF4-FFF2-40B4-BE49-F238E27FC236}">
                <a16:creationId xmlns:a16="http://schemas.microsoft.com/office/drawing/2014/main" id="{D362EDD7-09A7-6EA9-A211-DCAF09F110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3933" y="7504594"/>
            <a:ext cx="2531537" cy="5524599"/>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4EACE71F-F166-D25A-C2DD-840D3A07F8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0985" y="7495922"/>
            <a:ext cx="2531537" cy="5534111"/>
          </a:xfrm>
          <a:prstGeom prst="rect">
            <a:avLst/>
          </a:prstGeom>
        </p:spPr>
      </p:pic>
      <p:grpSp>
        <p:nvGrpSpPr>
          <p:cNvPr id="7" name="Group 6">
            <a:extLst>
              <a:ext uri="{FF2B5EF4-FFF2-40B4-BE49-F238E27FC236}">
                <a16:creationId xmlns:a16="http://schemas.microsoft.com/office/drawing/2014/main" id="{FE030312-8D8E-B882-0515-B9C75CD406CA}"/>
              </a:ext>
            </a:extLst>
          </p:cNvPr>
          <p:cNvGrpSpPr/>
          <p:nvPr/>
        </p:nvGrpSpPr>
        <p:grpSpPr>
          <a:xfrm>
            <a:off x="7328036" y="7495923"/>
            <a:ext cx="2630031" cy="5533270"/>
            <a:chOff x="9746117" y="902083"/>
            <a:chExt cx="2313146" cy="5056693"/>
          </a:xfrm>
        </p:grpSpPr>
        <p:pic>
          <p:nvPicPr>
            <p:cNvPr id="8" name="Picture 7" descr="A screenshot of a cell phone&#10;&#10;Description automatically generated">
              <a:extLst>
                <a:ext uri="{FF2B5EF4-FFF2-40B4-BE49-F238E27FC236}">
                  <a16:creationId xmlns:a16="http://schemas.microsoft.com/office/drawing/2014/main" id="{DC1E09C2-BE9A-0DA5-79E9-D63B8BD974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46117" y="902083"/>
              <a:ext cx="2313146" cy="5056693"/>
            </a:xfrm>
            <a:prstGeom prst="rect">
              <a:avLst/>
            </a:prstGeom>
          </p:spPr>
        </p:pic>
        <p:pic>
          <p:nvPicPr>
            <p:cNvPr id="9" name="Picture 8" descr="A screenshot of a calculator&#10;&#10;Description automatically generated">
              <a:extLst>
                <a:ext uri="{FF2B5EF4-FFF2-40B4-BE49-F238E27FC236}">
                  <a16:creationId xmlns:a16="http://schemas.microsoft.com/office/drawing/2014/main" id="{C5B9C19B-4680-F5FC-690A-D0C66225956F}"/>
                </a:ext>
              </a:extLst>
            </p:cNvPr>
            <p:cNvPicPr>
              <a:picLocks noChangeAspect="1"/>
            </p:cNvPicPr>
            <p:nvPr/>
          </p:nvPicPr>
          <p:blipFill rotWithShape="1">
            <a:blip r:embed="rId6">
              <a:extLst>
                <a:ext uri="{28A0092B-C50C-407E-A947-70E740481C1C}">
                  <a14:useLocalDpi xmlns:a14="http://schemas.microsoft.com/office/drawing/2010/main" val="0"/>
                </a:ext>
              </a:extLst>
            </a:blip>
            <a:srcRect b="9746"/>
            <a:stretch/>
          </p:blipFill>
          <p:spPr>
            <a:xfrm>
              <a:off x="9891251" y="1482322"/>
              <a:ext cx="2025445" cy="3561626"/>
            </a:xfrm>
            <a:prstGeom prst="rect">
              <a:avLst/>
            </a:prstGeom>
          </p:spPr>
        </p:pic>
        <p:sp>
          <p:nvSpPr>
            <p:cNvPr id="10" name="Rectangle 9">
              <a:extLst>
                <a:ext uri="{FF2B5EF4-FFF2-40B4-BE49-F238E27FC236}">
                  <a16:creationId xmlns:a16="http://schemas.microsoft.com/office/drawing/2014/main" id="{A2349B34-7F12-7106-90BF-D3A82DCA4FA1}"/>
                </a:ext>
              </a:extLst>
            </p:cNvPr>
            <p:cNvSpPr/>
            <p:nvPr/>
          </p:nvSpPr>
          <p:spPr>
            <a:xfrm>
              <a:off x="10888980" y="1748790"/>
              <a:ext cx="60960" cy="93345"/>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descr="A group of women doing exercise&#10;&#10;Description automatically generated">
            <a:extLst>
              <a:ext uri="{FF2B5EF4-FFF2-40B4-BE49-F238E27FC236}">
                <a16:creationId xmlns:a16="http://schemas.microsoft.com/office/drawing/2014/main" id="{4B935C80-A339-B2B1-2B97-E0AE8D9D59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760" y="6171193"/>
            <a:ext cx="12192000" cy="6858000"/>
          </a:xfrm>
          <a:prstGeom prst="rect">
            <a:avLst/>
          </a:prstGeom>
        </p:spPr>
      </p:pic>
      <p:sp>
        <p:nvSpPr>
          <p:cNvPr id="12" name="TextBox 11">
            <a:extLst>
              <a:ext uri="{FF2B5EF4-FFF2-40B4-BE49-F238E27FC236}">
                <a16:creationId xmlns:a16="http://schemas.microsoft.com/office/drawing/2014/main" id="{FA6D00C3-0033-F439-87FC-9F4662A3166C}"/>
              </a:ext>
            </a:extLst>
          </p:cNvPr>
          <p:cNvSpPr txBox="1"/>
          <p:nvPr/>
        </p:nvSpPr>
        <p:spPr>
          <a:xfrm>
            <a:off x="1920240" y="-2591112"/>
            <a:ext cx="9489440" cy="2031325"/>
          </a:xfrm>
          <a:prstGeom prst="rect">
            <a:avLst/>
          </a:prstGeom>
          <a:noFill/>
        </p:spPr>
        <p:txBody>
          <a:bodyPr wrap="square">
            <a:spAutoFit/>
          </a:bodyPr>
          <a:lstStyle/>
          <a:p>
            <a:r>
              <a:rPr lang="en-US" dirty="0"/>
              <a:t>The Flex Workout Application is designed to help users maintain organized workout plans and achieve their fitness goals. By providing tools for tracking workouts, calculating fitness metrics, and offering personalized recommendations, the app ensures that users can manage their fitness activities effectively. Developed using Kotlin and Material3, the app combines modern technology with user-centered design to create a powerful and intuitive fitness tracking tool. Looking ahead, we plan to introduce new features and improvements to further enhance the user experience and meet the evolving needs of fitness enthusiasts.</a:t>
            </a:r>
          </a:p>
        </p:txBody>
      </p:sp>
      <p:grpSp>
        <p:nvGrpSpPr>
          <p:cNvPr id="15" name="Group 14">
            <a:extLst>
              <a:ext uri="{FF2B5EF4-FFF2-40B4-BE49-F238E27FC236}">
                <a16:creationId xmlns:a16="http://schemas.microsoft.com/office/drawing/2014/main" id="{59095AC1-40FC-3C5C-71CE-6A153C52C711}"/>
              </a:ext>
            </a:extLst>
          </p:cNvPr>
          <p:cNvGrpSpPr/>
          <p:nvPr/>
        </p:nvGrpSpPr>
        <p:grpSpPr>
          <a:xfrm>
            <a:off x="-232007" y="29626"/>
            <a:ext cx="8875058" cy="6858000"/>
            <a:chOff x="-232007" y="29626"/>
            <a:chExt cx="8875058" cy="6858000"/>
          </a:xfrm>
        </p:grpSpPr>
        <p:pic>
          <p:nvPicPr>
            <p:cNvPr id="14" name="Picture 13" descr="A cellphone with a logo on it&#10;&#10;Description automatically generated">
              <a:extLst>
                <a:ext uri="{FF2B5EF4-FFF2-40B4-BE49-F238E27FC236}">
                  <a16:creationId xmlns:a16="http://schemas.microsoft.com/office/drawing/2014/main" id="{FCCCA93A-320A-55C1-B6C7-1C6CE0F1EFA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2007" y="29626"/>
              <a:ext cx="8875058" cy="6858000"/>
            </a:xfrm>
            <a:prstGeom prst="rect">
              <a:avLst/>
            </a:prstGeom>
          </p:spPr>
        </p:pic>
        <p:pic>
          <p:nvPicPr>
            <p:cNvPr id="2" name="Screen_Recording_20240724_110712_FlexApp">
              <a:hlinkClick r:id="" action="ppaction://media"/>
              <a:extLst>
                <a:ext uri="{FF2B5EF4-FFF2-40B4-BE49-F238E27FC236}">
                  <a16:creationId xmlns:a16="http://schemas.microsoft.com/office/drawing/2014/main" id="{1847E513-0045-6373-1433-BF44ADFCC822}"/>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2803094" y="235974"/>
              <a:ext cx="3047100" cy="6506699"/>
            </a:xfrm>
            <a:prstGeom prst="roundRect">
              <a:avLst>
                <a:gd name="adj" fmla="val 5439"/>
              </a:avLst>
            </a:prstGeom>
            <a:ln>
              <a:noFill/>
            </a:ln>
            <a:effectLst>
              <a:innerShdw blurRad="114300" dist="50800">
                <a:srgbClr val="000000">
                  <a:alpha val="0"/>
                </a:srgbClr>
              </a:innerShdw>
            </a:effectLst>
          </p:spPr>
        </p:pic>
      </p:grpSp>
    </p:spTree>
    <p:extLst>
      <p:ext uri="{BB962C8B-B14F-4D97-AF65-F5344CB8AC3E}">
        <p14:creationId xmlns:p14="http://schemas.microsoft.com/office/powerpoint/2010/main" val="37161743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video>
              <p:cMediaNode vol="80000">
                <p:cTn id="2" repeatCount="indefinite"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158DE9-B151-5435-6A83-CAF40993E787}"/>
              </a:ext>
            </a:extLst>
          </p:cNvPr>
          <p:cNvSpPr txBox="1"/>
          <p:nvPr/>
        </p:nvSpPr>
        <p:spPr>
          <a:xfrm>
            <a:off x="0" y="154583"/>
            <a:ext cx="12070080" cy="3139321"/>
          </a:xfrm>
          <a:prstGeom prst="rect">
            <a:avLst/>
          </a:prstGeom>
          <a:noFill/>
        </p:spPr>
        <p:txBody>
          <a:bodyPr wrap="square">
            <a:spAutoFit/>
          </a:bodyPr>
          <a:lstStyle/>
          <a:p>
            <a:r>
              <a:rPr lang="en-US" b="1" dirty="0"/>
              <a:t>Installation Guide</a:t>
            </a:r>
          </a:p>
          <a:p>
            <a:pPr>
              <a:buFont typeface="Arial" panose="020B0604020202020204" pitchFamily="34" charset="0"/>
              <a:buChar char="•"/>
            </a:pPr>
            <a:r>
              <a:rPr lang="en-US" b="1" dirty="0"/>
              <a:t>Steps:</a:t>
            </a:r>
            <a:endParaRPr lang="en-US" dirty="0"/>
          </a:p>
          <a:p>
            <a:r>
              <a:rPr lang="en-US" b="1" dirty="0"/>
              <a:t>Prerequisites:</a:t>
            </a:r>
            <a:r>
              <a:rPr lang="en-US" dirty="0"/>
              <a:t> To get started with the Flex Workout Application, you only need to download the APK file from the link provided.</a:t>
            </a:r>
          </a:p>
          <a:p>
            <a:r>
              <a:rPr lang="en-US" b="1" dirty="0"/>
              <a:t>Installation Steps:</a:t>
            </a:r>
            <a:endParaRPr lang="en-US" dirty="0"/>
          </a:p>
          <a:p>
            <a:pPr>
              <a:buFont typeface="+mj-lt"/>
              <a:buAutoNum type="arabicPeriod"/>
            </a:pPr>
            <a:r>
              <a:rPr lang="en-US" dirty="0"/>
              <a:t>Download the APK file from the following link: Download Flex Workout APK</a:t>
            </a:r>
          </a:p>
          <a:p>
            <a:pPr>
              <a:buFont typeface="+mj-lt"/>
              <a:buAutoNum type="arabicPeriod"/>
            </a:pPr>
            <a:r>
              <a:rPr lang="en-US" dirty="0"/>
              <a:t>Once the download is complete, locate the APK file on your device.</a:t>
            </a:r>
          </a:p>
          <a:p>
            <a:pPr>
              <a:buFont typeface="+mj-lt"/>
              <a:buAutoNum type="arabicPeriod"/>
            </a:pPr>
            <a:r>
              <a:rPr lang="en-US" dirty="0"/>
              <a:t>Open the APK file to start the installation process.</a:t>
            </a:r>
          </a:p>
          <a:p>
            <a:pPr>
              <a:buFont typeface="+mj-lt"/>
              <a:buAutoNum type="arabicPeriod"/>
            </a:pPr>
            <a:r>
              <a:rPr lang="en-US" dirty="0"/>
              <a:t>If prompted, enable installation from unknown sources in your device settings.</a:t>
            </a:r>
          </a:p>
          <a:p>
            <a:pPr>
              <a:buFont typeface="+mj-lt"/>
              <a:buAutoNum type="arabicPeriod"/>
            </a:pPr>
            <a:r>
              <a:rPr lang="en-US" dirty="0"/>
              <a:t>Follow the on-screen instructions to complete the installation.</a:t>
            </a:r>
          </a:p>
          <a:p>
            <a:pPr>
              <a:buFont typeface="+mj-lt"/>
              <a:buAutoNum type="arabicPeriod"/>
            </a:pPr>
            <a:r>
              <a:rPr lang="en-US" dirty="0"/>
              <a:t>Once installed, open the Flex Workout Application and start managing your workout routines efficiently.</a:t>
            </a:r>
          </a:p>
        </p:txBody>
      </p:sp>
      <p:pic>
        <p:nvPicPr>
          <p:cNvPr id="4" name="Picture 3" descr="A black screen with a white button&#10;&#10;Description automatically generated with medium confidence">
            <a:extLst>
              <a:ext uri="{FF2B5EF4-FFF2-40B4-BE49-F238E27FC236}">
                <a16:creationId xmlns:a16="http://schemas.microsoft.com/office/drawing/2014/main" id="{81DACF74-E875-2470-9C00-2FC07B25329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508"/>
          <a:stretch/>
        </p:blipFill>
        <p:spPr bwMode="auto">
          <a:xfrm>
            <a:off x="2202815" y="3305334"/>
            <a:ext cx="1664970" cy="3429635"/>
          </a:xfrm>
          <a:prstGeom prst="rect">
            <a:avLst/>
          </a:prstGeom>
          <a:ln>
            <a:noFill/>
          </a:ln>
          <a:extLst>
            <a:ext uri="{53640926-AAD7-44D8-BBD7-CCE9431645EC}">
              <a14:shadowObscured xmlns:a14="http://schemas.microsoft.com/office/drawing/2010/main"/>
            </a:ext>
          </a:extLst>
        </p:spPr>
      </p:pic>
      <p:pic>
        <p:nvPicPr>
          <p:cNvPr id="5" name="Picture 4" descr="A black screen with a black square&#10;&#10;Description automatically generated">
            <a:extLst>
              <a:ext uri="{FF2B5EF4-FFF2-40B4-BE49-F238E27FC236}">
                <a16:creationId xmlns:a16="http://schemas.microsoft.com/office/drawing/2014/main" id="{57DABAD4-DDBF-D0C0-FCE7-81C3BC2F2E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500"/>
          <a:stretch/>
        </p:blipFill>
        <p:spPr bwMode="auto">
          <a:xfrm>
            <a:off x="5886450" y="3293904"/>
            <a:ext cx="1669415" cy="3437890"/>
          </a:xfrm>
          <a:prstGeom prst="rect">
            <a:avLst/>
          </a:prstGeom>
          <a:ln>
            <a:noFill/>
          </a:ln>
          <a:extLst>
            <a:ext uri="{53640926-AAD7-44D8-BBD7-CCE9431645EC}">
              <a14:shadowObscured xmlns:a14="http://schemas.microsoft.com/office/drawing/2010/main"/>
            </a:ext>
          </a:extLst>
        </p:spPr>
      </p:pic>
      <p:pic>
        <p:nvPicPr>
          <p:cNvPr id="6" name="Picture 5" descr="A black screen with a square object&#10;&#10;Description automatically generated">
            <a:extLst>
              <a:ext uri="{FF2B5EF4-FFF2-40B4-BE49-F238E27FC236}">
                <a16:creationId xmlns:a16="http://schemas.microsoft.com/office/drawing/2014/main" id="{7C2046BA-3333-05C6-4858-B21E7573A3F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640"/>
          <a:stretch/>
        </p:blipFill>
        <p:spPr bwMode="auto">
          <a:xfrm>
            <a:off x="7694295" y="3293904"/>
            <a:ext cx="1685290" cy="3437890"/>
          </a:xfrm>
          <a:prstGeom prst="rect">
            <a:avLst/>
          </a:prstGeom>
          <a:ln>
            <a:noFill/>
          </a:ln>
          <a:extLst>
            <a:ext uri="{53640926-AAD7-44D8-BBD7-CCE9431645EC}">
              <a14:shadowObscured xmlns:a14="http://schemas.microsoft.com/office/drawing/2010/main"/>
            </a:ext>
          </a:extLst>
        </p:spPr>
      </p:pic>
      <p:pic>
        <p:nvPicPr>
          <p:cNvPr id="7" name="Picture 6" descr="A screenshot of a phone&#10;&#10;Description automatically generated">
            <a:extLst>
              <a:ext uri="{FF2B5EF4-FFF2-40B4-BE49-F238E27FC236}">
                <a16:creationId xmlns:a16="http://schemas.microsoft.com/office/drawing/2014/main" id="{5648E611-2B0B-F905-051B-8B8E00500D6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883"/>
          <a:stretch/>
        </p:blipFill>
        <p:spPr bwMode="auto">
          <a:xfrm>
            <a:off x="4031615" y="3306604"/>
            <a:ext cx="1679575" cy="3429000"/>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5535347C-FCA3-AB3D-D4F7-9D81E5C7B761}"/>
              </a:ext>
            </a:extLst>
          </p:cNvPr>
          <p:cNvSpPr txBox="1"/>
          <p:nvPr/>
        </p:nvSpPr>
        <p:spPr>
          <a:xfrm>
            <a:off x="18036540" y="2115976"/>
            <a:ext cx="6111235" cy="2452687"/>
          </a:xfrm>
          <a:prstGeom prst="rect">
            <a:avLst/>
          </a:prstGeom>
        </p:spPr>
        <p:txBody>
          <a:bodyPr vert="horz" lIns="91440" tIns="45720" rIns="91440" bIns="45720" rtlCol="0" anchor="ctr">
            <a:normAutofit fontScale="92500" lnSpcReduction="10000"/>
          </a:bodyPr>
          <a:lstStyle/>
          <a:p>
            <a:pPr>
              <a:lnSpc>
                <a:spcPct val="90000"/>
              </a:lnSpc>
              <a:spcAft>
                <a:spcPts val="600"/>
              </a:spcAft>
            </a:pPr>
            <a:r>
              <a:rPr lang="en-US" sz="1500" b="1" dirty="0"/>
              <a:t>Code Structure:</a:t>
            </a:r>
            <a:endParaRPr lang="en-US" sz="1500" dirty="0"/>
          </a:p>
          <a:p>
            <a:pPr indent="-228600">
              <a:lnSpc>
                <a:spcPct val="90000"/>
              </a:lnSpc>
              <a:spcAft>
                <a:spcPts val="600"/>
              </a:spcAft>
              <a:buFont typeface="Arial" panose="020B0604020202020204" pitchFamily="34" charset="0"/>
              <a:buChar char="•"/>
            </a:pPr>
            <a:r>
              <a:rPr lang="en-US" sz="1500" b="1" dirty="0"/>
              <a:t>Data Folder:</a:t>
            </a:r>
            <a:r>
              <a:rPr lang="en-US" sz="1500" dirty="0"/>
              <a:t> Contains the database and links routines and exercises together.</a:t>
            </a:r>
          </a:p>
          <a:p>
            <a:pPr indent="-228600">
              <a:lnSpc>
                <a:spcPct val="90000"/>
              </a:lnSpc>
              <a:spcAft>
                <a:spcPts val="600"/>
              </a:spcAft>
              <a:buFont typeface="Arial" panose="020B0604020202020204" pitchFamily="34" charset="0"/>
              <a:buChar char="•"/>
            </a:pPr>
            <a:r>
              <a:rPr lang="en-US" sz="1500" b="1" dirty="0"/>
              <a:t>Navigation Folder:</a:t>
            </a:r>
            <a:r>
              <a:rPr lang="en-US" sz="1500" dirty="0"/>
              <a:t> Contains the code for the navigation bar (top and bottom bar).</a:t>
            </a:r>
          </a:p>
          <a:p>
            <a:pPr indent="-228600">
              <a:lnSpc>
                <a:spcPct val="90000"/>
              </a:lnSpc>
              <a:spcAft>
                <a:spcPts val="600"/>
              </a:spcAft>
              <a:buFont typeface="Arial" panose="020B0604020202020204" pitchFamily="34" charset="0"/>
              <a:buChar char="•"/>
            </a:pPr>
            <a:r>
              <a:rPr lang="en-US" sz="1500" b="1" dirty="0"/>
              <a:t>Screens Folder:</a:t>
            </a:r>
            <a:r>
              <a:rPr lang="en-US" sz="1500" dirty="0"/>
              <a:t> Contains the bulk of the program, including the different screens the application has.</a:t>
            </a:r>
          </a:p>
          <a:p>
            <a:pPr indent="-228600">
              <a:lnSpc>
                <a:spcPct val="90000"/>
              </a:lnSpc>
              <a:spcAft>
                <a:spcPts val="600"/>
              </a:spcAft>
              <a:buFont typeface="Arial" panose="020B0604020202020204" pitchFamily="34" charset="0"/>
              <a:buChar char="•"/>
            </a:pPr>
            <a:r>
              <a:rPr lang="en-US" sz="1500" b="1" dirty="0" err="1"/>
              <a:t>UI.Theme</a:t>
            </a:r>
            <a:r>
              <a:rPr lang="en-US" sz="1500" b="1" dirty="0"/>
              <a:t> Folder:</a:t>
            </a:r>
            <a:r>
              <a:rPr lang="en-US" sz="1500" dirty="0"/>
              <a:t> Contains the colors and themes of the entire program.</a:t>
            </a:r>
          </a:p>
          <a:p>
            <a:pPr indent="-228600">
              <a:lnSpc>
                <a:spcPct val="90000"/>
              </a:lnSpc>
              <a:spcAft>
                <a:spcPts val="600"/>
              </a:spcAft>
              <a:buFont typeface="Arial" panose="020B0604020202020204" pitchFamily="34" charset="0"/>
              <a:buChar char="•"/>
            </a:pPr>
            <a:r>
              <a:rPr lang="en-US" sz="1500" b="1" dirty="0"/>
              <a:t>res Folder:</a:t>
            </a:r>
            <a:r>
              <a:rPr lang="en-US" sz="1500" dirty="0"/>
              <a:t> Contains necessary images and XML files.</a:t>
            </a:r>
          </a:p>
          <a:p>
            <a:pPr indent="-228600">
              <a:lnSpc>
                <a:spcPct val="90000"/>
              </a:lnSpc>
              <a:spcAft>
                <a:spcPts val="600"/>
              </a:spcAft>
              <a:buFont typeface="Arial" panose="020B0604020202020204" pitchFamily="34" charset="0"/>
              <a:buChar char="•"/>
            </a:pPr>
            <a:r>
              <a:rPr lang="en-US" sz="1500" b="1" dirty="0"/>
              <a:t>Gradle Scripts:</a:t>
            </a:r>
            <a:r>
              <a:rPr lang="en-US" sz="1500" dirty="0"/>
              <a:t> Contains the implementations for the project.</a:t>
            </a:r>
          </a:p>
        </p:txBody>
      </p:sp>
      <p:pic>
        <p:nvPicPr>
          <p:cNvPr id="9" name="Picture 8">
            <a:extLst>
              <a:ext uri="{FF2B5EF4-FFF2-40B4-BE49-F238E27FC236}">
                <a16:creationId xmlns:a16="http://schemas.microsoft.com/office/drawing/2014/main" id="{61A3A6F5-11A9-AD52-A043-6BA42A54D6FB}"/>
              </a:ext>
            </a:extLst>
          </p:cNvPr>
          <p:cNvPicPr>
            <a:picLocks noChangeAspect="1"/>
          </p:cNvPicPr>
          <p:nvPr/>
        </p:nvPicPr>
        <p:blipFill rotWithShape="1">
          <a:blip r:embed="rId6"/>
          <a:srcRect r="68583"/>
          <a:stretch/>
        </p:blipFill>
        <p:spPr>
          <a:xfrm>
            <a:off x="12245340" y="201839"/>
            <a:ext cx="5466080" cy="6724515"/>
          </a:xfrm>
          <a:prstGeom prst="rect">
            <a:avLst/>
          </a:prstGeom>
        </p:spPr>
      </p:pic>
      <p:sp>
        <p:nvSpPr>
          <p:cNvPr id="10" name="TextBox 9">
            <a:extLst>
              <a:ext uri="{FF2B5EF4-FFF2-40B4-BE49-F238E27FC236}">
                <a16:creationId xmlns:a16="http://schemas.microsoft.com/office/drawing/2014/main" id="{BFCDABA6-60F5-8C60-EC34-15C4EE454479}"/>
              </a:ext>
            </a:extLst>
          </p:cNvPr>
          <p:cNvSpPr txBox="1"/>
          <p:nvPr/>
        </p:nvSpPr>
        <p:spPr>
          <a:xfrm>
            <a:off x="4051935" y="7072659"/>
            <a:ext cx="6096000" cy="461665"/>
          </a:xfrm>
          <a:prstGeom prst="rect">
            <a:avLst/>
          </a:prstGeom>
          <a:noFill/>
        </p:spPr>
        <p:txBody>
          <a:bodyPr wrap="square">
            <a:spAutoFit/>
          </a:bodyPr>
          <a:lstStyle/>
          <a:p>
            <a:r>
              <a:rPr lang="en-US" sz="2400" b="1" dirty="0"/>
              <a:t>Workout Page:</a:t>
            </a:r>
            <a:endParaRPr lang="en-US" sz="2400" dirty="0"/>
          </a:p>
        </p:txBody>
      </p:sp>
      <p:grpSp>
        <p:nvGrpSpPr>
          <p:cNvPr id="11" name="Group 10">
            <a:extLst>
              <a:ext uri="{FF2B5EF4-FFF2-40B4-BE49-F238E27FC236}">
                <a16:creationId xmlns:a16="http://schemas.microsoft.com/office/drawing/2014/main" id="{C3902EAB-E516-5E82-80FA-E920BF423E8D}"/>
              </a:ext>
            </a:extLst>
          </p:cNvPr>
          <p:cNvGrpSpPr/>
          <p:nvPr/>
        </p:nvGrpSpPr>
        <p:grpSpPr>
          <a:xfrm>
            <a:off x="-248708" y="7724576"/>
            <a:ext cx="11681786" cy="5361473"/>
            <a:chOff x="1748459" y="1252657"/>
            <a:chExt cx="10167007" cy="4351218"/>
          </a:xfrm>
        </p:grpSpPr>
        <p:pic>
          <p:nvPicPr>
            <p:cNvPr id="12" name="Picture 34">
              <a:extLst>
                <a:ext uri="{FF2B5EF4-FFF2-40B4-BE49-F238E27FC236}">
                  <a16:creationId xmlns:a16="http://schemas.microsoft.com/office/drawing/2014/main" id="{BA0399A2-4660-1F47-9E30-B6B5ABF63C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48459" y="1252657"/>
              <a:ext cx="2030655" cy="433081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3">
              <a:extLst>
                <a:ext uri="{FF2B5EF4-FFF2-40B4-BE49-F238E27FC236}">
                  <a16:creationId xmlns:a16="http://schemas.microsoft.com/office/drawing/2014/main" id="{7F1F5339-8C86-46D5-892E-B98B59A1B3B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114" y="1254127"/>
              <a:ext cx="2030655" cy="43308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2">
              <a:extLst>
                <a:ext uri="{FF2B5EF4-FFF2-40B4-BE49-F238E27FC236}">
                  <a16:creationId xmlns:a16="http://schemas.microsoft.com/office/drawing/2014/main" id="{DDCB3215-B44B-FB59-1EF9-9516A3EF02D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09769" y="1265239"/>
              <a:ext cx="2030655" cy="432117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1">
              <a:extLst>
                <a:ext uri="{FF2B5EF4-FFF2-40B4-BE49-F238E27FC236}">
                  <a16:creationId xmlns:a16="http://schemas.microsoft.com/office/drawing/2014/main" id="{5AEC779F-1673-83E2-E2EA-13F8E06D513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54156" y="1268412"/>
              <a:ext cx="2087563" cy="433546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0">
              <a:extLst>
                <a:ext uri="{FF2B5EF4-FFF2-40B4-BE49-F238E27FC236}">
                  <a16:creationId xmlns:a16="http://schemas.microsoft.com/office/drawing/2014/main" id="{63BC9C9E-2DF0-DDDB-C3F2-A963D803449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26328" y="1265239"/>
              <a:ext cx="1989138" cy="43354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144069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D4FD36-E332-7DC7-12BE-62EA31719F6F}"/>
              </a:ext>
            </a:extLst>
          </p:cNvPr>
          <p:cNvSpPr txBox="1"/>
          <p:nvPr/>
        </p:nvSpPr>
        <p:spPr>
          <a:xfrm>
            <a:off x="4534324" y="600739"/>
            <a:ext cx="6096000" cy="461665"/>
          </a:xfrm>
          <a:prstGeom prst="rect">
            <a:avLst/>
          </a:prstGeom>
          <a:noFill/>
        </p:spPr>
        <p:txBody>
          <a:bodyPr wrap="square">
            <a:spAutoFit/>
          </a:bodyPr>
          <a:lstStyle/>
          <a:p>
            <a:r>
              <a:rPr lang="en-US" sz="2400" b="1" dirty="0"/>
              <a:t>Workout Page:</a:t>
            </a:r>
            <a:endParaRPr lang="en-US" sz="2400" dirty="0"/>
          </a:p>
        </p:txBody>
      </p:sp>
      <p:sp>
        <p:nvSpPr>
          <p:cNvPr id="5" name="Rectangle 5">
            <a:extLst>
              <a:ext uri="{FF2B5EF4-FFF2-40B4-BE49-F238E27FC236}">
                <a16:creationId xmlns:a16="http://schemas.microsoft.com/office/drawing/2014/main" id="{CFF5C924-D34C-2ED0-FB16-9A1412F82A63}"/>
              </a:ext>
            </a:extLst>
          </p:cNvPr>
          <p:cNvSpPr>
            <a:spLocks noChangeArrowheads="1"/>
          </p:cNvSpPr>
          <p:nvPr/>
        </p:nvSpPr>
        <p:spPr bwMode="auto">
          <a:xfrm>
            <a:off x="690880" y="1203229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8" name="Group 7">
            <a:extLst>
              <a:ext uri="{FF2B5EF4-FFF2-40B4-BE49-F238E27FC236}">
                <a16:creationId xmlns:a16="http://schemas.microsoft.com/office/drawing/2014/main" id="{151558F3-22E9-3F6A-DC6B-EFF3F98B17CB}"/>
              </a:ext>
            </a:extLst>
          </p:cNvPr>
          <p:cNvGrpSpPr/>
          <p:nvPr/>
        </p:nvGrpSpPr>
        <p:grpSpPr>
          <a:xfrm>
            <a:off x="233681" y="1252656"/>
            <a:ext cx="11681786" cy="5361473"/>
            <a:chOff x="1748459" y="1252657"/>
            <a:chExt cx="10167007" cy="4351218"/>
          </a:xfrm>
        </p:grpSpPr>
        <p:pic>
          <p:nvPicPr>
            <p:cNvPr id="10243" name="Picture 34">
              <a:extLst>
                <a:ext uri="{FF2B5EF4-FFF2-40B4-BE49-F238E27FC236}">
                  <a16:creationId xmlns:a16="http://schemas.microsoft.com/office/drawing/2014/main" id="{6A263B40-FD27-2C9D-0C6F-E43AB88680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8459" y="1252657"/>
              <a:ext cx="2030655" cy="4330816"/>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33">
              <a:extLst>
                <a:ext uri="{FF2B5EF4-FFF2-40B4-BE49-F238E27FC236}">
                  <a16:creationId xmlns:a16="http://schemas.microsoft.com/office/drawing/2014/main" id="{E0376C24-6C0C-66A8-D445-3952A310B7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114" y="1254127"/>
              <a:ext cx="2030655" cy="4330815"/>
            </a:xfrm>
            <a:prstGeom prst="rect">
              <a:avLst/>
            </a:prstGeom>
            <a:noFill/>
            <a:extLst>
              <a:ext uri="{909E8E84-426E-40DD-AFC4-6F175D3DCCD1}">
                <a14:hiddenFill xmlns:a14="http://schemas.microsoft.com/office/drawing/2010/main">
                  <a:solidFill>
                    <a:srgbClr val="FFFFFF"/>
                  </a:solidFill>
                </a14:hiddenFill>
              </a:ext>
            </a:extLst>
          </p:spPr>
        </p:pic>
        <p:pic>
          <p:nvPicPr>
            <p:cNvPr id="10241" name="Picture 32">
              <a:extLst>
                <a:ext uri="{FF2B5EF4-FFF2-40B4-BE49-F238E27FC236}">
                  <a16:creationId xmlns:a16="http://schemas.microsoft.com/office/drawing/2014/main" id="{F5D06DDF-6FC2-7A36-7F9D-9149340D44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9769" y="1265239"/>
              <a:ext cx="2030655" cy="4321174"/>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31">
              <a:extLst>
                <a:ext uri="{FF2B5EF4-FFF2-40B4-BE49-F238E27FC236}">
                  <a16:creationId xmlns:a16="http://schemas.microsoft.com/office/drawing/2014/main" id="{23E1B04B-E90C-9C68-586C-69C8335E6C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4156" y="1268412"/>
              <a:ext cx="2087563" cy="4335463"/>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30">
              <a:extLst>
                <a:ext uri="{FF2B5EF4-FFF2-40B4-BE49-F238E27FC236}">
                  <a16:creationId xmlns:a16="http://schemas.microsoft.com/office/drawing/2014/main" id="{A8FB1BBC-831E-2D31-4AB7-40415591B8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26328" y="1265239"/>
              <a:ext cx="1989138" cy="4335463"/>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Rectangle 8">
            <a:extLst>
              <a:ext uri="{FF2B5EF4-FFF2-40B4-BE49-F238E27FC236}">
                <a16:creationId xmlns:a16="http://schemas.microsoft.com/office/drawing/2014/main" id="{8B4D0752-A843-7EC9-8660-0687BF19AA70}"/>
              </a:ext>
            </a:extLst>
          </p:cNvPr>
          <p:cNvSpPr>
            <a:spLocks noChangeArrowheads="1"/>
          </p:cNvSpPr>
          <p:nvPr/>
        </p:nvSpPr>
        <p:spPr bwMode="auto">
          <a:xfrm>
            <a:off x="5441316" y="50704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9">
            <a:extLst>
              <a:ext uri="{FF2B5EF4-FFF2-40B4-BE49-F238E27FC236}">
                <a16:creationId xmlns:a16="http://schemas.microsoft.com/office/drawing/2014/main" id="{8FA38E0F-D6DC-5A2D-65D4-5B469B8F0DD3}"/>
              </a:ext>
            </a:extLst>
          </p:cNvPr>
          <p:cNvSpPr>
            <a:spLocks noChangeArrowheads="1"/>
          </p:cNvSpPr>
          <p:nvPr/>
        </p:nvSpPr>
        <p:spPr bwMode="auto">
          <a:xfrm>
            <a:off x="5898516" y="962088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TextBox 8">
            <a:extLst>
              <a:ext uri="{FF2B5EF4-FFF2-40B4-BE49-F238E27FC236}">
                <a16:creationId xmlns:a16="http://schemas.microsoft.com/office/drawing/2014/main" id="{72F77C3D-9407-EB6F-B1EB-DA3B181DC00B}"/>
              </a:ext>
            </a:extLst>
          </p:cNvPr>
          <p:cNvSpPr txBox="1"/>
          <p:nvPr/>
        </p:nvSpPr>
        <p:spPr>
          <a:xfrm>
            <a:off x="121920" y="-6676241"/>
            <a:ext cx="12070080" cy="3139321"/>
          </a:xfrm>
          <a:prstGeom prst="rect">
            <a:avLst/>
          </a:prstGeom>
          <a:noFill/>
        </p:spPr>
        <p:txBody>
          <a:bodyPr wrap="square">
            <a:spAutoFit/>
          </a:bodyPr>
          <a:lstStyle/>
          <a:p>
            <a:r>
              <a:rPr lang="en-US" b="1" dirty="0"/>
              <a:t>Installation Guide</a:t>
            </a:r>
          </a:p>
          <a:p>
            <a:pPr>
              <a:buFont typeface="Arial" panose="020B0604020202020204" pitchFamily="34" charset="0"/>
              <a:buChar char="•"/>
            </a:pPr>
            <a:r>
              <a:rPr lang="en-US" b="1" dirty="0"/>
              <a:t>Steps:</a:t>
            </a:r>
            <a:endParaRPr lang="en-US" dirty="0"/>
          </a:p>
          <a:p>
            <a:r>
              <a:rPr lang="en-US" b="1" dirty="0"/>
              <a:t>Prerequisites:</a:t>
            </a:r>
            <a:r>
              <a:rPr lang="en-US" dirty="0"/>
              <a:t> To get started with the Flex Workout Application, you only need to download the APK file from the link provided.</a:t>
            </a:r>
          </a:p>
          <a:p>
            <a:r>
              <a:rPr lang="en-US" b="1" dirty="0"/>
              <a:t>Installation Steps:</a:t>
            </a:r>
            <a:endParaRPr lang="en-US" dirty="0"/>
          </a:p>
          <a:p>
            <a:pPr>
              <a:buFont typeface="+mj-lt"/>
              <a:buAutoNum type="arabicPeriod"/>
            </a:pPr>
            <a:r>
              <a:rPr lang="en-US" dirty="0"/>
              <a:t>Download the APK file from the following link: Download Flex Workout APK</a:t>
            </a:r>
          </a:p>
          <a:p>
            <a:pPr>
              <a:buFont typeface="+mj-lt"/>
              <a:buAutoNum type="arabicPeriod"/>
            </a:pPr>
            <a:r>
              <a:rPr lang="en-US" dirty="0"/>
              <a:t>Once the download is complete, locate the APK file on your device.</a:t>
            </a:r>
          </a:p>
          <a:p>
            <a:pPr>
              <a:buFont typeface="+mj-lt"/>
              <a:buAutoNum type="arabicPeriod"/>
            </a:pPr>
            <a:r>
              <a:rPr lang="en-US" dirty="0"/>
              <a:t>Open the APK file to start the installation process.</a:t>
            </a:r>
          </a:p>
          <a:p>
            <a:pPr>
              <a:buFont typeface="+mj-lt"/>
              <a:buAutoNum type="arabicPeriod"/>
            </a:pPr>
            <a:r>
              <a:rPr lang="en-US" dirty="0"/>
              <a:t>If prompted, enable installation from unknown sources in your device settings.</a:t>
            </a:r>
          </a:p>
          <a:p>
            <a:pPr>
              <a:buFont typeface="+mj-lt"/>
              <a:buAutoNum type="arabicPeriod"/>
            </a:pPr>
            <a:r>
              <a:rPr lang="en-US" dirty="0"/>
              <a:t>Follow the on-screen instructions to complete the installation.</a:t>
            </a:r>
          </a:p>
          <a:p>
            <a:pPr>
              <a:buFont typeface="+mj-lt"/>
              <a:buAutoNum type="arabicPeriod"/>
            </a:pPr>
            <a:r>
              <a:rPr lang="en-US" dirty="0"/>
              <a:t>Once installed, open the Flex Workout Application and start managing your workout routines efficiently.</a:t>
            </a:r>
          </a:p>
        </p:txBody>
      </p:sp>
      <p:pic>
        <p:nvPicPr>
          <p:cNvPr id="10" name="Picture 9" descr="A black screen with a white button&#10;&#10;Description automatically generated with medium confidence">
            <a:extLst>
              <a:ext uri="{FF2B5EF4-FFF2-40B4-BE49-F238E27FC236}">
                <a16:creationId xmlns:a16="http://schemas.microsoft.com/office/drawing/2014/main" id="{8E1E3C33-4E42-1DD0-68C3-19D9C61FE4E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508"/>
          <a:stretch/>
        </p:blipFill>
        <p:spPr bwMode="auto">
          <a:xfrm>
            <a:off x="2324735" y="-3525490"/>
            <a:ext cx="1664970" cy="3429635"/>
          </a:xfrm>
          <a:prstGeom prst="rect">
            <a:avLst/>
          </a:prstGeom>
          <a:ln>
            <a:noFill/>
          </a:ln>
          <a:extLst>
            <a:ext uri="{53640926-AAD7-44D8-BBD7-CCE9431645EC}">
              <a14:shadowObscured xmlns:a14="http://schemas.microsoft.com/office/drawing/2010/main"/>
            </a:ext>
          </a:extLst>
        </p:spPr>
      </p:pic>
      <p:pic>
        <p:nvPicPr>
          <p:cNvPr id="11" name="Picture 10" descr="A black screen with a black square&#10;&#10;Description automatically generated">
            <a:extLst>
              <a:ext uri="{FF2B5EF4-FFF2-40B4-BE49-F238E27FC236}">
                <a16:creationId xmlns:a16="http://schemas.microsoft.com/office/drawing/2014/main" id="{A0444A40-F95B-D185-F462-8AC37405752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500"/>
          <a:stretch/>
        </p:blipFill>
        <p:spPr bwMode="auto">
          <a:xfrm>
            <a:off x="6008370" y="-3536920"/>
            <a:ext cx="1669415" cy="3437890"/>
          </a:xfrm>
          <a:prstGeom prst="rect">
            <a:avLst/>
          </a:prstGeom>
          <a:ln>
            <a:noFill/>
          </a:ln>
          <a:extLst>
            <a:ext uri="{53640926-AAD7-44D8-BBD7-CCE9431645EC}">
              <a14:shadowObscured xmlns:a14="http://schemas.microsoft.com/office/drawing/2010/main"/>
            </a:ext>
          </a:extLst>
        </p:spPr>
      </p:pic>
      <p:pic>
        <p:nvPicPr>
          <p:cNvPr id="12" name="Picture 11" descr="A black screen with a square object&#10;&#10;Description automatically generated">
            <a:extLst>
              <a:ext uri="{FF2B5EF4-FFF2-40B4-BE49-F238E27FC236}">
                <a16:creationId xmlns:a16="http://schemas.microsoft.com/office/drawing/2014/main" id="{77E9939F-A6D5-EE08-C96D-9D041ABC8D0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640"/>
          <a:stretch/>
        </p:blipFill>
        <p:spPr bwMode="auto">
          <a:xfrm>
            <a:off x="7816215" y="-3536920"/>
            <a:ext cx="1685290" cy="3437890"/>
          </a:xfrm>
          <a:prstGeom prst="rect">
            <a:avLst/>
          </a:prstGeom>
          <a:ln>
            <a:noFill/>
          </a:ln>
          <a:extLst>
            <a:ext uri="{53640926-AAD7-44D8-BBD7-CCE9431645EC}">
              <a14:shadowObscured xmlns:a14="http://schemas.microsoft.com/office/drawing/2010/main"/>
            </a:ext>
          </a:extLst>
        </p:spPr>
      </p:pic>
      <p:pic>
        <p:nvPicPr>
          <p:cNvPr id="13" name="Picture 12" descr="A screenshot of a phone&#10;&#10;Description automatically generated">
            <a:extLst>
              <a:ext uri="{FF2B5EF4-FFF2-40B4-BE49-F238E27FC236}">
                <a16:creationId xmlns:a16="http://schemas.microsoft.com/office/drawing/2014/main" id="{B4BE532E-EC8A-D415-625E-7929CA91235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3883"/>
          <a:stretch/>
        </p:blipFill>
        <p:spPr bwMode="auto">
          <a:xfrm>
            <a:off x="4153535" y="-3524220"/>
            <a:ext cx="1679575" cy="3429000"/>
          </a:xfrm>
          <a:prstGeom prst="rect">
            <a:avLst/>
          </a:prstGeom>
          <a:ln>
            <a:noFill/>
          </a:ln>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7227DEEB-912E-CD04-E835-E64414C2BA07}"/>
              </a:ext>
            </a:extLst>
          </p:cNvPr>
          <p:cNvSpPr txBox="1"/>
          <p:nvPr/>
        </p:nvSpPr>
        <p:spPr>
          <a:xfrm>
            <a:off x="3728720" y="-6498044"/>
            <a:ext cx="6096000" cy="830997"/>
          </a:xfrm>
          <a:prstGeom prst="rect">
            <a:avLst/>
          </a:prstGeom>
          <a:noFill/>
        </p:spPr>
        <p:txBody>
          <a:bodyPr wrap="square">
            <a:spAutoFit/>
          </a:bodyPr>
          <a:lstStyle/>
          <a:p>
            <a:r>
              <a:rPr lang="en-US" sz="2400" b="1" dirty="0"/>
              <a:t>Calculator Page Screenshots:</a:t>
            </a:r>
            <a:br>
              <a:rPr lang="en-US" sz="2400" dirty="0"/>
            </a:br>
            <a:endParaRPr lang="en-US" sz="2400" dirty="0"/>
          </a:p>
        </p:txBody>
      </p:sp>
      <p:grpSp>
        <p:nvGrpSpPr>
          <p:cNvPr id="15" name="Group 14">
            <a:extLst>
              <a:ext uri="{FF2B5EF4-FFF2-40B4-BE49-F238E27FC236}">
                <a16:creationId xmlns:a16="http://schemas.microsoft.com/office/drawing/2014/main" id="{2796562E-49C7-4F17-275A-3A2F2BC39706}"/>
              </a:ext>
            </a:extLst>
          </p:cNvPr>
          <p:cNvGrpSpPr/>
          <p:nvPr/>
        </p:nvGrpSpPr>
        <p:grpSpPr>
          <a:xfrm>
            <a:off x="1752600" y="-6045199"/>
            <a:ext cx="8686800" cy="5811520"/>
            <a:chOff x="3870960" y="1324938"/>
            <a:chExt cx="7752080" cy="5320009"/>
          </a:xfrm>
        </p:grpSpPr>
        <p:pic>
          <p:nvPicPr>
            <p:cNvPr id="16" name="Picture 15">
              <a:extLst>
                <a:ext uri="{FF2B5EF4-FFF2-40B4-BE49-F238E27FC236}">
                  <a16:creationId xmlns:a16="http://schemas.microsoft.com/office/drawing/2014/main" id="{C3611BCB-A9D8-DA23-EB45-D6458EDACBDB}"/>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982523" y="1324939"/>
              <a:ext cx="2640517" cy="5320008"/>
            </a:xfrm>
            <a:prstGeom prst="rect">
              <a:avLst/>
            </a:prstGeom>
            <a:noFill/>
            <a:ln>
              <a:noFill/>
            </a:ln>
          </p:spPr>
        </p:pic>
        <p:grpSp>
          <p:nvGrpSpPr>
            <p:cNvPr id="17" name="Group 16">
              <a:extLst>
                <a:ext uri="{FF2B5EF4-FFF2-40B4-BE49-F238E27FC236}">
                  <a16:creationId xmlns:a16="http://schemas.microsoft.com/office/drawing/2014/main" id="{302C040D-3F8E-415A-A95A-2ACE88D9EB28}"/>
                </a:ext>
              </a:extLst>
            </p:cNvPr>
            <p:cNvGrpSpPr/>
            <p:nvPr/>
          </p:nvGrpSpPr>
          <p:grpSpPr>
            <a:xfrm>
              <a:off x="3870960" y="1324938"/>
              <a:ext cx="5111563" cy="5310815"/>
              <a:chOff x="3870960" y="1324938"/>
              <a:chExt cx="5111563" cy="5310815"/>
            </a:xfrm>
          </p:grpSpPr>
          <p:pic>
            <p:nvPicPr>
              <p:cNvPr id="18" name="Picture 17" descr="A screenshot of a calculator&#10;&#10;Description automatically generated">
                <a:extLst>
                  <a:ext uri="{FF2B5EF4-FFF2-40B4-BE49-F238E27FC236}">
                    <a16:creationId xmlns:a16="http://schemas.microsoft.com/office/drawing/2014/main" id="{CFA4DE84-DC9A-2F64-81CA-08E9D927DD7C}"/>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870960" y="1324938"/>
                <a:ext cx="2471046" cy="5306673"/>
              </a:xfrm>
              <a:prstGeom prst="rect">
                <a:avLst/>
              </a:prstGeom>
              <a:noFill/>
              <a:ln>
                <a:noFill/>
              </a:ln>
            </p:spPr>
          </p:pic>
          <p:pic>
            <p:nvPicPr>
              <p:cNvPr id="19" name="Picture 18">
                <a:extLst>
                  <a:ext uri="{FF2B5EF4-FFF2-40B4-BE49-F238E27FC236}">
                    <a16:creationId xmlns:a16="http://schemas.microsoft.com/office/drawing/2014/main" id="{ED2B8050-889B-D3BE-93AB-C43FED4E70AB}"/>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342006" y="1324939"/>
                <a:ext cx="2640517" cy="5310814"/>
              </a:xfrm>
              <a:prstGeom prst="rect">
                <a:avLst/>
              </a:prstGeom>
              <a:noFill/>
              <a:ln>
                <a:noFill/>
              </a:ln>
            </p:spPr>
          </p:pic>
        </p:grpSp>
      </p:grpSp>
    </p:spTree>
    <p:extLst>
      <p:ext uri="{BB962C8B-B14F-4D97-AF65-F5344CB8AC3E}">
        <p14:creationId xmlns:p14="http://schemas.microsoft.com/office/powerpoint/2010/main" val="249656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D4FD36-E332-7DC7-12BE-62EA31719F6F}"/>
              </a:ext>
            </a:extLst>
          </p:cNvPr>
          <p:cNvSpPr txBox="1"/>
          <p:nvPr/>
        </p:nvSpPr>
        <p:spPr>
          <a:xfrm>
            <a:off x="3728720" y="481876"/>
            <a:ext cx="6096000" cy="830997"/>
          </a:xfrm>
          <a:prstGeom prst="rect">
            <a:avLst/>
          </a:prstGeom>
          <a:noFill/>
        </p:spPr>
        <p:txBody>
          <a:bodyPr wrap="square">
            <a:spAutoFit/>
          </a:bodyPr>
          <a:lstStyle/>
          <a:p>
            <a:r>
              <a:rPr lang="en-US" sz="2400" b="1" dirty="0"/>
              <a:t>Calculator Page Screenshots:</a:t>
            </a:r>
            <a:br>
              <a:rPr lang="en-US" sz="2400" dirty="0"/>
            </a:br>
            <a:endParaRPr lang="en-US" sz="2400" dirty="0"/>
          </a:p>
        </p:txBody>
      </p:sp>
      <p:grpSp>
        <p:nvGrpSpPr>
          <p:cNvPr id="7" name="Group 6">
            <a:extLst>
              <a:ext uri="{FF2B5EF4-FFF2-40B4-BE49-F238E27FC236}">
                <a16:creationId xmlns:a16="http://schemas.microsoft.com/office/drawing/2014/main" id="{491CDA41-A875-78CC-7F3C-A5F958211F12}"/>
              </a:ext>
            </a:extLst>
          </p:cNvPr>
          <p:cNvGrpSpPr/>
          <p:nvPr/>
        </p:nvGrpSpPr>
        <p:grpSpPr>
          <a:xfrm>
            <a:off x="1752600" y="934721"/>
            <a:ext cx="8686800" cy="5811520"/>
            <a:chOff x="3870960" y="1324938"/>
            <a:chExt cx="7752080" cy="5320009"/>
          </a:xfrm>
        </p:grpSpPr>
        <p:pic>
          <p:nvPicPr>
            <p:cNvPr id="4" name="Picture 3">
              <a:extLst>
                <a:ext uri="{FF2B5EF4-FFF2-40B4-BE49-F238E27FC236}">
                  <a16:creationId xmlns:a16="http://schemas.microsoft.com/office/drawing/2014/main" id="{3623E38E-7FEE-59DF-43CB-F12FFF7F6EE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82523" y="1324939"/>
              <a:ext cx="2640517" cy="5320008"/>
            </a:xfrm>
            <a:prstGeom prst="rect">
              <a:avLst/>
            </a:prstGeom>
            <a:noFill/>
            <a:ln>
              <a:noFill/>
            </a:ln>
          </p:spPr>
        </p:pic>
        <p:grpSp>
          <p:nvGrpSpPr>
            <p:cNvPr id="6" name="Group 5">
              <a:extLst>
                <a:ext uri="{FF2B5EF4-FFF2-40B4-BE49-F238E27FC236}">
                  <a16:creationId xmlns:a16="http://schemas.microsoft.com/office/drawing/2014/main" id="{815847A8-AB10-EF12-4B3A-A134EA134100}"/>
                </a:ext>
              </a:extLst>
            </p:cNvPr>
            <p:cNvGrpSpPr/>
            <p:nvPr/>
          </p:nvGrpSpPr>
          <p:grpSpPr>
            <a:xfrm>
              <a:off x="3870960" y="1324938"/>
              <a:ext cx="5111563" cy="5310815"/>
              <a:chOff x="3870960" y="1324938"/>
              <a:chExt cx="5111563" cy="5310815"/>
            </a:xfrm>
          </p:grpSpPr>
          <p:pic>
            <p:nvPicPr>
              <p:cNvPr id="2" name="Picture 1" descr="A screenshot of a calculator&#10;&#10;Description automatically generated">
                <a:extLst>
                  <a:ext uri="{FF2B5EF4-FFF2-40B4-BE49-F238E27FC236}">
                    <a16:creationId xmlns:a16="http://schemas.microsoft.com/office/drawing/2014/main" id="{8D01E0CC-5AC2-BCB9-937E-996D201D40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70960" y="1324938"/>
                <a:ext cx="2471046" cy="5306673"/>
              </a:xfrm>
              <a:prstGeom prst="rect">
                <a:avLst/>
              </a:prstGeom>
              <a:noFill/>
              <a:ln>
                <a:noFill/>
              </a:ln>
            </p:spPr>
          </p:pic>
          <p:pic>
            <p:nvPicPr>
              <p:cNvPr id="5" name="Picture 4">
                <a:extLst>
                  <a:ext uri="{FF2B5EF4-FFF2-40B4-BE49-F238E27FC236}">
                    <a16:creationId xmlns:a16="http://schemas.microsoft.com/office/drawing/2014/main" id="{D3404D5D-8871-C961-FBFD-61AC02DD5A7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42006" y="1324939"/>
                <a:ext cx="2640517" cy="5310814"/>
              </a:xfrm>
              <a:prstGeom prst="rect">
                <a:avLst/>
              </a:prstGeom>
              <a:noFill/>
              <a:ln>
                <a:noFill/>
              </a:ln>
            </p:spPr>
          </p:pic>
        </p:grpSp>
      </p:grpSp>
      <p:sp>
        <p:nvSpPr>
          <p:cNvPr id="8" name="TextBox 7">
            <a:extLst>
              <a:ext uri="{FF2B5EF4-FFF2-40B4-BE49-F238E27FC236}">
                <a16:creationId xmlns:a16="http://schemas.microsoft.com/office/drawing/2014/main" id="{5136A6FF-27FB-6C06-AF94-ECBC5DD20226}"/>
              </a:ext>
            </a:extLst>
          </p:cNvPr>
          <p:cNvSpPr txBox="1"/>
          <p:nvPr/>
        </p:nvSpPr>
        <p:spPr>
          <a:xfrm>
            <a:off x="4910244" y="-6488677"/>
            <a:ext cx="6096000" cy="461665"/>
          </a:xfrm>
          <a:prstGeom prst="rect">
            <a:avLst/>
          </a:prstGeom>
          <a:noFill/>
        </p:spPr>
        <p:txBody>
          <a:bodyPr wrap="square">
            <a:spAutoFit/>
          </a:bodyPr>
          <a:lstStyle/>
          <a:p>
            <a:r>
              <a:rPr lang="en-US" sz="2400" b="1" dirty="0"/>
              <a:t>Workout Page:</a:t>
            </a:r>
            <a:endParaRPr lang="en-US" sz="2400" dirty="0"/>
          </a:p>
        </p:txBody>
      </p:sp>
      <p:grpSp>
        <p:nvGrpSpPr>
          <p:cNvPr id="9" name="Group 8">
            <a:extLst>
              <a:ext uri="{FF2B5EF4-FFF2-40B4-BE49-F238E27FC236}">
                <a16:creationId xmlns:a16="http://schemas.microsoft.com/office/drawing/2014/main" id="{392C6EB4-F284-9799-9558-9BCF30841D36}"/>
              </a:ext>
            </a:extLst>
          </p:cNvPr>
          <p:cNvGrpSpPr/>
          <p:nvPr/>
        </p:nvGrpSpPr>
        <p:grpSpPr>
          <a:xfrm>
            <a:off x="609601" y="-5836760"/>
            <a:ext cx="11681786" cy="5361473"/>
            <a:chOff x="1748459" y="1252657"/>
            <a:chExt cx="10167007" cy="4351218"/>
          </a:xfrm>
        </p:grpSpPr>
        <p:pic>
          <p:nvPicPr>
            <p:cNvPr id="10" name="Picture 34">
              <a:extLst>
                <a:ext uri="{FF2B5EF4-FFF2-40B4-BE49-F238E27FC236}">
                  <a16:creationId xmlns:a16="http://schemas.microsoft.com/office/drawing/2014/main" id="{B4AE5BE9-0E4F-7AF5-5798-0E6CEEE34B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8459" y="1252657"/>
              <a:ext cx="2030655" cy="433081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3">
              <a:extLst>
                <a:ext uri="{FF2B5EF4-FFF2-40B4-BE49-F238E27FC236}">
                  <a16:creationId xmlns:a16="http://schemas.microsoft.com/office/drawing/2014/main" id="{A6A06405-D188-3899-D87F-254E6B1CCF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114" y="1254127"/>
              <a:ext cx="2030655" cy="433081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2">
              <a:extLst>
                <a:ext uri="{FF2B5EF4-FFF2-40B4-BE49-F238E27FC236}">
                  <a16:creationId xmlns:a16="http://schemas.microsoft.com/office/drawing/2014/main" id="{FDA32D8A-B0A7-EB6A-F059-F358CED9CF7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09769" y="1265239"/>
              <a:ext cx="2030655" cy="432117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1">
              <a:extLst>
                <a:ext uri="{FF2B5EF4-FFF2-40B4-BE49-F238E27FC236}">
                  <a16:creationId xmlns:a16="http://schemas.microsoft.com/office/drawing/2014/main" id="{0FB47CBE-3C3D-7977-421A-26F95DF0D43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54156" y="1268412"/>
              <a:ext cx="2087563" cy="433546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0">
              <a:extLst>
                <a:ext uri="{FF2B5EF4-FFF2-40B4-BE49-F238E27FC236}">
                  <a16:creationId xmlns:a16="http://schemas.microsoft.com/office/drawing/2014/main" id="{5233BD6D-5AEB-C11D-124E-160B6D168E0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26328" y="1265239"/>
              <a:ext cx="1989138" cy="4335463"/>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TextBox 21">
            <a:extLst>
              <a:ext uri="{FF2B5EF4-FFF2-40B4-BE49-F238E27FC236}">
                <a16:creationId xmlns:a16="http://schemas.microsoft.com/office/drawing/2014/main" id="{CC33A528-4496-59A5-C47B-DF7B92EC5832}"/>
              </a:ext>
            </a:extLst>
          </p:cNvPr>
          <p:cNvSpPr txBox="1"/>
          <p:nvPr/>
        </p:nvSpPr>
        <p:spPr>
          <a:xfrm>
            <a:off x="5486399" y="-6232064"/>
            <a:ext cx="6096000" cy="461665"/>
          </a:xfrm>
          <a:prstGeom prst="rect">
            <a:avLst/>
          </a:prstGeom>
          <a:noFill/>
        </p:spPr>
        <p:txBody>
          <a:bodyPr wrap="square">
            <a:spAutoFit/>
          </a:bodyPr>
          <a:lstStyle/>
          <a:p>
            <a:r>
              <a:rPr lang="en-US" sz="2400" b="1" dirty="0"/>
              <a:t>Tracker Page:</a:t>
            </a:r>
            <a:endParaRPr lang="en-US" sz="2400" dirty="0"/>
          </a:p>
        </p:txBody>
      </p:sp>
      <p:pic>
        <p:nvPicPr>
          <p:cNvPr id="23" name="Picture 22" descr="A screenshot of a cell phone&#10;&#10;Description automatically generated">
            <a:extLst>
              <a:ext uri="{FF2B5EF4-FFF2-40B4-BE49-F238E27FC236}">
                <a16:creationId xmlns:a16="http://schemas.microsoft.com/office/drawing/2014/main" id="{662EEB78-6736-AB2F-44FA-4713323E5B8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43532" y="-5615936"/>
            <a:ext cx="2531537" cy="5524599"/>
          </a:xfrm>
          <a:prstGeom prst="rect">
            <a:avLst/>
          </a:prstGeom>
        </p:spPr>
      </p:pic>
      <p:pic>
        <p:nvPicPr>
          <p:cNvPr id="24" name="Picture 23" descr="A screenshot of a cell phone&#10;&#10;Description automatically generated">
            <a:extLst>
              <a:ext uri="{FF2B5EF4-FFF2-40B4-BE49-F238E27FC236}">
                <a16:creationId xmlns:a16="http://schemas.microsoft.com/office/drawing/2014/main" id="{792DC445-C679-A3F8-A9B7-EB7A0A3AF82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90584" y="-5624608"/>
            <a:ext cx="2531537" cy="5534111"/>
          </a:xfrm>
          <a:prstGeom prst="rect">
            <a:avLst/>
          </a:prstGeom>
        </p:spPr>
      </p:pic>
      <p:grpSp>
        <p:nvGrpSpPr>
          <p:cNvPr id="25" name="Group 24">
            <a:extLst>
              <a:ext uri="{FF2B5EF4-FFF2-40B4-BE49-F238E27FC236}">
                <a16:creationId xmlns:a16="http://schemas.microsoft.com/office/drawing/2014/main" id="{25BB0519-D7C1-1361-0CD4-6715A2DA5148}"/>
              </a:ext>
            </a:extLst>
          </p:cNvPr>
          <p:cNvGrpSpPr/>
          <p:nvPr/>
        </p:nvGrpSpPr>
        <p:grpSpPr>
          <a:xfrm>
            <a:off x="7937635" y="-5624607"/>
            <a:ext cx="2630031" cy="5533270"/>
            <a:chOff x="9746117" y="902083"/>
            <a:chExt cx="2313146" cy="5056693"/>
          </a:xfrm>
        </p:grpSpPr>
        <p:pic>
          <p:nvPicPr>
            <p:cNvPr id="26" name="Picture 25" descr="A screenshot of a cell phone&#10;&#10;Description automatically generated">
              <a:extLst>
                <a:ext uri="{FF2B5EF4-FFF2-40B4-BE49-F238E27FC236}">
                  <a16:creationId xmlns:a16="http://schemas.microsoft.com/office/drawing/2014/main" id="{FF4EA94A-2532-1A2C-CF6D-4D378EF19A6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46117" y="902083"/>
              <a:ext cx="2313146" cy="5056693"/>
            </a:xfrm>
            <a:prstGeom prst="rect">
              <a:avLst/>
            </a:prstGeom>
          </p:spPr>
        </p:pic>
        <p:pic>
          <p:nvPicPr>
            <p:cNvPr id="27" name="Picture 26" descr="A screenshot of a calculator&#10;&#10;Description automatically generated">
              <a:extLst>
                <a:ext uri="{FF2B5EF4-FFF2-40B4-BE49-F238E27FC236}">
                  <a16:creationId xmlns:a16="http://schemas.microsoft.com/office/drawing/2014/main" id="{3A6299E5-84FB-14EF-D592-418C6057C7BE}"/>
                </a:ext>
              </a:extLst>
            </p:cNvPr>
            <p:cNvPicPr>
              <a:picLocks noChangeAspect="1"/>
            </p:cNvPicPr>
            <p:nvPr/>
          </p:nvPicPr>
          <p:blipFill rotWithShape="1">
            <a:blip r:embed="rId12">
              <a:extLst>
                <a:ext uri="{28A0092B-C50C-407E-A947-70E740481C1C}">
                  <a14:useLocalDpi xmlns:a14="http://schemas.microsoft.com/office/drawing/2010/main" val="0"/>
                </a:ext>
              </a:extLst>
            </a:blip>
            <a:srcRect b="9746"/>
            <a:stretch/>
          </p:blipFill>
          <p:spPr>
            <a:xfrm>
              <a:off x="9891251" y="1482322"/>
              <a:ext cx="2025445" cy="3561626"/>
            </a:xfrm>
            <a:prstGeom prst="rect">
              <a:avLst/>
            </a:prstGeom>
          </p:spPr>
        </p:pic>
        <p:sp>
          <p:nvSpPr>
            <p:cNvPr id="28" name="Rectangle 27">
              <a:extLst>
                <a:ext uri="{FF2B5EF4-FFF2-40B4-BE49-F238E27FC236}">
                  <a16:creationId xmlns:a16="http://schemas.microsoft.com/office/drawing/2014/main" id="{533B4F89-BD44-E29E-2D61-4A600E139EB8}"/>
                </a:ext>
              </a:extLst>
            </p:cNvPr>
            <p:cNvSpPr/>
            <p:nvPr/>
          </p:nvSpPr>
          <p:spPr>
            <a:xfrm>
              <a:off x="10888980" y="1748790"/>
              <a:ext cx="60960" cy="93345"/>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62441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D4FD36-E332-7DC7-12BE-62EA31719F6F}"/>
              </a:ext>
            </a:extLst>
          </p:cNvPr>
          <p:cNvSpPr txBox="1"/>
          <p:nvPr/>
        </p:nvSpPr>
        <p:spPr>
          <a:xfrm>
            <a:off x="4876800" y="599426"/>
            <a:ext cx="6096000" cy="461665"/>
          </a:xfrm>
          <a:prstGeom prst="rect">
            <a:avLst/>
          </a:prstGeom>
          <a:noFill/>
        </p:spPr>
        <p:txBody>
          <a:bodyPr wrap="square">
            <a:spAutoFit/>
          </a:bodyPr>
          <a:lstStyle/>
          <a:p>
            <a:r>
              <a:rPr lang="en-US" sz="2400" b="1" dirty="0"/>
              <a:t>Tracker Page:</a:t>
            </a:r>
            <a:endParaRPr lang="en-US" sz="2400" dirty="0"/>
          </a:p>
        </p:txBody>
      </p:sp>
      <p:pic>
        <p:nvPicPr>
          <p:cNvPr id="2" name="Picture 1" descr="A screenshot of a cell phone&#10;&#10;Description automatically generated">
            <a:extLst>
              <a:ext uri="{FF2B5EF4-FFF2-40B4-BE49-F238E27FC236}">
                <a16:creationId xmlns:a16="http://schemas.microsoft.com/office/drawing/2014/main" id="{B5DFC817-9349-82C3-B980-0B84D10087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3933" y="1215554"/>
            <a:ext cx="2531537" cy="5524599"/>
          </a:xfrm>
          <a:prstGeom prst="rect">
            <a:avLst/>
          </a:prstGeom>
        </p:spPr>
      </p:pic>
      <p:pic>
        <p:nvPicPr>
          <p:cNvPr id="4" name="Picture 3" descr="A screenshot of a cell phone&#10;&#10;Description automatically generated">
            <a:extLst>
              <a:ext uri="{FF2B5EF4-FFF2-40B4-BE49-F238E27FC236}">
                <a16:creationId xmlns:a16="http://schemas.microsoft.com/office/drawing/2014/main" id="{4A1C4644-6DF6-CF0A-A18D-8F10E0F17F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0985" y="1206882"/>
            <a:ext cx="2531537" cy="5534111"/>
          </a:xfrm>
          <a:prstGeom prst="rect">
            <a:avLst/>
          </a:prstGeom>
        </p:spPr>
      </p:pic>
      <p:grpSp>
        <p:nvGrpSpPr>
          <p:cNvPr id="5" name="Group 4">
            <a:extLst>
              <a:ext uri="{FF2B5EF4-FFF2-40B4-BE49-F238E27FC236}">
                <a16:creationId xmlns:a16="http://schemas.microsoft.com/office/drawing/2014/main" id="{F3231FA7-D94A-94FF-5AB5-B403586B9209}"/>
              </a:ext>
            </a:extLst>
          </p:cNvPr>
          <p:cNvGrpSpPr/>
          <p:nvPr/>
        </p:nvGrpSpPr>
        <p:grpSpPr>
          <a:xfrm>
            <a:off x="7328036" y="1206883"/>
            <a:ext cx="2630031" cy="5533270"/>
            <a:chOff x="9746117" y="902083"/>
            <a:chExt cx="2313146" cy="5056693"/>
          </a:xfrm>
        </p:grpSpPr>
        <p:pic>
          <p:nvPicPr>
            <p:cNvPr id="6" name="Picture 5" descr="A screenshot of a cell phone&#10;&#10;Description automatically generated">
              <a:extLst>
                <a:ext uri="{FF2B5EF4-FFF2-40B4-BE49-F238E27FC236}">
                  <a16:creationId xmlns:a16="http://schemas.microsoft.com/office/drawing/2014/main" id="{314C3BAC-0A68-474A-2A1F-4F6A05D5FE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46117" y="902083"/>
              <a:ext cx="2313146" cy="5056693"/>
            </a:xfrm>
            <a:prstGeom prst="rect">
              <a:avLst/>
            </a:prstGeom>
          </p:spPr>
        </p:pic>
        <p:pic>
          <p:nvPicPr>
            <p:cNvPr id="7" name="Picture 6" descr="A screenshot of a calculator&#10;&#10;Description automatically generated">
              <a:extLst>
                <a:ext uri="{FF2B5EF4-FFF2-40B4-BE49-F238E27FC236}">
                  <a16:creationId xmlns:a16="http://schemas.microsoft.com/office/drawing/2014/main" id="{51BB5C9A-CB88-006E-AF95-436729E632FC}"/>
                </a:ext>
              </a:extLst>
            </p:cNvPr>
            <p:cNvPicPr>
              <a:picLocks noChangeAspect="1"/>
            </p:cNvPicPr>
            <p:nvPr/>
          </p:nvPicPr>
          <p:blipFill rotWithShape="1">
            <a:blip r:embed="rId6">
              <a:extLst>
                <a:ext uri="{28A0092B-C50C-407E-A947-70E740481C1C}">
                  <a14:useLocalDpi xmlns:a14="http://schemas.microsoft.com/office/drawing/2010/main" val="0"/>
                </a:ext>
              </a:extLst>
            </a:blip>
            <a:srcRect b="9746"/>
            <a:stretch/>
          </p:blipFill>
          <p:spPr>
            <a:xfrm>
              <a:off x="9891251" y="1482322"/>
              <a:ext cx="2025445" cy="3561626"/>
            </a:xfrm>
            <a:prstGeom prst="rect">
              <a:avLst/>
            </a:prstGeom>
          </p:spPr>
        </p:pic>
        <p:sp>
          <p:nvSpPr>
            <p:cNvPr id="8" name="Rectangle 7">
              <a:extLst>
                <a:ext uri="{FF2B5EF4-FFF2-40B4-BE49-F238E27FC236}">
                  <a16:creationId xmlns:a16="http://schemas.microsoft.com/office/drawing/2014/main" id="{296FB2E4-8178-8C48-FFE8-FA1A81077304}"/>
                </a:ext>
              </a:extLst>
            </p:cNvPr>
            <p:cNvSpPr/>
            <p:nvPr/>
          </p:nvSpPr>
          <p:spPr>
            <a:xfrm>
              <a:off x="10888980" y="1748790"/>
              <a:ext cx="60960" cy="93345"/>
            </a:xfrm>
            <a:prstGeom prst="rect">
              <a:avLst/>
            </a:prstGeom>
            <a:solidFill>
              <a:srgbClr val="FFF8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82B9C179-BC54-90AB-4676-987844A04B1F}"/>
              </a:ext>
            </a:extLst>
          </p:cNvPr>
          <p:cNvSpPr txBox="1"/>
          <p:nvPr/>
        </p:nvSpPr>
        <p:spPr>
          <a:xfrm>
            <a:off x="3474720" y="7081108"/>
            <a:ext cx="6096000" cy="830997"/>
          </a:xfrm>
          <a:prstGeom prst="rect">
            <a:avLst/>
          </a:prstGeom>
          <a:noFill/>
        </p:spPr>
        <p:txBody>
          <a:bodyPr wrap="square">
            <a:spAutoFit/>
          </a:bodyPr>
          <a:lstStyle/>
          <a:p>
            <a:r>
              <a:rPr lang="en-US" sz="2400" b="1" dirty="0"/>
              <a:t>Calculator Page Screenshots:</a:t>
            </a:r>
            <a:br>
              <a:rPr lang="en-US" sz="2400" dirty="0"/>
            </a:br>
            <a:endParaRPr lang="en-US" sz="2400" dirty="0"/>
          </a:p>
        </p:txBody>
      </p:sp>
      <p:grpSp>
        <p:nvGrpSpPr>
          <p:cNvPr id="10" name="Group 9">
            <a:extLst>
              <a:ext uri="{FF2B5EF4-FFF2-40B4-BE49-F238E27FC236}">
                <a16:creationId xmlns:a16="http://schemas.microsoft.com/office/drawing/2014/main" id="{62750143-6300-32DB-F32A-EAED65F68813}"/>
              </a:ext>
            </a:extLst>
          </p:cNvPr>
          <p:cNvGrpSpPr/>
          <p:nvPr/>
        </p:nvGrpSpPr>
        <p:grpSpPr>
          <a:xfrm>
            <a:off x="1498600" y="7533953"/>
            <a:ext cx="8686800" cy="5811520"/>
            <a:chOff x="3870960" y="1324938"/>
            <a:chExt cx="7752080" cy="5320009"/>
          </a:xfrm>
        </p:grpSpPr>
        <p:pic>
          <p:nvPicPr>
            <p:cNvPr id="11" name="Picture 10">
              <a:extLst>
                <a:ext uri="{FF2B5EF4-FFF2-40B4-BE49-F238E27FC236}">
                  <a16:creationId xmlns:a16="http://schemas.microsoft.com/office/drawing/2014/main" id="{CE49C253-F356-C40D-92AD-39DAB8629E3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982523" y="1324939"/>
              <a:ext cx="2640517" cy="5320008"/>
            </a:xfrm>
            <a:prstGeom prst="rect">
              <a:avLst/>
            </a:prstGeom>
            <a:noFill/>
            <a:ln>
              <a:noFill/>
            </a:ln>
          </p:spPr>
        </p:pic>
        <p:grpSp>
          <p:nvGrpSpPr>
            <p:cNvPr id="12" name="Group 11">
              <a:extLst>
                <a:ext uri="{FF2B5EF4-FFF2-40B4-BE49-F238E27FC236}">
                  <a16:creationId xmlns:a16="http://schemas.microsoft.com/office/drawing/2014/main" id="{A54388C6-195F-7895-07CE-D97EFEAD2C3A}"/>
                </a:ext>
              </a:extLst>
            </p:cNvPr>
            <p:cNvGrpSpPr/>
            <p:nvPr/>
          </p:nvGrpSpPr>
          <p:grpSpPr>
            <a:xfrm>
              <a:off x="3870960" y="1324938"/>
              <a:ext cx="5111563" cy="5310815"/>
              <a:chOff x="3870960" y="1324938"/>
              <a:chExt cx="5111563" cy="5310815"/>
            </a:xfrm>
          </p:grpSpPr>
          <p:pic>
            <p:nvPicPr>
              <p:cNvPr id="13" name="Picture 12" descr="A screenshot of a calculator&#10;&#10;Description automatically generated">
                <a:extLst>
                  <a:ext uri="{FF2B5EF4-FFF2-40B4-BE49-F238E27FC236}">
                    <a16:creationId xmlns:a16="http://schemas.microsoft.com/office/drawing/2014/main" id="{133F7310-5B3D-F919-03D3-170952871F4A}"/>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870960" y="1324938"/>
                <a:ext cx="2471046" cy="5306673"/>
              </a:xfrm>
              <a:prstGeom prst="rect">
                <a:avLst/>
              </a:prstGeom>
              <a:noFill/>
              <a:ln>
                <a:noFill/>
              </a:ln>
            </p:spPr>
          </p:pic>
          <p:pic>
            <p:nvPicPr>
              <p:cNvPr id="14" name="Picture 13">
                <a:extLst>
                  <a:ext uri="{FF2B5EF4-FFF2-40B4-BE49-F238E27FC236}">
                    <a16:creationId xmlns:a16="http://schemas.microsoft.com/office/drawing/2014/main" id="{98587624-A5B6-F100-2D2B-31A33C4344EB}"/>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342006" y="1324939"/>
                <a:ext cx="2640517" cy="5310814"/>
              </a:xfrm>
              <a:prstGeom prst="rect">
                <a:avLst/>
              </a:prstGeom>
              <a:noFill/>
              <a:ln>
                <a:noFill/>
              </a:ln>
            </p:spPr>
          </p:pic>
        </p:grpSp>
      </p:grpSp>
      <p:sp>
        <p:nvSpPr>
          <p:cNvPr id="15" name="TextBox 14">
            <a:extLst>
              <a:ext uri="{FF2B5EF4-FFF2-40B4-BE49-F238E27FC236}">
                <a16:creationId xmlns:a16="http://schemas.microsoft.com/office/drawing/2014/main" id="{DE9B35DE-38D7-4E4E-A61E-5BB9D0DADBCA}"/>
              </a:ext>
            </a:extLst>
          </p:cNvPr>
          <p:cNvSpPr txBox="1"/>
          <p:nvPr/>
        </p:nvSpPr>
        <p:spPr>
          <a:xfrm>
            <a:off x="12192000" y="2497795"/>
            <a:ext cx="6096000" cy="2585323"/>
          </a:xfrm>
          <a:prstGeom prst="rect">
            <a:avLst/>
          </a:prstGeom>
          <a:noFill/>
        </p:spPr>
        <p:txBody>
          <a:bodyPr wrap="square">
            <a:spAutoFit/>
          </a:bodyPr>
          <a:lstStyle/>
          <a:p>
            <a:r>
              <a:rPr lang="en-US" b="1" dirty="0"/>
              <a:t>Verification:</a:t>
            </a:r>
            <a:endParaRPr lang="en-US" dirty="0"/>
          </a:p>
          <a:p>
            <a:r>
              <a:rPr lang="en-US" dirty="0"/>
              <a:t>Verification is a critical part of the development process. Manual regression testing is conducted to ensure that all features function correctly and that the app performs well under various conditions. This comprehensive testing approach helps to maintain the app's reliability and user satisfaction. By thoroughly testing the app before release, we ensure that users have a smooth and enjoyable experience with Flex Workout.</a:t>
            </a:r>
          </a:p>
        </p:txBody>
      </p:sp>
      <p:grpSp>
        <p:nvGrpSpPr>
          <p:cNvPr id="16" name="Group 15">
            <a:extLst>
              <a:ext uri="{FF2B5EF4-FFF2-40B4-BE49-F238E27FC236}">
                <a16:creationId xmlns:a16="http://schemas.microsoft.com/office/drawing/2014/main" id="{94BEB969-65AE-2344-C316-162E6C9F4D58}"/>
              </a:ext>
            </a:extLst>
          </p:cNvPr>
          <p:cNvGrpSpPr/>
          <p:nvPr/>
        </p:nvGrpSpPr>
        <p:grpSpPr>
          <a:xfrm>
            <a:off x="2137432" y="7081108"/>
            <a:ext cx="2628038" cy="2295529"/>
            <a:chOff x="-232007" y="29626"/>
            <a:chExt cx="8875058" cy="6858000"/>
          </a:xfrm>
        </p:grpSpPr>
        <p:pic>
          <p:nvPicPr>
            <p:cNvPr id="17" name="Picture 16" descr="A cellphone with a logo on it&#10;&#10;Description automatically generated">
              <a:extLst>
                <a:ext uri="{FF2B5EF4-FFF2-40B4-BE49-F238E27FC236}">
                  <a16:creationId xmlns:a16="http://schemas.microsoft.com/office/drawing/2014/main" id="{8DC5F012-48D3-0823-81A9-63D6996479E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2007" y="29626"/>
              <a:ext cx="8875058" cy="6858000"/>
            </a:xfrm>
            <a:prstGeom prst="rect">
              <a:avLst/>
            </a:prstGeom>
          </p:spPr>
        </p:pic>
        <p:pic>
          <p:nvPicPr>
            <p:cNvPr id="18" name="Screen_Recording_20240724_110712_FlexApp">
              <a:hlinkClick r:id="" action="ppaction://media"/>
              <a:extLst>
                <a:ext uri="{FF2B5EF4-FFF2-40B4-BE49-F238E27FC236}">
                  <a16:creationId xmlns:a16="http://schemas.microsoft.com/office/drawing/2014/main" id="{3DCF3BD4-AF4D-F0F5-5036-46CEF15D2055}"/>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2803094" y="235974"/>
              <a:ext cx="3047100" cy="6506699"/>
            </a:xfrm>
            <a:prstGeom prst="roundRect">
              <a:avLst>
                <a:gd name="adj" fmla="val 5439"/>
              </a:avLst>
            </a:prstGeom>
            <a:ln>
              <a:noFill/>
            </a:ln>
            <a:effectLst>
              <a:innerShdw blurRad="114300" dist="50800">
                <a:srgbClr val="000000">
                  <a:alpha val="0"/>
                </a:srgbClr>
              </a:innerShdw>
            </a:effectLst>
          </p:spPr>
        </p:pic>
      </p:grpSp>
    </p:spTree>
    <p:extLst>
      <p:ext uri="{BB962C8B-B14F-4D97-AF65-F5344CB8AC3E}">
        <p14:creationId xmlns:p14="http://schemas.microsoft.com/office/powerpoint/2010/main" val="137822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18"/>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oup of women doing exercise&#10;&#10;Description automatically generated">
            <a:extLst>
              <a:ext uri="{FF2B5EF4-FFF2-40B4-BE49-F238E27FC236}">
                <a16:creationId xmlns:a16="http://schemas.microsoft.com/office/drawing/2014/main" id="{D6BE42AD-01D3-E576-2340-E993D89402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6FBE151A-8610-90F4-030E-CC3C221F058E}"/>
              </a:ext>
            </a:extLst>
          </p:cNvPr>
          <p:cNvSpPr txBox="1"/>
          <p:nvPr/>
        </p:nvSpPr>
        <p:spPr>
          <a:xfrm>
            <a:off x="1534160" y="879515"/>
            <a:ext cx="9489440" cy="2031325"/>
          </a:xfrm>
          <a:prstGeom prst="rect">
            <a:avLst/>
          </a:prstGeom>
          <a:noFill/>
        </p:spPr>
        <p:txBody>
          <a:bodyPr wrap="square">
            <a:spAutoFit/>
          </a:bodyPr>
          <a:lstStyle/>
          <a:p>
            <a:r>
              <a:rPr lang="en-US" dirty="0"/>
              <a:t>The Flex Workout Application is designed to help users maintain organized workout plans and achieve their fitness goals. By providing tools for tracking workouts, calculating fitness metrics, and offering personalized recommendations, the app ensures that users can manage their fitness activities effectively. Developed using Kotlin and Material3, the app combines modern technology with user-centered design to create a powerful and intuitive fitness tracking tool. Looking ahead, we plan to introduce new features and improvements to further enhance the user experience and meet the evolving needs of fitness enthusiasts.</a:t>
            </a:r>
          </a:p>
        </p:txBody>
      </p:sp>
      <p:sp>
        <p:nvSpPr>
          <p:cNvPr id="10" name="TextBox 9">
            <a:extLst>
              <a:ext uri="{FF2B5EF4-FFF2-40B4-BE49-F238E27FC236}">
                <a16:creationId xmlns:a16="http://schemas.microsoft.com/office/drawing/2014/main" id="{855E24C2-06F9-A7A5-C5D7-E708F779A5F2}"/>
              </a:ext>
            </a:extLst>
          </p:cNvPr>
          <p:cNvSpPr txBox="1"/>
          <p:nvPr/>
        </p:nvSpPr>
        <p:spPr>
          <a:xfrm>
            <a:off x="-6197600" y="1592500"/>
            <a:ext cx="6096000" cy="2585323"/>
          </a:xfrm>
          <a:prstGeom prst="rect">
            <a:avLst/>
          </a:prstGeom>
          <a:noFill/>
        </p:spPr>
        <p:txBody>
          <a:bodyPr wrap="square">
            <a:spAutoFit/>
          </a:bodyPr>
          <a:lstStyle/>
          <a:p>
            <a:r>
              <a:rPr lang="en-US" b="1" dirty="0"/>
              <a:t>Verification:</a:t>
            </a:r>
            <a:endParaRPr lang="en-US" dirty="0"/>
          </a:p>
          <a:p>
            <a:r>
              <a:rPr lang="en-US" dirty="0"/>
              <a:t>Verification is a critical part of the development process. Manual regression testing is conducted to ensure that all features function correctly and that the app performs well under various conditions. This comprehensive testing approach helps to maintain the app's reliability and user satisfaction. By thoroughly testing the app before release, we ensure that users have a smooth and enjoyable experience with Flex Workout.</a:t>
            </a:r>
          </a:p>
        </p:txBody>
      </p:sp>
      <p:pic>
        <p:nvPicPr>
          <p:cNvPr id="11" name="Picture 10" descr="A logo for a gym&#10;&#10;Description automatically generated">
            <a:extLst>
              <a:ext uri="{FF2B5EF4-FFF2-40B4-BE49-F238E27FC236}">
                <a16:creationId xmlns:a16="http://schemas.microsoft.com/office/drawing/2014/main" id="{8D2A76CC-1C5E-B000-5C3A-6A7837633A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6560" y="-6240529"/>
            <a:ext cx="6618737" cy="6618737"/>
          </a:xfrm>
          <a:prstGeom prst="rect">
            <a:avLst/>
          </a:prstGeom>
        </p:spPr>
      </p:pic>
      <p:sp>
        <p:nvSpPr>
          <p:cNvPr id="12" name="TextBox 11">
            <a:extLst>
              <a:ext uri="{FF2B5EF4-FFF2-40B4-BE49-F238E27FC236}">
                <a16:creationId xmlns:a16="http://schemas.microsoft.com/office/drawing/2014/main" id="{C9A97F01-CB63-88AA-2644-66B37A0AA48D}"/>
              </a:ext>
            </a:extLst>
          </p:cNvPr>
          <p:cNvSpPr txBox="1"/>
          <p:nvPr/>
        </p:nvSpPr>
        <p:spPr>
          <a:xfrm>
            <a:off x="-4429760" y="1302042"/>
            <a:ext cx="6207760" cy="3802708"/>
          </a:xfrm>
          <a:prstGeom prst="rect">
            <a:avLst/>
          </a:prstGeom>
          <a:noFill/>
        </p:spPr>
        <p:txBody>
          <a:bodyPr wrap="square">
            <a:spAutoFit/>
          </a:bodyPr>
          <a:lstStyle/>
          <a:p>
            <a:pPr marL="0" marR="0">
              <a:lnSpc>
                <a:spcPct val="200000"/>
              </a:lnSpc>
              <a:spcBef>
                <a:spcPts val="1800"/>
              </a:spcBef>
              <a:spcAft>
                <a:spcPts val="400"/>
              </a:spcAft>
            </a:pPr>
            <a:r>
              <a:rPr lang="en-US" b="1" dirty="0"/>
              <a:t>References</a:t>
            </a:r>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6">
                  <a:extLst>
                    <a:ext uri="{A12FA001-AC4F-418D-AE19-62706E023703}">
                      <ahyp:hlinkClr xmlns:ahyp="http://schemas.microsoft.com/office/drawing/2018/hyperlinkcolor" val="tx"/>
                    </a:ext>
                  </a:extLst>
                </a:hlinkClick>
              </a:rPr>
              <a:t>Material Design</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7">
                  <a:extLst>
                    <a:ext uri="{A12FA001-AC4F-418D-AE19-62706E023703}">
                      <ahyp:hlinkClr xmlns:ahyp="http://schemas.microsoft.com/office/drawing/2018/hyperlinkcolor" val="tx"/>
                    </a:ext>
                  </a:extLst>
                </a:hlinkClick>
              </a:rPr>
              <a:t>Kotlin Language</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err="1">
                <a:hlinkClick r:id="rId8">
                  <a:extLst>
                    <a:ext uri="{A12FA001-AC4F-418D-AE19-62706E023703}">
                      <ahyp:hlinkClr xmlns:ahyp="http://schemas.microsoft.com/office/drawing/2018/hyperlinkcolor" val="tx"/>
                    </a:ext>
                  </a:extLst>
                </a:hlinkClick>
              </a:rPr>
              <a:t>Athlean</a:t>
            </a:r>
            <a:r>
              <a:rPr lang="en-US" dirty="0">
                <a:hlinkClick r:id="rId8">
                  <a:extLst>
                    <a:ext uri="{A12FA001-AC4F-418D-AE19-62706E023703}">
                      <ahyp:hlinkClr xmlns:ahyp="http://schemas.microsoft.com/office/drawing/2018/hyperlinkcolor" val="tx"/>
                    </a:ext>
                  </a:extLst>
                </a:hlinkClick>
              </a:rPr>
              <a:t>-X One Rep Max Calculator</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9">
                  <a:extLst>
                    <a:ext uri="{A12FA001-AC4F-418D-AE19-62706E023703}">
                      <ahyp:hlinkClr xmlns:ahyp="http://schemas.microsoft.com/office/drawing/2018/hyperlinkcolor" val="tx"/>
                    </a:ext>
                  </a:extLst>
                </a:hlinkClick>
              </a:rPr>
              <a:t>Calorie Calculator</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10">
                  <a:extLst>
                    <a:ext uri="{A12FA001-AC4F-418D-AE19-62706E023703}">
                      <ahyp:hlinkClr xmlns:ahyp="http://schemas.microsoft.com/office/drawing/2018/hyperlinkcolor" val="tx"/>
                    </a:ext>
                  </a:extLst>
                </a:hlinkClick>
              </a:rPr>
              <a:t>Android YouTube Player on GitHub</a:t>
            </a:r>
            <a:endParaRPr lang="en-US" dirty="0"/>
          </a:p>
        </p:txBody>
      </p:sp>
      <p:pic>
        <p:nvPicPr>
          <p:cNvPr id="13" name="Picture 12" descr="White letters on a black background&#10;&#10;Description automatically generated">
            <a:extLst>
              <a:ext uri="{FF2B5EF4-FFF2-40B4-BE49-F238E27FC236}">
                <a16:creationId xmlns:a16="http://schemas.microsoft.com/office/drawing/2014/main" id="{C45E0440-FE5D-ADF0-EAAC-5F30A0639D5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13" y="6041188"/>
            <a:ext cx="12192000" cy="6858000"/>
          </a:xfrm>
          <a:prstGeom prst="rect">
            <a:avLst/>
          </a:prstGeom>
        </p:spPr>
      </p:pic>
      <p:grpSp>
        <p:nvGrpSpPr>
          <p:cNvPr id="2" name="Group 1">
            <a:extLst>
              <a:ext uri="{FF2B5EF4-FFF2-40B4-BE49-F238E27FC236}">
                <a16:creationId xmlns:a16="http://schemas.microsoft.com/office/drawing/2014/main" id="{80A1C465-D1E0-FB27-4466-89DA1164A5B1}"/>
              </a:ext>
            </a:extLst>
          </p:cNvPr>
          <p:cNvGrpSpPr/>
          <p:nvPr/>
        </p:nvGrpSpPr>
        <p:grpSpPr>
          <a:xfrm>
            <a:off x="-6652409" y="0"/>
            <a:ext cx="8875058" cy="6858000"/>
            <a:chOff x="-232007" y="29626"/>
            <a:chExt cx="8875058" cy="6858000"/>
          </a:xfrm>
        </p:grpSpPr>
        <p:pic>
          <p:nvPicPr>
            <p:cNvPr id="4" name="Picture 3" descr="A cellphone with a logo on it&#10;&#10;Description automatically generated">
              <a:extLst>
                <a:ext uri="{FF2B5EF4-FFF2-40B4-BE49-F238E27FC236}">
                  <a16:creationId xmlns:a16="http://schemas.microsoft.com/office/drawing/2014/main" id="{D7ED20BB-9DDB-4F27-44DE-144A3D95972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2007" y="29626"/>
              <a:ext cx="8875058" cy="6858000"/>
            </a:xfrm>
            <a:prstGeom prst="rect">
              <a:avLst/>
            </a:prstGeom>
          </p:spPr>
        </p:pic>
        <p:pic>
          <p:nvPicPr>
            <p:cNvPr id="5" name="Screen_Recording_20240724_110712_FlexApp">
              <a:hlinkClick r:id="" action="ppaction://media"/>
              <a:extLst>
                <a:ext uri="{FF2B5EF4-FFF2-40B4-BE49-F238E27FC236}">
                  <a16:creationId xmlns:a16="http://schemas.microsoft.com/office/drawing/2014/main" id="{1CE8B7A1-3656-7991-129E-6BA7566152F4}"/>
                </a:ext>
              </a:extLst>
            </p:cNvPr>
            <p:cNvPicPr>
              <a:picLocks noChangeAspect="1"/>
            </p:cNvPicPr>
            <p:nvPr>
              <a:videoFile r:link="rId2"/>
              <p:extLst>
                <p:ext uri="{DAA4B4D4-6D71-4841-9C94-3DE7FCFB9230}">
                  <p14:media xmlns:p14="http://schemas.microsoft.com/office/powerpoint/2010/main" r:embed="rId1"/>
                </p:ext>
              </p:extLst>
            </p:nvPr>
          </p:nvPicPr>
          <p:blipFill>
            <a:blip r:embed="rId13"/>
            <a:stretch>
              <a:fillRect/>
            </a:stretch>
          </p:blipFill>
          <p:spPr>
            <a:xfrm>
              <a:off x="2803094" y="235974"/>
              <a:ext cx="3047100" cy="6506699"/>
            </a:xfrm>
            <a:prstGeom prst="roundRect">
              <a:avLst>
                <a:gd name="adj" fmla="val 5439"/>
              </a:avLst>
            </a:prstGeom>
            <a:ln>
              <a:noFill/>
            </a:ln>
            <a:effectLst>
              <a:innerShdw blurRad="114300" dist="50800">
                <a:srgbClr val="000000">
                  <a:alpha val="0"/>
                </a:srgbClr>
              </a:innerShdw>
            </a:effectLst>
          </p:spPr>
        </p:pic>
      </p:grpSp>
    </p:spTree>
    <p:extLst>
      <p:ext uri="{BB962C8B-B14F-4D97-AF65-F5344CB8AC3E}">
        <p14:creationId xmlns:p14="http://schemas.microsoft.com/office/powerpoint/2010/main" val="17167527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5"/>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logo for a gym&#10;&#10;Description automatically generated">
            <a:extLst>
              <a:ext uri="{FF2B5EF4-FFF2-40B4-BE49-F238E27FC236}">
                <a16:creationId xmlns:a16="http://schemas.microsoft.com/office/drawing/2014/main" id="{DD288F03-83AB-F1A0-133D-8120C8D39E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9440" y="-264160"/>
            <a:ext cx="6047488" cy="6047488"/>
          </a:xfrm>
          <a:prstGeom prst="rect">
            <a:avLst/>
          </a:prstGeom>
        </p:spPr>
      </p:pic>
      <p:sp>
        <p:nvSpPr>
          <p:cNvPr id="9" name="TextBox 8">
            <a:extLst>
              <a:ext uri="{FF2B5EF4-FFF2-40B4-BE49-F238E27FC236}">
                <a16:creationId xmlns:a16="http://schemas.microsoft.com/office/drawing/2014/main" id="{9B0A613C-A14D-9151-12F6-AA5908339EE6}"/>
              </a:ext>
            </a:extLst>
          </p:cNvPr>
          <p:cNvSpPr txBox="1"/>
          <p:nvPr/>
        </p:nvSpPr>
        <p:spPr>
          <a:xfrm>
            <a:off x="1249681" y="684366"/>
            <a:ext cx="6207760" cy="3802708"/>
          </a:xfrm>
          <a:prstGeom prst="rect">
            <a:avLst/>
          </a:prstGeom>
          <a:noFill/>
        </p:spPr>
        <p:txBody>
          <a:bodyPr wrap="square">
            <a:spAutoFit/>
          </a:bodyPr>
          <a:lstStyle/>
          <a:p>
            <a:pPr marL="0" marR="0">
              <a:lnSpc>
                <a:spcPct val="200000"/>
              </a:lnSpc>
              <a:spcBef>
                <a:spcPts val="1800"/>
              </a:spcBef>
              <a:spcAft>
                <a:spcPts val="400"/>
              </a:spcAft>
            </a:pPr>
            <a:r>
              <a:rPr lang="en-US" b="1" dirty="0"/>
              <a:t>References</a:t>
            </a:r>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3">
                  <a:extLst>
                    <a:ext uri="{A12FA001-AC4F-418D-AE19-62706E023703}">
                      <ahyp:hlinkClr xmlns:ahyp="http://schemas.microsoft.com/office/drawing/2018/hyperlinkcolor" val="tx"/>
                    </a:ext>
                  </a:extLst>
                </a:hlinkClick>
              </a:rPr>
              <a:t>Material Design</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4">
                  <a:extLst>
                    <a:ext uri="{A12FA001-AC4F-418D-AE19-62706E023703}">
                      <ahyp:hlinkClr xmlns:ahyp="http://schemas.microsoft.com/office/drawing/2018/hyperlinkcolor" val="tx"/>
                    </a:ext>
                  </a:extLst>
                </a:hlinkClick>
              </a:rPr>
              <a:t>Kotlin Language</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err="1">
                <a:hlinkClick r:id="rId5">
                  <a:extLst>
                    <a:ext uri="{A12FA001-AC4F-418D-AE19-62706E023703}">
                      <ahyp:hlinkClr xmlns:ahyp="http://schemas.microsoft.com/office/drawing/2018/hyperlinkcolor" val="tx"/>
                    </a:ext>
                  </a:extLst>
                </a:hlinkClick>
              </a:rPr>
              <a:t>Athlean</a:t>
            </a:r>
            <a:r>
              <a:rPr lang="en-US" dirty="0">
                <a:hlinkClick r:id="rId5">
                  <a:extLst>
                    <a:ext uri="{A12FA001-AC4F-418D-AE19-62706E023703}">
                      <ahyp:hlinkClr xmlns:ahyp="http://schemas.microsoft.com/office/drawing/2018/hyperlinkcolor" val="tx"/>
                    </a:ext>
                  </a:extLst>
                </a:hlinkClick>
              </a:rPr>
              <a:t>-X One Rep Max Calculator</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6">
                  <a:extLst>
                    <a:ext uri="{A12FA001-AC4F-418D-AE19-62706E023703}">
                      <ahyp:hlinkClr xmlns:ahyp="http://schemas.microsoft.com/office/drawing/2018/hyperlinkcolor" val="tx"/>
                    </a:ext>
                  </a:extLst>
                </a:hlinkClick>
              </a:rPr>
              <a:t>Calorie Calculator</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7">
                  <a:extLst>
                    <a:ext uri="{A12FA001-AC4F-418D-AE19-62706E023703}">
                      <ahyp:hlinkClr xmlns:ahyp="http://schemas.microsoft.com/office/drawing/2018/hyperlinkcolor" val="tx"/>
                    </a:ext>
                  </a:extLst>
                </a:hlinkClick>
              </a:rPr>
              <a:t>Android YouTube Player on GitHub</a:t>
            </a:r>
            <a:endParaRPr lang="en-US" dirty="0"/>
          </a:p>
        </p:txBody>
      </p:sp>
      <p:pic>
        <p:nvPicPr>
          <p:cNvPr id="10" name="Picture 9" descr="A group of women doing exercise&#10;&#10;Description automatically generated">
            <a:extLst>
              <a:ext uri="{FF2B5EF4-FFF2-40B4-BE49-F238E27FC236}">
                <a16:creationId xmlns:a16="http://schemas.microsoft.com/office/drawing/2014/main" id="{B38C54AE-1C6A-2EDF-4DFA-C3D65640C55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497958"/>
            <a:ext cx="12192000" cy="6858000"/>
          </a:xfrm>
          <a:prstGeom prst="rect">
            <a:avLst/>
          </a:prstGeom>
        </p:spPr>
      </p:pic>
      <p:sp>
        <p:nvSpPr>
          <p:cNvPr id="11" name="TextBox 10">
            <a:extLst>
              <a:ext uri="{FF2B5EF4-FFF2-40B4-BE49-F238E27FC236}">
                <a16:creationId xmlns:a16="http://schemas.microsoft.com/office/drawing/2014/main" id="{CB21934A-2523-1981-1A57-F2EB7966E0FF}"/>
              </a:ext>
            </a:extLst>
          </p:cNvPr>
          <p:cNvSpPr txBox="1"/>
          <p:nvPr/>
        </p:nvSpPr>
        <p:spPr>
          <a:xfrm>
            <a:off x="14163039" y="554395"/>
            <a:ext cx="9489440" cy="2031325"/>
          </a:xfrm>
          <a:prstGeom prst="rect">
            <a:avLst/>
          </a:prstGeom>
          <a:noFill/>
        </p:spPr>
        <p:txBody>
          <a:bodyPr wrap="square">
            <a:spAutoFit/>
          </a:bodyPr>
          <a:lstStyle/>
          <a:p>
            <a:r>
              <a:rPr lang="en-US" dirty="0"/>
              <a:t>The Flex Workout Application is designed to help users maintain organized workout plans and achieve their fitness goals. By providing tools for tracking workouts, calculating fitness metrics, and offering personalized recommendations, the app ensures that users can manage their fitness activities effectively. Developed using Kotlin and Material3, the app combines modern technology with user-centered design to create a powerful and intuitive fitness tracking tool. Looking ahead, we plan to introduce new features and improvements to further enhance the user experience and meet the evolving needs of fitness enthusiasts.</a:t>
            </a:r>
          </a:p>
        </p:txBody>
      </p:sp>
      <p:pic>
        <p:nvPicPr>
          <p:cNvPr id="12" name="Picture 11" descr="White letters on a black background&#10;&#10;Description automatically generated">
            <a:extLst>
              <a:ext uri="{FF2B5EF4-FFF2-40B4-BE49-F238E27FC236}">
                <a16:creationId xmlns:a16="http://schemas.microsoft.com/office/drawing/2014/main" id="{EFC09938-1F6C-3E41-39C7-9B0988CAC55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502011"/>
            <a:ext cx="12192000" cy="6858000"/>
          </a:xfrm>
          <a:prstGeom prst="rect">
            <a:avLst/>
          </a:prstGeom>
        </p:spPr>
      </p:pic>
    </p:spTree>
    <p:extLst>
      <p:ext uri="{BB962C8B-B14F-4D97-AF65-F5344CB8AC3E}">
        <p14:creationId xmlns:p14="http://schemas.microsoft.com/office/powerpoint/2010/main" val="3964375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hite letters on a black background&#10;&#10;Description automatically generated">
            <a:extLst>
              <a:ext uri="{FF2B5EF4-FFF2-40B4-BE49-F238E27FC236}">
                <a16:creationId xmlns:a16="http://schemas.microsoft.com/office/drawing/2014/main" id="{987D2457-7EE9-3D30-24D6-4D998B8BD2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descr="A logo for a gym&#10;&#10;Description automatically generated">
            <a:extLst>
              <a:ext uri="{FF2B5EF4-FFF2-40B4-BE49-F238E27FC236}">
                <a16:creationId xmlns:a16="http://schemas.microsoft.com/office/drawing/2014/main" id="{E541AEC6-87F3-F3EB-740D-E9F36D87A0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6560" y="6886191"/>
            <a:ext cx="6618737" cy="6618737"/>
          </a:xfrm>
          <a:prstGeom prst="rect">
            <a:avLst/>
          </a:prstGeom>
        </p:spPr>
      </p:pic>
      <p:sp>
        <p:nvSpPr>
          <p:cNvPr id="8" name="TextBox 7">
            <a:extLst>
              <a:ext uri="{FF2B5EF4-FFF2-40B4-BE49-F238E27FC236}">
                <a16:creationId xmlns:a16="http://schemas.microsoft.com/office/drawing/2014/main" id="{B2329C0B-E5FF-431C-1763-9698E706CFF4}"/>
              </a:ext>
            </a:extLst>
          </p:cNvPr>
          <p:cNvSpPr txBox="1"/>
          <p:nvPr/>
        </p:nvSpPr>
        <p:spPr>
          <a:xfrm>
            <a:off x="1554481" y="8190522"/>
            <a:ext cx="6207760" cy="3802708"/>
          </a:xfrm>
          <a:prstGeom prst="rect">
            <a:avLst/>
          </a:prstGeom>
          <a:noFill/>
        </p:spPr>
        <p:txBody>
          <a:bodyPr wrap="square">
            <a:spAutoFit/>
          </a:bodyPr>
          <a:lstStyle/>
          <a:p>
            <a:pPr marL="0" marR="0">
              <a:lnSpc>
                <a:spcPct val="200000"/>
              </a:lnSpc>
              <a:spcBef>
                <a:spcPts val="1800"/>
              </a:spcBef>
              <a:spcAft>
                <a:spcPts val="400"/>
              </a:spcAft>
            </a:pPr>
            <a:r>
              <a:rPr lang="en-US" b="1" dirty="0"/>
              <a:t>References</a:t>
            </a:r>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4">
                  <a:extLst>
                    <a:ext uri="{A12FA001-AC4F-418D-AE19-62706E023703}">
                      <ahyp:hlinkClr xmlns:ahyp="http://schemas.microsoft.com/office/drawing/2018/hyperlinkcolor" val="tx"/>
                    </a:ext>
                  </a:extLst>
                </a:hlinkClick>
              </a:rPr>
              <a:t>Material Design</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5">
                  <a:extLst>
                    <a:ext uri="{A12FA001-AC4F-418D-AE19-62706E023703}">
                      <ahyp:hlinkClr xmlns:ahyp="http://schemas.microsoft.com/office/drawing/2018/hyperlinkcolor" val="tx"/>
                    </a:ext>
                  </a:extLst>
                </a:hlinkClick>
              </a:rPr>
              <a:t>Kotlin Language</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err="1">
                <a:hlinkClick r:id="rId6">
                  <a:extLst>
                    <a:ext uri="{A12FA001-AC4F-418D-AE19-62706E023703}">
                      <ahyp:hlinkClr xmlns:ahyp="http://schemas.microsoft.com/office/drawing/2018/hyperlinkcolor" val="tx"/>
                    </a:ext>
                  </a:extLst>
                </a:hlinkClick>
              </a:rPr>
              <a:t>Athlean</a:t>
            </a:r>
            <a:r>
              <a:rPr lang="en-US" dirty="0">
                <a:hlinkClick r:id="rId6">
                  <a:extLst>
                    <a:ext uri="{A12FA001-AC4F-418D-AE19-62706E023703}">
                      <ahyp:hlinkClr xmlns:ahyp="http://schemas.microsoft.com/office/drawing/2018/hyperlinkcolor" val="tx"/>
                    </a:ext>
                  </a:extLst>
                </a:hlinkClick>
              </a:rPr>
              <a:t>-X One Rep Max Calculator</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7">
                  <a:extLst>
                    <a:ext uri="{A12FA001-AC4F-418D-AE19-62706E023703}">
                      <ahyp:hlinkClr xmlns:ahyp="http://schemas.microsoft.com/office/drawing/2018/hyperlinkcolor" val="tx"/>
                    </a:ext>
                  </a:extLst>
                </a:hlinkClick>
              </a:rPr>
              <a:t>Calorie Calculator</a:t>
            </a:r>
            <a:endParaRPr lang="en-US" dirty="0"/>
          </a:p>
          <a:p>
            <a:pPr marL="342900" marR="0" lvl="0" indent="-342900">
              <a:lnSpc>
                <a:spcPct val="200000"/>
              </a:lnSpc>
              <a:spcBef>
                <a:spcPts val="0"/>
              </a:spcBef>
              <a:spcAft>
                <a:spcPts val="800"/>
              </a:spcAft>
              <a:buSzPts val="1000"/>
              <a:buFont typeface="Symbol" panose="05050102010706020507" pitchFamily="18" charset="2"/>
              <a:buChar char=""/>
              <a:tabLst>
                <a:tab pos="457200" algn="l"/>
              </a:tabLst>
            </a:pPr>
            <a:r>
              <a:rPr lang="en-US" dirty="0">
                <a:hlinkClick r:id="rId8">
                  <a:extLst>
                    <a:ext uri="{A12FA001-AC4F-418D-AE19-62706E023703}">
                      <ahyp:hlinkClr xmlns:ahyp="http://schemas.microsoft.com/office/drawing/2018/hyperlinkcolor" val="tx"/>
                    </a:ext>
                  </a:extLst>
                </a:hlinkClick>
              </a:rPr>
              <a:t>Android YouTube Player on GitHub</a:t>
            </a:r>
            <a:endParaRPr lang="en-US" dirty="0"/>
          </a:p>
        </p:txBody>
      </p:sp>
    </p:spTree>
    <p:extLst>
      <p:ext uri="{BB962C8B-B14F-4D97-AF65-F5344CB8AC3E}">
        <p14:creationId xmlns:p14="http://schemas.microsoft.com/office/powerpoint/2010/main" val="18981063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2B30520-C9E3-6ABF-D6CF-4564AE09EE2A}"/>
              </a:ext>
            </a:extLst>
          </p:cNvPr>
          <p:cNvSpPr txBox="1"/>
          <p:nvPr/>
        </p:nvSpPr>
        <p:spPr>
          <a:xfrm>
            <a:off x="5174288" y="738307"/>
            <a:ext cx="4809791" cy="5632311"/>
          </a:xfrm>
          <a:prstGeom prst="rect">
            <a:avLst/>
          </a:prstGeom>
          <a:noFill/>
        </p:spPr>
        <p:txBody>
          <a:bodyPr wrap="square">
            <a:spAutoFit/>
          </a:bodyPr>
          <a:lstStyle/>
          <a:p>
            <a:pPr lvl="1"/>
            <a:r>
              <a:rPr lang="en-US" dirty="0"/>
              <a:t>The Flex Workout Application is designed to revolutionize the fitness journey for users by providing a comprehensive platform to organize and optimize workout routines. This application aims to address common challenges faced by fitness enthusiasts, such as maintaining consistent workout logs and accurately calculating fitness metrics like calories burned and One Rep Max. By offering a user-friendly interface, customizable workout plans, and advanced calculation tools, Flex Workout simplifies the fitness journey and helps users achieve their health goals more effectively. Whether you are a beginner looking to establish a routine or an advanced athlete aiming to optimize your performance, Flex Workout provides the tools and insights necessary to succeed.</a:t>
            </a:r>
          </a:p>
        </p:txBody>
      </p:sp>
      <p:sp>
        <p:nvSpPr>
          <p:cNvPr id="6" name="Rectangle 4">
            <a:extLst>
              <a:ext uri="{FF2B5EF4-FFF2-40B4-BE49-F238E27FC236}">
                <a16:creationId xmlns:a16="http://schemas.microsoft.com/office/drawing/2014/main" id="{7271C923-EB8A-074C-CDBE-17B09E1903A4}"/>
              </a:ext>
            </a:extLst>
          </p:cNvPr>
          <p:cNvSpPr>
            <a:spLocks noChangeArrowheads="1"/>
          </p:cNvSpPr>
          <p:nvPr/>
        </p:nvSpPr>
        <p:spPr bwMode="auto">
          <a:xfrm>
            <a:off x="0" y="-4448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5">
            <a:extLst>
              <a:ext uri="{FF2B5EF4-FFF2-40B4-BE49-F238E27FC236}">
                <a16:creationId xmlns:a16="http://schemas.microsoft.com/office/drawing/2014/main" id="{45135DA7-B3A6-8590-1DFD-8B25E774B20F}"/>
              </a:ext>
            </a:extLst>
          </p:cNvPr>
          <p:cNvSpPr>
            <a:spLocks noChangeArrowheads="1"/>
          </p:cNvSpPr>
          <p:nvPr/>
        </p:nvSpPr>
        <p:spPr bwMode="auto">
          <a:xfrm>
            <a:off x="0" y="123285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descr="A black screen with white text&#10;&#10;Description automatically generated">
            <a:extLst>
              <a:ext uri="{FF2B5EF4-FFF2-40B4-BE49-F238E27FC236}">
                <a16:creationId xmlns:a16="http://schemas.microsoft.com/office/drawing/2014/main" id="{85AED2A1-7E39-5912-438A-3EC8D6BF66AA}"/>
              </a:ext>
            </a:extLst>
          </p:cNvPr>
          <p:cNvPicPr>
            <a:picLocks noChangeAspect="1"/>
          </p:cNvPicPr>
          <p:nvPr/>
        </p:nvPicPr>
        <p:blipFill>
          <a:blip r:embed="rId2">
            <a:extLst>
              <a:ext uri="{28A0092B-C50C-407E-A947-70E740481C1C}">
                <a14:useLocalDpi xmlns:a14="http://schemas.microsoft.com/office/drawing/2010/main" val="0"/>
              </a:ext>
            </a:extLst>
          </a:blip>
          <a:srcRect t="45894"/>
          <a:stretch/>
        </p:blipFill>
        <p:spPr>
          <a:xfrm>
            <a:off x="40660" y="-3755091"/>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0" name="Rectangle 9">
            <a:extLst>
              <a:ext uri="{FF2B5EF4-FFF2-40B4-BE49-F238E27FC236}">
                <a16:creationId xmlns:a16="http://schemas.microsoft.com/office/drawing/2014/main" id="{E421343E-8665-BFAE-724A-B89FB5F1383B}"/>
              </a:ext>
            </a:extLst>
          </p:cNvPr>
          <p:cNvSpPr/>
          <p:nvPr/>
        </p:nvSpPr>
        <p:spPr>
          <a:xfrm>
            <a:off x="204047" y="-2933688"/>
            <a:ext cx="10814242" cy="707886"/>
          </a:xfrm>
          <a:prstGeom prst="rect">
            <a:avLst/>
          </a:prstGeom>
          <a:noFill/>
        </p:spPr>
        <p:txBody>
          <a:bodyPr wrap="none" lIns="91440" tIns="45720" rIns="91440" bIns="45720">
            <a:spAutoFit/>
          </a:bodyPr>
          <a:lstStyle/>
          <a:p>
            <a:pPr algn="ctr"/>
            <a:r>
              <a:rPr lang="en-US" altLang="en-US" sz="4000"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rPr>
              <a:t>Organize and Optimize Your Workout Routines</a:t>
            </a:r>
            <a:endParaRPr lang="en-US" sz="4000" b="0" cap="none" spc="0" dirty="0">
              <a:ln w="0"/>
              <a:solidFill>
                <a:schemeClr val="tx1"/>
              </a:solidFill>
              <a:effectLst>
                <a:outerShdw blurRad="38100" dist="19050" dir="2700000" algn="tl" rotWithShape="0">
                  <a:schemeClr val="dk1">
                    <a:alpha val="40000"/>
                  </a:schemeClr>
                </a:outerShdw>
              </a:effectLst>
            </a:endParaRPr>
          </a:p>
        </p:txBody>
      </p:sp>
      <p:grpSp>
        <p:nvGrpSpPr>
          <p:cNvPr id="13" name="Group 12">
            <a:extLst>
              <a:ext uri="{FF2B5EF4-FFF2-40B4-BE49-F238E27FC236}">
                <a16:creationId xmlns:a16="http://schemas.microsoft.com/office/drawing/2014/main" id="{E39A77BD-DE08-0B58-E30F-27A6E1BA921C}"/>
              </a:ext>
            </a:extLst>
          </p:cNvPr>
          <p:cNvGrpSpPr/>
          <p:nvPr/>
        </p:nvGrpSpPr>
        <p:grpSpPr>
          <a:xfrm>
            <a:off x="1317291" y="15875"/>
            <a:ext cx="3692859" cy="6842125"/>
            <a:chOff x="1317291" y="15875"/>
            <a:chExt cx="3692859" cy="6842125"/>
          </a:xfrm>
        </p:grpSpPr>
        <p:pic>
          <p:nvPicPr>
            <p:cNvPr id="2051" name="Picture 24">
              <a:extLst>
                <a:ext uri="{FF2B5EF4-FFF2-40B4-BE49-F238E27FC236}">
                  <a16:creationId xmlns:a16="http://schemas.microsoft.com/office/drawing/2014/main" id="{0ED75218-9356-8833-82EA-E3C65B2843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291" y="15875"/>
              <a:ext cx="3692859" cy="68421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screenshot of a phone&#10;&#10;Description automatically generated">
              <a:extLst>
                <a:ext uri="{FF2B5EF4-FFF2-40B4-BE49-F238E27FC236}">
                  <a16:creationId xmlns:a16="http://schemas.microsoft.com/office/drawing/2014/main" id="{BD9D26EB-19BD-9BA6-9365-553049CEEC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6762" y="1361439"/>
              <a:ext cx="2865398" cy="4080539"/>
            </a:xfrm>
            <a:prstGeom prst="rect">
              <a:avLst/>
            </a:prstGeom>
          </p:spPr>
        </p:pic>
      </p:grpSp>
    </p:spTree>
    <p:extLst>
      <p:ext uri="{BB962C8B-B14F-4D97-AF65-F5344CB8AC3E}">
        <p14:creationId xmlns:p14="http://schemas.microsoft.com/office/powerpoint/2010/main" val="1526747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phone&#10;&#10;Description automatically generated">
            <a:extLst>
              <a:ext uri="{FF2B5EF4-FFF2-40B4-BE49-F238E27FC236}">
                <a16:creationId xmlns:a16="http://schemas.microsoft.com/office/drawing/2014/main" id="{73F52162-BCAB-9E64-59A7-6F89EB039E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01"/>
            <a:ext cx="2846167" cy="1900080"/>
          </a:xfrm>
          <a:prstGeom prst="rect">
            <a:avLst/>
          </a:prstGeom>
        </p:spPr>
      </p:pic>
      <p:pic>
        <p:nvPicPr>
          <p:cNvPr id="7" name="Picture 6" descr="A screenshot of a black and white text&#10;&#10;Description automatically generated">
            <a:extLst>
              <a:ext uri="{FF2B5EF4-FFF2-40B4-BE49-F238E27FC236}">
                <a16:creationId xmlns:a16="http://schemas.microsoft.com/office/drawing/2014/main" id="{9CA334D5-9E6F-9C12-D894-3FABCB2646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1200" y="-51967"/>
            <a:ext cx="2620800" cy="1900080"/>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91F1B0EC-0745-C146-A772-68BF425AA4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950" y="1207270"/>
            <a:ext cx="2850120" cy="1649375"/>
          </a:xfrm>
          <a:prstGeom prst="rect">
            <a:avLst/>
          </a:prstGeom>
        </p:spPr>
      </p:pic>
      <p:pic>
        <p:nvPicPr>
          <p:cNvPr id="11" name="Picture 10" descr="A screenshot of a black and white message&#10;&#10;Description automatically generated">
            <a:extLst>
              <a:ext uri="{FF2B5EF4-FFF2-40B4-BE49-F238E27FC236}">
                <a16:creationId xmlns:a16="http://schemas.microsoft.com/office/drawing/2014/main" id="{E2C48E22-B529-730D-DBE9-30078F852C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5260" y="49920"/>
            <a:ext cx="2671988" cy="1900080"/>
          </a:xfrm>
          <a:prstGeom prst="rect">
            <a:avLst/>
          </a:prstGeom>
        </p:spPr>
      </p:pic>
      <p:pic>
        <p:nvPicPr>
          <p:cNvPr id="13" name="Picture 12" descr="A screenshot of a black and white text&#10;&#10;Description automatically generated">
            <a:extLst>
              <a:ext uri="{FF2B5EF4-FFF2-40B4-BE49-F238E27FC236}">
                <a16:creationId xmlns:a16="http://schemas.microsoft.com/office/drawing/2014/main" id="{E6DBF05B-70BC-4B3E-4D6B-D7E183685F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17120" y="770513"/>
            <a:ext cx="2610797" cy="1900080"/>
          </a:xfrm>
          <a:prstGeom prst="rect">
            <a:avLst/>
          </a:prstGeom>
        </p:spPr>
      </p:pic>
      <p:pic>
        <p:nvPicPr>
          <p:cNvPr id="15" name="Picture 14" descr="A black and white text&#10;&#10;Description automatically generated">
            <a:extLst>
              <a:ext uri="{FF2B5EF4-FFF2-40B4-BE49-F238E27FC236}">
                <a16:creationId xmlns:a16="http://schemas.microsoft.com/office/drawing/2014/main" id="{8F0F5144-6A6F-C2DF-B358-FDB99C2CCB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24852" y="1658968"/>
            <a:ext cx="2850120" cy="1496313"/>
          </a:xfrm>
          <a:prstGeom prst="rect">
            <a:avLst/>
          </a:prstGeom>
        </p:spPr>
      </p:pic>
      <p:pic>
        <p:nvPicPr>
          <p:cNvPr id="19" name="Picture 18" descr="A black and white screen with white text&#10;&#10;Description automatically generated">
            <a:extLst>
              <a:ext uri="{FF2B5EF4-FFF2-40B4-BE49-F238E27FC236}">
                <a16:creationId xmlns:a16="http://schemas.microsoft.com/office/drawing/2014/main" id="{A8E209F5-6FC3-0F8A-7DE0-61DDF098546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90654" y="243532"/>
            <a:ext cx="2850120" cy="1129492"/>
          </a:xfrm>
          <a:prstGeom prst="rect">
            <a:avLst/>
          </a:prstGeom>
        </p:spPr>
      </p:pic>
      <p:pic>
        <p:nvPicPr>
          <p:cNvPr id="17" name="Picture 16" descr="A black and white text&#10;&#10;Description automatically generated">
            <a:extLst>
              <a:ext uri="{FF2B5EF4-FFF2-40B4-BE49-F238E27FC236}">
                <a16:creationId xmlns:a16="http://schemas.microsoft.com/office/drawing/2014/main" id="{2DE0CBAF-0E0C-AC06-4521-FD110F1618B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63795" y="4212653"/>
            <a:ext cx="2850120" cy="1184911"/>
          </a:xfrm>
          <a:prstGeom prst="rect">
            <a:avLst/>
          </a:prstGeom>
        </p:spPr>
      </p:pic>
      <p:pic>
        <p:nvPicPr>
          <p:cNvPr id="21" name="Picture 20" descr="A screenshot of a black and white message&#10;&#10;Description automatically generated">
            <a:extLst>
              <a:ext uri="{FF2B5EF4-FFF2-40B4-BE49-F238E27FC236}">
                <a16:creationId xmlns:a16="http://schemas.microsoft.com/office/drawing/2014/main" id="{7A49D64B-493D-0D7D-A001-5FD8BDAE00F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20178" y="4674600"/>
            <a:ext cx="2850120" cy="1805076"/>
          </a:xfrm>
          <a:prstGeom prst="rect">
            <a:avLst/>
          </a:prstGeom>
        </p:spPr>
      </p:pic>
      <p:pic>
        <p:nvPicPr>
          <p:cNvPr id="23" name="Picture 22" descr="A screenshot of a black and white message&#10;&#10;Description automatically generated">
            <a:extLst>
              <a:ext uri="{FF2B5EF4-FFF2-40B4-BE49-F238E27FC236}">
                <a16:creationId xmlns:a16="http://schemas.microsoft.com/office/drawing/2014/main" id="{CBFF3285-6B62-976F-68F2-30236108843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72265" y="4886264"/>
            <a:ext cx="2574763" cy="1900080"/>
          </a:xfrm>
          <a:prstGeom prst="rect">
            <a:avLst/>
          </a:prstGeom>
        </p:spPr>
      </p:pic>
      <p:pic>
        <p:nvPicPr>
          <p:cNvPr id="25" name="Picture 24" descr="A screenshot of a black and white text&#10;&#10;Description automatically generated">
            <a:extLst>
              <a:ext uri="{FF2B5EF4-FFF2-40B4-BE49-F238E27FC236}">
                <a16:creationId xmlns:a16="http://schemas.microsoft.com/office/drawing/2014/main" id="{D920B25B-76A7-1FC3-6CE0-49AFEB222B2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59171" y="2739014"/>
            <a:ext cx="2736115" cy="1900080"/>
          </a:xfrm>
          <a:prstGeom prst="rect">
            <a:avLst/>
          </a:prstGeom>
        </p:spPr>
      </p:pic>
      <p:pic>
        <p:nvPicPr>
          <p:cNvPr id="27" name="Picture 26" descr="A screenshot of a black and white message&#10;&#10;Description automatically generated">
            <a:extLst>
              <a:ext uri="{FF2B5EF4-FFF2-40B4-BE49-F238E27FC236}">
                <a16:creationId xmlns:a16="http://schemas.microsoft.com/office/drawing/2014/main" id="{747EBF36-6A57-6659-F0F8-4A3A4AD9A96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833602" y="2597012"/>
            <a:ext cx="2624152" cy="1900080"/>
          </a:xfrm>
          <a:prstGeom prst="rect">
            <a:avLst/>
          </a:prstGeom>
        </p:spPr>
      </p:pic>
      <p:pic>
        <p:nvPicPr>
          <p:cNvPr id="29" name="Picture 28" descr="A screenshot of a black and white screen&#10;&#10;Description automatically generated">
            <a:extLst>
              <a:ext uri="{FF2B5EF4-FFF2-40B4-BE49-F238E27FC236}">
                <a16:creationId xmlns:a16="http://schemas.microsoft.com/office/drawing/2014/main" id="{93532783-C15D-66EC-41CD-0DDD632824A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953621" y="5525702"/>
            <a:ext cx="2850120" cy="1206023"/>
          </a:xfrm>
          <a:prstGeom prst="rect">
            <a:avLst/>
          </a:prstGeom>
        </p:spPr>
      </p:pic>
      <p:pic>
        <p:nvPicPr>
          <p:cNvPr id="31" name="Picture 30" descr="A screenshot of a black and white text&#10;&#10;Description automatically generated">
            <a:extLst>
              <a:ext uri="{FF2B5EF4-FFF2-40B4-BE49-F238E27FC236}">
                <a16:creationId xmlns:a16="http://schemas.microsoft.com/office/drawing/2014/main" id="{E535F895-889E-E5E5-5258-3169D7ED6DF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504474" y="2102497"/>
            <a:ext cx="2587751" cy="1900080"/>
          </a:xfrm>
          <a:prstGeom prst="rect">
            <a:avLst/>
          </a:prstGeom>
        </p:spPr>
      </p:pic>
      <p:pic>
        <p:nvPicPr>
          <p:cNvPr id="33" name="Picture 32" descr="A screenshot of a black and white message&#10;&#10;Description automatically generated">
            <a:extLst>
              <a:ext uri="{FF2B5EF4-FFF2-40B4-BE49-F238E27FC236}">
                <a16:creationId xmlns:a16="http://schemas.microsoft.com/office/drawing/2014/main" id="{0F93CB76-5A73-5D0D-326B-7E63C20F0AB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93419" y="3743426"/>
            <a:ext cx="2850120" cy="1694238"/>
          </a:xfrm>
          <a:prstGeom prst="rect">
            <a:avLst/>
          </a:prstGeom>
        </p:spPr>
      </p:pic>
      <p:pic>
        <p:nvPicPr>
          <p:cNvPr id="35" name="Picture 34" descr="A screenshot of a black and white text&#10;&#10;Description automatically generated">
            <a:extLst>
              <a:ext uri="{FF2B5EF4-FFF2-40B4-BE49-F238E27FC236}">
                <a16:creationId xmlns:a16="http://schemas.microsoft.com/office/drawing/2014/main" id="{8D4B6BFC-DE0C-FF50-ABC9-14B911C1828A}"/>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7617" y="2493239"/>
            <a:ext cx="2750786" cy="1900080"/>
          </a:xfrm>
          <a:prstGeom prst="rect">
            <a:avLst/>
          </a:prstGeom>
        </p:spPr>
      </p:pic>
      <p:pic>
        <p:nvPicPr>
          <p:cNvPr id="37" name="Picture 36" descr="A screenshot of a black and white text&#10;&#10;Description automatically generated">
            <a:extLst>
              <a:ext uri="{FF2B5EF4-FFF2-40B4-BE49-F238E27FC236}">
                <a16:creationId xmlns:a16="http://schemas.microsoft.com/office/drawing/2014/main" id="{420F532C-E9A6-2D30-3E12-078FC1F5B62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5031812"/>
            <a:ext cx="2850120" cy="1826188"/>
          </a:xfrm>
          <a:prstGeom prst="rect">
            <a:avLst/>
          </a:prstGeom>
        </p:spPr>
      </p:pic>
      <p:pic>
        <p:nvPicPr>
          <p:cNvPr id="39" name="Picture 38" descr="A screenshot of a black and white text&#10;&#10;Description automatically generated">
            <a:extLst>
              <a:ext uri="{FF2B5EF4-FFF2-40B4-BE49-F238E27FC236}">
                <a16:creationId xmlns:a16="http://schemas.microsoft.com/office/drawing/2014/main" id="{550AFE94-3AF6-2262-E893-965957A96143}"/>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101206" y="1202275"/>
            <a:ext cx="2788161" cy="1900080"/>
          </a:xfrm>
          <a:prstGeom prst="rect">
            <a:avLst/>
          </a:prstGeom>
        </p:spPr>
      </p:pic>
      <p:sp>
        <p:nvSpPr>
          <p:cNvPr id="40" name="Rectangle 39">
            <a:extLst>
              <a:ext uri="{FF2B5EF4-FFF2-40B4-BE49-F238E27FC236}">
                <a16:creationId xmlns:a16="http://schemas.microsoft.com/office/drawing/2014/main" id="{EC85BC32-9687-DDED-06BB-617886E620F4}"/>
              </a:ext>
            </a:extLst>
          </p:cNvPr>
          <p:cNvSpPr/>
          <p:nvPr/>
        </p:nvSpPr>
        <p:spPr>
          <a:xfrm>
            <a:off x="2476500" y="1263067"/>
            <a:ext cx="7239000" cy="4235389"/>
          </a:xfrm>
          <a:custGeom>
            <a:avLst/>
            <a:gdLst>
              <a:gd name="connsiteX0" fmla="*/ 0 w 7239000"/>
              <a:gd name="connsiteY0" fmla="*/ 0 h 4235389"/>
              <a:gd name="connsiteX1" fmla="*/ 440921 w 7239000"/>
              <a:gd name="connsiteY1" fmla="*/ 0 h 4235389"/>
              <a:gd name="connsiteX2" fmla="*/ 1099012 w 7239000"/>
              <a:gd name="connsiteY2" fmla="*/ 0 h 4235389"/>
              <a:gd name="connsiteX3" fmla="*/ 1539933 w 7239000"/>
              <a:gd name="connsiteY3" fmla="*/ 0 h 4235389"/>
              <a:gd name="connsiteX4" fmla="*/ 2342804 w 7239000"/>
              <a:gd name="connsiteY4" fmla="*/ 0 h 4235389"/>
              <a:gd name="connsiteX5" fmla="*/ 2783725 w 7239000"/>
              <a:gd name="connsiteY5" fmla="*/ 0 h 4235389"/>
              <a:gd name="connsiteX6" fmla="*/ 3224645 w 7239000"/>
              <a:gd name="connsiteY6" fmla="*/ 0 h 4235389"/>
              <a:gd name="connsiteX7" fmla="*/ 3955126 w 7239000"/>
              <a:gd name="connsiteY7" fmla="*/ 0 h 4235389"/>
              <a:gd name="connsiteX8" fmla="*/ 4468437 w 7239000"/>
              <a:gd name="connsiteY8" fmla="*/ 0 h 4235389"/>
              <a:gd name="connsiteX9" fmla="*/ 4981748 w 7239000"/>
              <a:gd name="connsiteY9" fmla="*/ 0 h 4235389"/>
              <a:gd name="connsiteX10" fmla="*/ 5712229 w 7239000"/>
              <a:gd name="connsiteY10" fmla="*/ 0 h 4235389"/>
              <a:gd name="connsiteX11" fmla="*/ 6297930 w 7239000"/>
              <a:gd name="connsiteY11" fmla="*/ 0 h 4235389"/>
              <a:gd name="connsiteX12" fmla="*/ 7239000 w 7239000"/>
              <a:gd name="connsiteY12" fmla="*/ 0 h 4235389"/>
              <a:gd name="connsiteX13" fmla="*/ 7239000 w 7239000"/>
              <a:gd name="connsiteY13" fmla="*/ 520348 h 4235389"/>
              <a:gd name="connsiteX14" fmla="*/ 7239000 w 7239000"/>
              <a:gd name="connsiteY14" fmla="*/ 1167757 h 4235389"/>
              <a:gd name="connsiteX15" fmla="*/ 7239000 w 7239000"/>
              <a:gd name="connsiteY15" fmla="*/ 1857521 h 4235389"/>
              <a:gd name="connsiteX16" fmla="*/ 7239000 w 7239000"/>
              <a:gd name="connsiteY16" fmla="*/ 2462576 h 4235389"/>
              <a:gd name="connsiteX17" fmla="*/ 7239000 w 7239000"/>
              <a:gd name="connsiteY17" fmla="*/ 3109986 h 4235389"/>
              <a:gd name="connsiteX18" fmla="*/ 7239000 w 7239000"/>
              <a:gd name="connsiteY18" fmla="*/ 3715041 h 4235389"/>
              <a:gd name="connsiteX19" fmla="*/ 7239000 w 7239000"/>
              <a:gd name="connsiteY19" fmla="*/ 4235389 h 4235389"/>
              <a:gd name="connsiteX20" fmla="*/ 6653299 w 7239000"/>
              <a:gd name="connsiteY20" fmla="*/ 4235389 h 4235389"/>
              <a:gd name="connsiteX21" fmla="*/ 6139988 w 7239000"/>
              <a:gd name="connsiteY21" fmla="*/ 4235389 h 4235389"/>
              <a:gd name="connsiteX22" fmla="*/ 5337117 w 7239000"/>
              <a:gd name="connsiteY22" fmla="*/ 4235389 h 4235389"/>
              <a:gd name="connsiteX23" fmla="*/ 4751416 w 7239000"/>
              <a:gd name="connsiteY23" fmla="*/ 4235389 h 4235389"/>
              <a:gd name="connsiteX24" fmla="*/ 4165715 w 7239000"/>
              <a:gd name="connsiteY24" fmla="*/ 4235389 h 4235389"/>
              <a:gd name="connsiteX25" fmla="*/ 3507625 w 7239000"/>
              <a:gd name="connsiteY25" fmla="*/ 4235389 h 4235389"/>
              <a:gd name="connsiteX26" fmla="*/ 2777144 w 7239000"/>
              <a:gd name="connsiteY26" fmla="*/ 4235389 h 4235389"/>
              <a:gd name="connsiteX27" fmla="*/ 2336223 w 7239000"/>
              <a:gd name="connsiteY27" fmla="*/ 4235389 h 4235389"/>
              <a:gd name="connsiteX28" fmla="*/ 1605742 w 7239000"/>
              <a:gd name="connsiteY28" fmla="*/ 4235389 h 4235389"/>
              <a:gd name="connsiteX29" fmla="*/ 875261 w 7239000"/>
              <a:gd name="connsiteY29" fmla="*/ 4235389 h 4235389"/>
              <a:gd name="connsiteX30" fmla="*/ 0 w 7239000"/>
              <a:gd name="connsiteY30" fmla="*/ 4235389 h 4235389"/>
              <a:gd name="connsiteX31" fmla="*/ 0 w 7239000"/>
              <a:gd name="connsiteY31" fmla="*/ 3757395 h 4235389"/>
              <a:gd name="connsiteX32" fmla="*/ 0 w 7239000"/>
              <a:gd name="connsiteY32" fmla="*/ 3279401 h 4235389"/>
              <a:gd name="connsiteX33" fmla="*/ 0 w 7239000"/>
              <a:gd name="connsiteY33" fmla="*/ 2674346 h 4235389"/>
              <a:gd name="connsiteX34" fmla="*/ 0 w 7239000"/>
              <a:gd name="connsiteY34" fmla="*/ 2069290 h 4235389"/>
              <a:gd name="connsiteX35" fmla="*/ 0 w 7239000"/>
              <a:gd name="connsiteY35" fmla="*/ 1506588 h 4235389"/>
              <a:gd name="connsiteX36" fmla="*/ 0 w 7239000"/>
              <a:gd name="connsiteY36" fmla="*/ 816825 h 4235389"/>
              <a:gd name="connsiteX37" fmla="*/ 0 w 7239000"/>
              <a:gd name="connsiteY37" fmla="*/ 0 h 4235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239000" h="4235389" fill="none" extrusionOk="0">
                <a:moveTo>
                  <a:pt x="0" y="0"/>
                </a:moveTo>
                <a:cubicBezTo>
                  <a:pt x="187686" y="-21486"/>
                  <a:pt x="298058" y="7185"/>
                  <a:pt x="440921" y="0"/>
                </a:cubicBezTo>
                <a:cubicBezTo>
                  <a:pt x="583784" y="-7185"/>
                  <a:pt x="961775" y="-7309"/>
                  <a:pt x="1099012" y="0"/>
                </a:cubicBezTo>
                <a:cubicBezTo>
                  <a:pt x="1236249" y="7309"/>
                  <a:pt x="1383608" y="1546"/>
                  <a:pt x="1539933" y="0"/>
                </a:cubicBezTo>
                <a:cubicBezTo>
                  <a:pt x="1696258" y="-1546"/>
                  <a:pt x="2023008" y="-23333"/>
                  <a:pt x="2342804" y="0"/>
                </a:cubicBezTo>
                <a:cubicBezTo>
                  <a:pt x="2662600" y="23333"/>
                  <a:pt x="2663500" y="17071"/>
                  <a:pt x="2783725" y="0"/>
                </a:cubicBezTo>
                <a:cubicBezTo>
                  <a:pt x="2903950" y="-17071"/>
                  <a:pt x="3112349" y="9691"/>
                  <a:pt x="3224645" y="0"/>
                </a:cubicBezTo>
                <a:cubicBezTo>
                  <a:pt x="3336941" y="-9691"/>
                  <a:pt x="3751353" y="22080"/>
                  <a:pt x="3955126" y="0"/>
                </a:cubicBezTo>
                <a:cubicBezTo>
                  <a:pt x="4158899" y="-22080"/>
                  <a:pt x="4212556" y="-25020"/>
                  <a:pt x="4468437" y="0"/>
                </a:cubicBezTo>
                <a:cubicBezTo>
                  <a:pt x="4724318" y="25020"/>
                  <a:pt x="4844058" y="11006"/>
                  <a:pt x="4981748" y="0"/>
                </a:cubicBezTo>
                <a:cubicBezTo>
                  <a:pt x="5119438" y="-11006"/>
                  <a:pt x="5477319" y="-9736"/>
                  <a:pt x="5712229" y="0"/>
                </a:cubicBezTo>
                <a:cubicBezTo>
                  <a:pt x="5947139" y="9736"/>
                  <a:pt x="6010592" y="-3411"/>
                  <a:pt x="6297930" y="0"/>
                </a:cubicBezTo>
                <a:cubicBezTo>
                  <a:pt x="6585268" y="3411"/>
                  <a:pt x="6850074" y="-40741"/>
                  <a:pt x="7239000" y="0"/>
                </a:cubicBezTo>
                <a:cubicBezTo>
                  <a:pt x="7250060" y="240093"/>
                  <a:pt x="7226902" y="358173"/>
                  <a:pt x="7239000" y="520348"/>
                </a:cubicBezTo>
                <a:cubicBezTo>
                  <a:pt x="7251098" y="682523"/>
                  <a:pt x="7264937" y="1014399"/>
                  <a:pt x="7239000" y="1167757"/>
                </a:cubicBezTo>
                <a:cubicBezTo>
                  <a:pt x="7213063" y="1321115"/>
                  <a:pt x="7229015" y="1591038"/>
                  <a:pt x="7239000" y="1857521"/>
                </a:cubicBezTo>
                <a:cubicBezTo>
                  <a:pt x="7248985" y="2124004"/>
                  <a:pt x="7256846" y="2286925"/>
                  <a:pt x="7239000" y="2462576"/>
                </a:cubicBezTo>
                <a:cubicBezTo>
                  <a:pt x="7221154" y="2638228"/>
                  <a:pt x="7224941" y="2849203"/>
                  <a:pt x="7239000" y="3109986"/>
                </a:cubicBezTo>
                <a:cubicBezTo>
                  <a:pt x="7253060" y="3370769"/>
                  <a:pt x="7248510" y="3570455"/>
                  <a:pt x="7239000" y="3715041"/>
                </a:cubicBezTo>
                <a:cubicBezTo>
                  <a:pt x="7229490" y="3859628"/>
                  <a:pt x="7244498" y="4105616"/>
                  <a:pt x="7239000" y="4235389"/>
                </a:cubicBezTo>
                <a:cubicBezTo>
                  <a:pt x="6964360" y="4230302"/>
                  <a:pt x="6914769" y="4208752"/>
                  <a:pt x="6653299" y="4235389"/>
                </a:cubicBezTo>
                <a:cubicBezTo>
                  <a:pt x="6391829" y="4262026"/>
                  <a:pt x="6310469" y="4241960"/>
                  <a:pt x="6139988" y="4235389"/>
                </a:cubicBezTo>
                <a:cubicBezTo>
                  <a:pt x="5969507" y="4228818"/>
                  <a:pt x="5532185" y="4236725"/>
                  <a:pt x="5337117" y="4235389"/>
                </a:cubicBezTo>
                <a:cubicBezTo>
                  <a:pt x="5142049" y="4234053"/>
                  <a:pt x="4939806" y="4235066"/>
                  <a:pt x="4751416" y="4235389"/>
                </a:cubicBezTo>
                <a:cubicBezTo>
                  <a:pt x="4563026" y="4235712"/>
                  <a:pt x="4432502" y="4239689"/>
                  <a:pt x="4165715" y="4235389"/>
                </a:cubicBezTo>
                <a:cubicBezTo>
                  <a:pt x="3898928" y="4231089"/>
                  <a:pt x="3823958" y="4208963"/>
                  <a:pt x="3507625" y="4235389"/>
                </a:cubicBezTo>
                <a:cubicBezTo>
                  <a:pt x="3191292" y="4261816"/>
                  <a:pt x="2995729" y="4199387"/>
                  <a:pt x="2777144" y="4235389"/>
                </a:cubicBezTo>
                <a:cubicBezTo>
                  <a:pt x="2558559" y="4271391"/>
                  <a:pt x="2513363" y="4249149"/>
                  <a:pt x="2336223" y="4235389"/>
                </a:cubicBezTo>
                <a:cubicBezTo>
                  <a:pt x="2159083" y="4221629"/>
                  <a:pt x="1954121" y="4239466"/>
                  <a:pt x="1605742" y="4235389"/>
                </a:cubicBezTo>
                <a:cubicBezTo>
                  <a:pt x="1257363" y="4231312"/>
                  <a:pt x="1149063" y="4210241"/>
                  <a:pt x="875261" y="4235389"/>
                </a:cubicBezTo>
                <a:cubicBezTo>
                  <a:pt x="601459" y="4260537"/>
                  <a:pt x="404568" y="4198149"/>
                  <a:pt x="0" y="4235389"/>
                </a:cubicBezTo>
                <a:cubicBezTo>
                  <a:pt x="-9880" y="4032664"/>
                  <a:pt x="-8982" y="3861752"/>
                  <a:pt x="0" y="3757395"/>
                </a:cubicBezTo>
                <a:cubicBezTo>
                  <a:pt x="8982" y="3653038"/>
                  <a:pt x="7765" y="3470213"/>
                  <a:pt x="0" y="3279401"/>
                </a:cubicBezTo>
                <a:cubicBezTo>
                  <a:pt x="-7765" y="3088589"/>
                  <a:pt x="1718" y="2891283"/>
                  <a:pt x="0" y="2674346"/>
                </a:cubicBezTo>
                <a:cubicBezTo>
                  <a:pt x="-1718" y="2457410"/>
                  <a:pt x="12687" y="2255299"/>
                  <a:pt x="0" y="2069290"/>
                </a:cubicBezTo>
                <a:cubicBezTo>
                  <a:pt x="-12687" y="1883281"/>
                  <a:pt x="-14238" y="1760584"/>
                  <a:pt x="0" y="1506588"/>
                </a:cubicBezTo>
                <a:cubicBezTo>
                  <a:pt x="14238" y="1252592"/>
                  <a:pt x="34107" y="1118967"/>
                  <a:pt x="0" y="816825"/>
                </a:cubicBezTo>
                <a:cubicBezTo>
                  <a:pt x="-34107" y="514683"/>
                  <a:pt x="17939" y="214705"/>
                  <a:pt x="0" y="0"/>
                </a:cubicBezTo>
                <a:close/>
              </a:path>
              <a:path w="7239000" h="4235389" stroke="0" extrusionOk="0">
                <a:moveTo>
                  <a:pt x="0" y="0"/>
                </a:moveTo>
                <a:cubicBezTo>
                  <a:pt x="199180" y="18529"/>
                  <a:pt x="371562" y="-7571"/>
                  <a:pt x="730481" y="0"/>
                </a:cubicBezTo>
                <a:cubicBezTo>
                  <a:pt x="1089400" y="7571"/>
                  <a:pt x="1071836" y="9440"/>
                  <a:pt x="1171402" y="0"/>
                </a:cubicBezTo>
                <a:cubicBezTo>
                  <a:pt x="1270968" y="-9440"/>
                  <a:pt x="1489226" y="7274"/>
                  <a:pt x="1612323" y="0"/>
                </a:cubicBezTo>
                <a:cubicBezTo>
                  <a:pt x="1735420" y="-7274"/>
                  <a:pt x="1920470" y="18822"/>
                  <a:pt x="2053244" y="0"/>
                </a:cubicBezTo>
                <a:cubicBezTo>
                  <a:pt x="2186018" y="-18822"/>
                  <a:pt x="2329289" y="3476"/>
                  <a:pt x="2566555" y="0"/>
                </a:cubicBezTo>
                <a:cubicBezTo>
                  <a:pt x="2803821" y="-3476"/>
                  <a:pt x="2933284" y="-7664"/>
                  <a:pt x="3152255" y="0"/>
                </a:cubicBezTo>
                <a:cubicBezTo>
                  <a:pt x="3371226" y="7664"/>
                  <a:pt x="3530236" y="15200"/>
                  <a:pt x="3665566" y="0"/>
                </a:cubicBezTo>
                <a:cubicBezTo>
                  <a:pt x="3800896" y="-15200"/>
                  <a:pt x="4225894" y="15956"/>
                  <a:pt x="4468437" y="0"/>
                </a:cubicBezTo>
                <a:cubicBezTo>
                  <a:pt x="4710980" y="-15956"/>
                  <a:pt x="4890288" y="-3476"/>
                  <a:pt x="5126528" y="0"/>
                </a:cubicBezTo>
                <a:cubicBezTo>
                  <a:pt x="5362768" y="3476"/>
                  <a:pt x="5651928" y="-27434"/>
                  <a:pt x="5784619" y="0"/>
                </a:cubicBezTo>
                <a:cubicBezTo>
                  <a:pt x="5917310" y="27434"/>
                  <a:pt x="6248739" y="15791"/>
                  <a:pt x="6370320" y="0"/>
                </a:cubicBezTo>
                <a:cubicBezTo>
                  <a:pt x="6491901" y="-15791"/>
                  <a:pt x="6926316" y="17330"/>
                  <a:pt x="7239000" y="0"/>
                </a:cubicBezTo>
                <a:cubicBezTo>
                  <a:pt x="7231175" y="149026"/>
                  <a:pt x="7218223" y="312824"/>
                  <a:pt x="7239000" y="520348"/>
                </a:cubicBezTo>
                <a:cubicBezTo>
                  <a:pt x="7259777" y="727872"/>
                  <a:pt x="7215348" y="865983"/>
                  <a:pt x="7239000" y="998342"/>
                </a:cubicBezTo>
                <a:cubicBezTo>
                  <a:pt x="7262652" y="1130701"/>
                  <a:pt x="7216815" y="1411583"/>
                  <a:pt x="7239000" y="1688105"/>
                </a:cubicBezTo>
                <a:cubicBezTo>
                  <a:pt x="7261185" y="1964627"/>
                  <a:pt x="7257797" y="1985942"/>
                  <a:pt x="7239000" y="2208453"/>
                </a:cubicBezTo>
                <a:cubicBezTo>
                  <a:pt x="7220203" y="2430964"/>
                  <a:pt x="7232940" y="2524143"/>
                  <a:pt x="7239000" y="2686447"/>
                </a:cubicBezTo>
                <a:cubicBezTo>
                  <a:pt x="7245060" y="2848751"/>
                  <a:pt x="7244414" y="3073675"/>
                  <a:pt x="7239000" y="3291502"/>
                </a:cubicBezTo>
                <a:cubicBezTo>
                  <a:pt x="7233586" y="3509330"/>
                  <a:pt x="7256899" y="3860997"/>
                  <a:pt x="7239000" y="4235389"/>
                </a:cubicBezTo>
                <a:cubicBezTo>
                  <a:pt x="7129034" y="4210570"/>
                  <a:pt x="6899345" y="4244332"/>
                  <a:pt x="6725689" y="4235389"/>
                </a:cubicBezTo>
                <a:cubicBezTo>
                  <a:pt x="6552033" y="4226446"/>
                  <a:pt x="6290667" y="4261440"/>
                  <a:pt x="5995208" y="4235389"/>
                </a:cubicBezTo>
                <a:cubicBezTo>
                  <a:pt x="5699749" y="4209338"/>
                  <a:pt x="5566090" y="4243971"/>
                  <a:pt x="5409507" y="4235389"/>
                </a:cubicBezTo>
                <a:cubicBezTo>
                  <a:pt x="5252924" y="4226807"/>
                  <a:pt x="5109347" y="4241302"/>
                  <a:pt x="4968586" y="4235389"/>
                </a:cubicBezTo>
                <a:cubicBezTo>
                  <a:pt x="4827825" y="4229476"/>
                  <a:pt x="4499126" y="4208254"/>
                  <a:pt x="4238105" y="4235389"/>
                </a:cubicBezTo>
                <a:cubicBezTo>
                  <a:pt x="3977084" y="4262524"/>
                  <a:pt x="3900440" y="4257596"/>
                  <a:pt x="3580015" y="4235389"/>
                </a:cubicBezTo>
                <a:cubicBezTo>
                  <a:pt x="3259590" y="4213183"/>
                  <a:pt x="3112452" y="4235971"/>
                  <a:pt x="2777144" y="4235389"/>
                </a:cubicBezTo>
                <a:cubicBezTo>
                  <a:pt x="2441836" y="4234807"/>
                  <a:pt x="2342630" y="4229216"/>
                  <a:pt x="1974273" y="4235389"/>
                </a:cubicBezTo>
                <a:cubicBezTo>
                  <a:pt x="1605916" y="4241562"/>
                  <a:pt x="1503349" y="4222060"/>
                  <a:pt x="1171402" y="4235389"/>
                </a:cubicBezTo>
                <a:cubicBezTo>
                  <a:pt x="839455" y="4248718"/>
                  <a:pt x="751555" y="4250443"/>
                  <a:pt x="585701" y="4235389"/>
                </a:cubicBezTo>
                <a:cubicBezTo>
                  <a:pt x="419847" y="4220335"/>
                  <a:pt x="230501" y="4240780"/>
                  <a:pt x="0" y="4235389"/>
                </a:cubicBezTo>
                <a:cubicBezTo>
                  <a:pt x="5551" y="4010490"/>
                  <a:pt x="31696" y="3723396"/>
                  <a:pt x="0" y="3587980"/>
                </a:cubicBezTo>
                <a:cubicBezTo>
                  <a:pt x="-31696" y="3452564"/>
                  <a:pt x="-13095" y="3086422"/>
                  <a:pt x="0" y="2898216"/>
                </a:cubicBezTo>
                <a:cubicBezTo>
                  <a:pt x="13095" y="2710010"/>
                  <a:pt x="-17199" y="2382135"/>
                  <a:pt x="0" y="2208453"/>
                </a:cubicBezTo>
                <a:cubicBezTo>
                  <a:pt x="17199" y="2034771"/>
                  <a:pt x="13784" y="1843374"/>
                  <a:pt x="0" y="1688105"/>
                </a:cubicBezTo>
                <a:cubicBezTo>
                  <a:pt x="-13784" y="1532836"/>
                  <a:pt x="-19347" y="1192271"/>
                  <a:pt x="0" y="998342"/>
                </a:cubicBezTo>
                <a:cubicBezTo>
                  <a:pt x="19347" y="804413"/>
                  <a:pt x="39813" y="398357"/>
                  <a:pt x="0" y="0"/>
                </a:cubicBezTo>
                <a:close/>
              </a:path>
            </a:pathLst>
          </a:custGeom>
          <a:solidFill>
            <a:srgbClr val="FFF8F7"/>
          </a:solidFill>
          <a:ln>
            <a:solidFill>
              <a:schemeClr val="bg1"/>
            </a:solidFill>
            <a:extLst>
              <a:ext uri="{C807C97D-BFC1-408E-A445-0C87EB9F89A2}">
                <ask:lineSketchStyleProps xmlns:ask="http://schemas.microsoft.com/office/drawing/2018/sketchyshapes" sd="1262827741">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panose="020B0604020202020204" pitchFamily="34" charset="0"/>
                <a:cs typeface="Arial" panose="020B0604020202020204" pitchFamily="34" charset="0"/>
              </a:rPr>
              <a:t>                              Problem:</a:t>
            </a:r>
            <a:endParaRPr lang="en-US" dirty="0">
              <a:solidFill>
                <a:schemeClr val="tx1"/>
              </a:solidFill>
              <a:latin typeface="Arial" panose="020B0604020202020204" pitchFamily="34" charset="0"/>
              <a:cs typeface="Arial" panose="020B0604020202020204" pitchFamily="34" charset="0"/>
            </a:endParaRPr>
          </a:p>
          <a:p>
            <a:pPr lvl="1"/>
            <a:r>
              <a:rPr lang="en-US" dirty="0">
                <a:solidFill>
                  <a:schemeClr val="tx1"/>
                </a:solidFill>
              </a:rPr>
              <a:t>Many fitness enthusiasts struggle with the organization and tracking of their workout routines. Traditional methods, such as paper logs and spreadsheets, are cumbersome and often lead to inconsistent tracking, which can hinder progress and motivation. Additionally, calculating essential fitness metrics, such as calories burned and metabolic rate, can be complex and time-consuming without the right tools. The Flex Workout Application addresses these challenges by providing a streamlined and intuitive platform that simplifies the tracking process, ensures accurate calculations, and offers valuable insights into the user's fitness journey. This approach not only saves time but also enhances the overall fitness experience, making it more enjoyable and effective.</a:t>
            </a:r>
            <a:endParaRPr lang="en-US" dirty="0">
              <a:solidFill>
                <a:schemeClr val="tx1"/>
              </a:solidFill>
              <a:latin typeface="Arial" panose="020B0604020202020204" pitchFamily="34" charset="0"/>
              <a:cs typeface="Arial" panose="020B0604020202020204" pitchFamily="34" charset="0"/>
            </a:endParaRPr>
          </a:p>
        </p:txBody>
      </p:sp>
      <p:grpSp>
        <p:nvGrpSpPr>
          <p:cNvPr id="41" name="Group 40">
            <a:extLst>
              <a:ext uri="{FF2B5EF4-FFF2-40B4-BE49-F238E27FC236}">
                <a16:creationId xmlns:a16="http://schemas.microsoft.com/office/drawing/2014/main" id="{A46AC9F6-EC48-8264-7D41-0C9A44DFA40F}"/>
              </a:ext>
            </a:extLst>
          </p:cNvPr>
          <p:cNvGrpSpPr/>
          <p:nvPr/>
        </p:nvGrpSpPr>
        <p:grpSpPr>
          <a:xfrm>
            <a:off x="-152217" y="7040786"/>
            <a:ext cx="3692859" cy="6842125"/>
            <a:chOff x="1317291" y="15875"/>
            <a:chExt cx="3692859" cy="6842125"/>
          </a:xfrm>
        </p:grpSpPr>
        <p:pic>
          <p:nvPicPr>
            <p:cNvPr id="42" name="Picture 24">
              <a:extLst>
                <a:ext uri="{FF2B5EF4-FFF2-40B4-BE49-F238E27FC236}">
                  <a16:creationId xmlns:a16="http://schemas.microsoft.com/office/drawing/2014/main" id="{1FEBA34D-C14A-FA6F-38C5-23CEAC4106C8}"/>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317291" y="15875"/>
              <a:ext cx="3692859" cy="684212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descr="A screenshot of a phone&#10;&#10;Description automatically generated">
              <a:extLst>
                <a:ext uri="{FF2B5EF4-FFF2-40B4-BE49-F238E27FC236}">
                  <a16:creationId xmlns:a16="http://schemas.microsoft.com/office/drawing/2014/main" id="{D9A558F8-7DCD-1E0C-1D74-3845C0178D83}"/>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716762" y="1361439"/>
              <a:ext cx="2865398" cy="4080539"/>
            </a:xfrm>
            <a:prstGeom prst="rect">
              <a:avLst/>
            </a:prstGeom>
          </p:spPr>
        </p:pic>
      </p:grpSp>
      <p:sp>
        <p:nvSpPr>
          <p:cNvPr id="44" name="TextBox 43">
            <a:extLst>
              <a:ext uri="{FF2B5EF4-FFF2-40B4-BE49-F238E27FC236}">
                <a16:creationId xmlns:a16="http://schemas.microsoft.com/office/drawing/2014/main" id="{7D2D7482-2C99-E87E-6925-31EA16D7BAB7}"/>
              </a:ext>
            </a:extLst>
          </p:cNvPr>
          <p:cNvSpPr txBox="1"/>
          <p:nvPr/>
        </p:nvSpPr>
        <p:spPr>
          <a:xfrm>
            <a:off x="5174288" y="-5682813"/>
            <a:ext cx="4809791" cy="5632311"/>
          </a:xfrm>
          <a:prstGeom prst="rect">
            <a:avLst/>
          </a:prstGeom>
          <a:noFill/>
        </p:spPr>
        <p:txBody>
          <a:bodyPr wrap="square">
            <a:spAutoFit/>
          </a:bodyPr>
          <a:lstStyle/>
          <a:p>
            <a:pPr lvl="1"/>
            <a:r>
              <a:rPr lang="en-US" dirty="0"/>
              <a:t>The Flex Workout Application is designed to revolutionize the fitness journey for users by providing a comprehensive platform to organize and optimize workout routines. This application aims to address common challenges faced by fitness enthusiasts, such as maintaining consistent workout logs and accurately calculating fitness metrics like calories burned and One Rep Max. By offering a user-friendly interface, customizable workout plans, and advanced calculation tools, Flex Workout simplifies the fitness journey and helps users achieve their health goals more effectively. Whether you are a beginner looking to establish a routine or an advanced athlete aiming to optimize your performance, Flex Workout provides the tools and insights necessary to succeed.</a:t>
            </a:r>
          </a:p>
        </p:txBody>
      </p:sp>
      <p:pic>
        <p:nvPicPr>
          <p:cNvPr id="45" name="Picture 24">
            <a:extLst>
              <a:ext uri="{FF2B5EF4-FFF2-40B4-BE49-F238E27FC236}">
                <a16:creationId xmlns:a16="http://schemas.microsoft.com/office/drawing/2014/main" id="{99164344-8814-46C9-D39B-82860B1DC1A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749040" y="0"/>
            <a:ext cx="344424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3">
            <a:extLst>
              <a:ext uri="{FF2B5EF4-FFF2-40B4-BE49-F238E27FC236}">
                <a16:creationId xmlns:a16="http://schemas.microsoft.com/office/drawing/2014/main" id="{5F8B4A10-C14B-2C16-4DA2-69E3DECD803D}"/>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611881" y="-7030720"/>
            <a:ext cx="3444240" cy="6893270"/>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29F99BD8-CC97-0AB4-2C76-2FA6CD79660B}"/>
              </a:ext>
            </a:extLst>
          </p:cNvPr>
          <p:cNvSpPr txBox="1"/>
          <p:nvPr/>
        </p:nvSpPr>
        <p:spPr>
          <a:xfrm>
            <a:off x="7543800" y="7055340"/>
            <a:ext cx="4160520" cy="5909310"/>
          </a:xfrm>
          <a:prstGeom prst="rect">
            <a:avLst/>
          </a:prstGeom>
          <a:noFill/>
        </p:spPr>
        <p:txBody>
          <a:bodyPr wrap="square">
            <a:spAutoFit/>
          </a:bodyPr>
          <a:lstStyle/>
          <a:p>
            <a:pPr lvl="1"/>
            <a:r>
              <a:rPr lang="en-US" dirty="0"/>
              <a:t>The primary objective of the Flex Workout Application is to create a user-friendly platform that empowers users to manage their workout routines with ease and precision. By providing tools for detailed workout tracking, accurate fitness calculations, and personalized recommendations, the app aims to enhance the overall fitness experience. Our goal is to help users stay motivated and achieve their health goals by making fitness tracking more accessible, efficient, and enjoyable. Whether users want to lose weight, build muscle, or improve their overall fitness, Flex Workout provides the necessary tools and insights to support their journey.</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7654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Effect transition="in" filter="fade">
                                      <p:cBhvr>
                                        <p:cTn id="69" dur="500"/>
                                        <p:tgtEl>
                                          <p:spTgt spid="9"/>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fltVal val="0"/>
                                          </p:val>
                                        </p:tav>
                                        <p:tav tm="100000">
                                          <p:val>
                                            <p:strVal val="#ppt_w"/>
                                          </p:val>
                                        </p:tav>
                                      </p:tavLst>
                                    </p:anim>
                                    <p:anim calcmode="lin" valueType="num">
                                      <p:cBhvr>
                                        <p:cTn id="80" dur="500" fill="hold"/>
                                        <p:tgtEl>
                                          <p:spTgt spid="13"/>
                                        </p:tgtEl>
                                        <p:attrNameLst>
                                          <p:attrName>ppt_h</p:attrName>
                                        </p:attrNameLst>
                                      </p:cBhvr>
                                      <p:tavLst>
                                        <p:tav tm="0">
                                          <p:val>
                                            <p:fltVal val="0"/>
                                          </p:val>
                                        </p:tav>
                                        <p:tav tm="100000">
                                          <p:val>
                                            <p:strVal val="#ppt_h"/>
                                          </p:val>
                                        </p:tav>
                                      </p:tavLst>
                                    </p:anim>
                                    <p:animEffect transition="in" filter="fade">
                                      <p:cBhvr>
                                        <p:cTn id="81" dur="500"/>
                                        <p:tgtEl>
                                          <p:spTgt spid="13"/>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transition="in" filter="fade">
                                      <p:cBhvr>
                                        <p:cTn id="93" dur="500"/>
                                        <p:tgtEl>
                                          <p:spTgt spid="31"/>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Effect transition="in" filter="fade">
                                      <p:cBhvr>
                                        <p:cTn id="99" dur="500"/>
                                        <p:tgtEl>
                                          <p:spTgt spid="19"/>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35"/>
                                        </p:tgtEl>
                                        <p:attrNameLst>
                                          <p:attrName>style.visibility</p:attrName>
                                        </p:attrNameLst>
                                      </p:cBhvr>
                                      <p:to>
                                        <p:strVal val="visible"/>
                                      </p:to>
                                    </p:set>
                                    <p:anim calcmode="lin" valueType="num">
                                      <p:cBhvr>
                                        <p:cTn id="103" dur="500" fill="hold"/>
                                        <p:tgtEl>
                                          <p:spTgt spid="35"/>
                                        </p:tgtEl>
                                        <p:attrNameLst>
                                          <p:attrName>ppt_w</p:attrName>
                                        </p:attrNameLst>
                                      </p:cBhvr>
                                      <p:tavLst>
                                        <p:tav tm="0">
                                          <p:val>
                                            <p:fltVal val="0"/>
                                          </p:val>
                                        </p:tav>
                                        <p:tav tm="100000">
                                          <p:val>
                                            <p:strVal val="#ppt_w"/>
                                          </p:val>
                                        </p:tav>
                                      </p:tavLst>
                                    </p:anim>
                                    <p:anim calcmode="lin" valueType="num">
                                      <p:cBhvr>
                                        <p:cTn id="104" dur="500" fill="hold"/>
                                        <p:tgtEl>
                                          <p:spTgt spid="35"/>
                                        </p:tgtEl>
                                        <p:attrNameLst>
                                          <p:attrName>ppt_h</p:attrName>
                                        </p:attrNameLst>
                                      </p:cBhvr>
                                      <p:tavLst>
                                        <p:tav tm="0">
                                          <p:val>
                                            <p:fltVal val="0"/>
                                          </p:val>
                                        </p:tav>
                                        <p:tav tm="100000">
                                          <p:val>
                                            <p:strVal val="#ppt_h"/>
                                          </p:val>
                                        </p:tav>
                                      </p:tavLst>
                                    </p:anim>
                                    <p:animEffect transition="in" filter="fade">
                                      <p:cBhvr>
                                        <p:cTn id="105" dur="500"/>
                                        <p:tgtEl>
                                          <p:spTgt spid="35"/>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p:cTn id="109" dur="500" fill="hold"/>
                                        <p:tgtEl>
                                          <p:spTgt spid="25"/>
                                        </p:tgtEl>
                                        <p:attrNameLst>
                                          <p:attrName>ppt_w</p:attrName>
                                        </p:attrNameLst>
                                      </p:cBhvr>
                                      <p:tavLst>
                                        <p:tav tm="0">
                                          <p:val>
                                            <p:fltVal val="0"/>
                                          </p:val>
                                        </p:tav>
                                        <p:tav tm="100000">
                                          <p:val>
                                            <p:strVal val="#ppt_w"/>
                                          </p:val>
                                        </p:tav>
                                      </p:tavLst>
                                    </p:anim>
                                    <p:anim calcmode="lin" valueType="num">
                                      <p:cBhvr>
                                        <p:cTn id="110" dur="500" fill="hold"/>
                                        <p:tgtEl>
                                          <p:spTgt spid="25"/>
                                        </p:tgtEl>
                                        <p:attrNameLst>
                                          <p:attrName>ppt_h</p:attrName>
                                        </p:attrNameLst>
                                      </p:cBhvr>
                                      <p:tavLst>
                                        <p:tav tm="0">
                                          <p:val>
                                            <p:fltVal val="0"/>
                                          </p:val>
                                        </p:tav>
                                        <p:tav tm="100000">
                                          <p:val>
                                            <p:strVal val="#ppt_h"/>
                                          </p:val>
                                        </p:tav>
                                      </p:tavLst>
                                    </p:anim>
                                    <p:animEffect transition="in" filter="fade">
                                      <p:cBhvr>
                                        <p:cTn id="111" dur="500"/>
                                        <p:tgtEl>
                                          <p:spTgt spid="25"/>
                                        </p:tgtEl>
                                      </p:cBhvr>
                                    </p:animEffect>
                                  </p:childTnLst>
                                </p:cTn>
                              </p:par>
                            </p:childTnLst>
                          </p:cTn>
                        </p:par>
                        <p:par>
                          <p:cTn id="112" fill="hold">
                            <p:stCondLst>
                              <p:cond delay="9000"/>
                            </p:stCondLst>
                            <p:childTnLst>
                              <p:par>
                                <p:cTn id="113" presetID="53" presetClass="entr" presetSubtype="16" fill="hold" grpId="0" nodeType="afterEffect">
                                  <p:stCondLst>
                                    <p:cond delay="500"/>
                                  </p:stCondLst>
                                  <p:childTnLst>
                                    <p:set>
                                      <p:cBhvr>
                                        <p:cTn id="114" dur="1" fill="hold">
                                          <p:stCondLst>
                                            <p:cond delay="0"/>
                                          </p:stCondLst>
                                        </p:cTn>
                                        <p:tgtEl>
                                          <p:spTgt spid="40"/>
                                        </p:tgtEl>
                                        <p:attrNameLst>
                                          <p:attrName>style.visibility</p:attrName>
                                        </p:attrNameLst>
                                      </p:cBhvr>
                                      <p:to>
                                        <p:strVal val="visible"/>
                                      </p:to>
                                    </p:set>
                                    <p:anim calcmode="lin" valueType="num">
                                      <p:cBhvr>
                                        <p:cTn id="115" dur="500" fill="hold"/>
                                        <p:tgtEl>
                                          <p:spTgt spid="40"/>
                                        </p:tgtEl>
                                        <p:attrNameLst>
                                          <p:attrName>ppt_w</p:attrName>
                                        </p:attrNameLst>
                                      </p:cBhvr>
                                      <p:tavLst>
                                        <p:tav tm="0">
                                          <p:val>
                                            <p:fltVal val="0"/>
                                          </p:val>
                                        </p:tav>
                                        <p:tav tm="100000">
                                          <p:val>
                                            <p:strVal val="#ppt_w"/>
                                          </p:val>
                                        </p:tav>
                                      </p:tavLst>
                                    </p:anim>
                                    <p:anim calcmode="lin" valueType="num">
                                      <p:cBhvr>
                                        <p:cTn id="116" dur="500" fill="hold"/>
                                        <p:tgtEl>
                                          <p:spTgt spid="40"/>
                                        </p:tgtEl>
                                        <p:attrNameLst>
                                          <p:attrName>ppt_h</p:attrName>
                                        </p:attrNameLst>
                                      </p:cBhvr>
                                      <p:tavLst>
                                        <p:tav tm="0">
                                          <p:val>
                                            <p:fltVal val="0"/>
                                          </p:val>
                                        </p:tav>
                                        <p:tav tm="100000">
                                          <p:val>
                                            <p:strVal val="#ppt_h"/>
                                          </p:val>
                                        </p:tav>
                                      </p:tavLst>
                                    </p:anim>
                                    <p:animEffect transition="in" filter="fade">
                                      <p:cBhvr>
                                        <p:cTn id="1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DDBCEA-98C1-6E8B-9D9E-59A5D89A6D22}"/>
              </a:ext>
            </a:extLst>
          </p:cNvPr>
          <p:cNvSpPr txBox="1"/>
          <p:nvPr/>
        </p:nvSpPr>
        <p:spPr>
          <a:xfrm>
            <a:off x="7543800" y="491980"/>
            <a:ext cx="4160520" cy="5909310"/>
          </a:xfrm>
          <a:prstGeom prst="rect">
            <a:avLst/>
          </a:prstGeom>
          <a:noFill/>
        </p:spPr>
        <p:txBody>
          <a:bodyPr wrap="square">
            <a:spAutoFit/>
          </a:bodyPr>
          <a:lstStyle/>
          <a:p>
            <a:pPr lvl="1"/>
            <a:r>
              <a:rPr lang="en-US" dirty="0"/>
              <a:t>The primary objective of the Flex Workout Application is to create a user-friendly platform that empowers users to manage their workout routines with ease and precision. By providing tools for detailed workout tracking, accurate fitness calculations, and personalized recommendations, the app aims to enhance the overall fitness experience. Our goal is to help users stay motivated and achieve their health goals by making fitness tracking more accessible, efficient, and enjoyable. Whether users want to lose weight, build muscle, or improve their overall fitness, Flex Workout provides the necessary tools and insights to support their journey.</a:t>
            </a:r>
            <a:endParaRPr lang="en-US" dirty="0">
              <a:latin typeface="Arial" panose="020B0604020202020204" pitchFamily="34" charset="0"/>
              <a:cs typeface="Arial" panose="020B0604020202020204" pitchFamily="34" charset="0"/>
            </a:endParaRPr>
          </a:p>
        </p:txBody>
      </p:sp>
      <p:pic>
        <p:nvPicPr>
          <p:cNvPr id="3075" name="Picture 24">
            <a:extLst>
              <a:ext uri="{FF2B5EF4-FFF2-40B4-BE49-F238E27FC236}">
                <a16:creationId xmlns:a16="http://schemas.microsoft.com/office/drawing/2014/main" id="{3A138ACD-F883-EA11-6352-D89E93A819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44424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3">
            <a:extLst>
              <a:ext uri="{FF2B5EF4-FFF2-40B4-BE49-F238E27FC236}">
                <a16:creationId xmlns:a16="http://schemas.microsoft.com/office/drawing/2014/main" id="{37133E54-EBB1-0ECB-D276-23C4974A0E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1881" y="0"/>
            <a:ext cx="3444240" cy="689327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C335E62-5FBF-0D6B-D94B-966DB96D401D}"/>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a:extLst>
              <a:ext uri="{FF2B5EF4-FFF2-40B4-BE49-F238E27FC236}">
                <a16:creationId xmlns:a16="http://schemas.microsoft.com/office/drawing/2014/main" id="{CA45774B-6C66-4501-8249-52A1C01666C5}"/>
              </a:ext>
            </a:extLst>
          </p:cNvPr>
          <p:cNvSpPr>
            <a:spLocks noChangeArrowheads="1"/>
          </p:cNvSpPr>
          <p:nvPr/>
        </p:nvSpPr>
        <p:spPr bwMode="auto">
          <a:xfrm>
            <a:off x="0" y="123285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432FC8F9-4D6E-CDE8-3991-E76E94BBF311}"/>
              </a:ext>
            </a:extLst>
          </p:cNvPr>
          <p:cNvSpPr txBox="1"/>
          <p:nvPr/>
        </p:nvSpPr>
        <p:spPr>
          <a:xfrm>
            <a:off x="6276949" y="-4864174"/>
            <a:ext cx="5318760" cy="4965774"/>
          </a:xfrm>
          <a:prstGeom prst="rect">
            <a:avLst/>
          </a:prstGeom>
        </p:spPr>
        <p:txBody>
          <a:bodyPr vert="horz" lIns="91440" tIns="45720" rIns="91440" bIns="45720" rtlCol="0">
            <a:normAutofit lnSpcReduction="10000"/>
          </a:bodyPr>
          <a:lstStyle/>
          <a:p>
            <a:pPr>
              <a:lnSpc>
                <a:spcPct val="90000"/>
              </a:lnSpc>
              <a:spcAft>
                <a:spcPts val="600"/>
              </a:spcAft>
            </a:pPr>
            <a:r>
              <a:rPr lang="en-US" sz="2000" b="1" dirty="0"/>
              <a:t>Existing Solutions:</a:t>
            </a:r>
          </a:p>
          <a:p>
            <a:pPr>
              <a:lnSpc>
                <a:spcPct val="90000"/>
              </a:lnSpc>
              <a:spcAft>
                <a:spcPts val="600"/>
              </a:spcAft>
            </a:pPr>
            <a:r>
              <a:rPr lang="en-US" sz="2000" dirty="0"/>
              <a:t>Currently, many users rely on manual tracking methods, such as paper logs or basic spreadsheets, which are often inefficient and prone to errors. These traditional methods do not provide the comprehensive tools necessary for detailed workout tracking and accurate fitness calculations. Additionally, existing fitness apps often offer limited functionality and do not cater to the diverse needs of users. The Flex Workout Application fills this gap by providing a robust and user-friendly solution that offers a wide range of features designed to meet the needs of modern fitness enthusiasts. By leveraging advanced technology and user-centered design, Flex Workout ensures a seamless and efficient fitness tracking experience.</a:t>
            </a:r>
          </a:p>
        </p:txBody>
      </p:sp>
      <p:grpSp>
        <p:nvGrpSpPr>
          <p:cNvPr id="9" name="Group 8">
            <a:extLst>
              <a:ext uri="{FF2B5EF4-FFF2-40B4-BE49-F238E27FC236}">
                <a16:creationId xmlns:a16="http://schemas.microsoft.com/office/drawing/2014/main" id="{F62752A2-41A6-9A49-D77C-7B3492CBFEBD}"/>
              </a:ext>
            </a:extLst>
          </p:cNvPr>
          <p:cNvGrpSpPr/>
          <p:nvPr/>
        </p:nvGrpSpPr>
        <p:grpSpPr>
          <a:xfrm>
            <a:off x="391297" y="7254250"/>
            <a:ext cx="6105886" cy="6857990"/>
            <a:chOff x="-9885" y="10"/>
            <a:chExt cx="6105886" cy="6857990"/>
          </a:xfrm>
        </p:grpSpPr>
        <p:pic>
          <p:nvPicPr>
            <p:cNvPr id="10" name="Picture 9" descr="A calories tracker form with text&#10;&#10;Description automatically generated">
              <a:extLst>
                <a:ext uri="{FF2B5EF4-FFF2-40B4-BE49-F238E27FC236}">
                  <a16:creationId xmlns:a16="http://schemas.microsoft.com/office/drawing/2014/main" id="{FC012C9D-494A-6FA5-02E6-740B41B2E76E}"/>
                </a:ext>
              </a:extLst>
            </p:cNvPr>
            <p:cNvPicPr>
              <a:picLocks noChangeAspect="1"/>
            </p:cNvPicPr>
            <p:nvPr/>
          </p:nvPicPr>
          <p:blipFill rotWithShape="1">
            <a:blip r:embed="rId4">
              <a:extLst>
                <a:ext uri="{28A0092B-C50C-407E-A947-70E740481C1C}">
                  <a14:useLocalDpi xmlns:a14="http://schemas.microsoft.com/office/drawing/2010/main" val="0"/>
                </a:ext>
              </a:extLst>
            </a:blip>
            <a:srcRect l="20979" t="-1" r="19591" b="-1"/>
            <a:stretch/>
          </p:blipFill>
          <p:spPr>
            <a:xfrm>
              <a:off x="-9885" y="10"/>
              <a:ext cx="6105886" cy="6857990"/>
            </a:xfrm>
            <a:prstGeom prst="rect">
              <a:avLst/>
            </a:prstGeom>
          </p:spPr>
        </p:pic>
        <p:sp>
          <p:nvSpPr>
            <p:cNvPr id="11" name="Rectangle 10">
              <a:extLst>
                <a:ext uri="{FF2B5EF4-FFF2-40B4-BE49-F238E27FC236}">
                  <a16:creationId xmlns:a16="http://schemas.microsoft.com/office/drawing/2014/main" id="{E6F526AC-623F-F834-D482-8353EB082248}"/>
                </a:ext>
              </a:extLst>
            </p:cNvPr>
            <p:cNvSpPr/>
            <p:nvPr/>
          </p:nvSpPr>
          <p:spPr>
            <a:xfrm>
              <a:off x="137160" y="170106"/>
              <a:ext cx="5318760" cy="960120"/>
            </a:xfrm>
            <a:prstGeom prst="rect">
              <a:avLst/>
            </a:prstGeom>
            <a:solidFill>
              <a:srgbClr val="F9EE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a:extLst>
              <a:ext uri="{FF2B5EF4-FFF2-40B4-BE49-F238E27FC236}">
                <a16:creationId xmlns:a16="http://schemas.microsoft.com/office/drawing/2014/main" id="{F1E3470C-C79C-6A63-D132-14FD1B2161FC}"/>
              </a:ext>
            </a:extLst>
          </p:cNvPr>
          <p:cNvSpPr/>
          <p:nvPr/>
        </p:nvSpPr>
        <p:spPr>
          <a:xfrm>
            <a:off x="2657449" y="-4592958"/>
            <a:ext cx="7239000" cy="4235389"/>
          </a:xfrm>
          <a:custGeom>
            <a:avLst/>
            <a:gdLst>
              <a:gd name="connsiteX0" fmla="*/ 0 w 7239000"/>
              <a:gd name="connsiteY0" fmla="*/ 0 h 4235389"/>
              <a:gd name="connsiteX1" fmla="*/ 440921 w 7239000"/>
              <a:gd name="connsiteY1" fmla="*/ 0 h 4235389"/>
              <a:gd name="connsiteX2" fmla="*/ 1099012 w 7239000"/>
              <a:gd name="connsiteY2" fmla="*/ 0 h 4235389"/>
              <a:gd name="connsiteX3" fmla="*/ 1539933 w 7239000"/>
              <a:gd name="connsiteY3" fmla="*/ 0 h 4235389"/>
              <a:gd name="connsiteX4" fmla="*/ 2342804 w 7239000"/>
              <a:gd name="connsiteY4" fmla="*/ 0 h 4235389"/>
              <a:gd name="connsiteX5" fmla="*/ 2783725 w 7239000"/>
              <a:gd name="connsiteY5" fmla="*/ 0 h 4235389"/>
              <a:gd name="connsiteX6" fmla="*/ 3224645 w 7239000"/>
              <a:gd name="connsiteY6" fmla="*/ 0 h 4235389"/>
              <a:gd name="connsiteX7" fmla="*/ 3955126 w 7239000"/>
              <a:gd name="connsiteY7" fmla="*/ 0 h 4235389"/>
              <a:gd name="connsiteX8" fmla="*/ 4468437 w 7239000"/>
              <a:gd name="connsiteY8" fmla="*/ 0 h 4235389"/>
              <a:gd name="connsiteX9" fmla="*/ 4981748 w 7239000"/>
              <a:gd name="connsiteY9" fmla="*/ 0 h 4235389"/>
              <a:gd name="connsiteX10" fmla="*/ 5712229 w 7239000"/>
              <a:gd name="connsiteY10" fmla="*/ 0 h 4235389"/>
              <a:gd name="connsiteX11" fmla="*/ 6297930 w 7239000"/>
              <a:gd name="connsiteY11" fmla="*/ 0 h 4235389"/>
              <a:gd name="connsiteX12" fmla="*/ 7239000 w 7239000"/>
              <a:gd name="connsiteY12" fmla="*/ 0 h 4235389"/>
              <a:gd name="connsiteX13" fmla="*/ 7239000 w 7239000"/>
              <a:gd name="connsiteY13" fmla="*/ 520348 h 4235389"/>
              <a:gd name="connsiteX14" fmla="*/ 7239000 w 7239000"/>
              <a:gd name="connsiteY14" fmla="*/ 1167757 h 4235389"/>
              <a:gd name="connsiteX15" fmla="*/ 7239000 w 7239000"/>
              <a:gd name="connsiteY15" fmla="*/ 1857521 h 4235389"/>
              <a:gd name="connsiteX16" fmla="*/ 7239000 w 7239000"/>
              <a:gd name="connsiteY16" fmla="*/ 2462576 h 4235389"/>
              <a:gd name="connsiteX17" fmla="*/ 7239000 w 7239000"/>
              <a:gd name="connsiteY17" fmla="*/ 3109986 h 4235389"/>
              <a:gd name="connsiteX18" fmla="*/ 7239000 w 7239000"/>
              <a:gd name="connsiteY18" fmla="*/ 3715041 h 4235389"/>
              <a:gd name="connsiteX19" fmla="*/ 7239000 w 7239000"/>
              <a:gd name="connsiteY19" fmla="*/ 4235389 h 4235389"/>
              <a:gd name="connsiteX20" fmla="*/ 6653299 w 7239000"/>
              <a:gd name="connsiteY20" fmla="*/ 4235389 h 4235389"/>
              <a:gd name="connsiteX21" fmla="*/ 6139988 w 7239000"/>
              <a:gd name="connsiteY21" fmla="*/ 4235389 h 4235389"/>
              <a:gd name="connsiteX22" fmla="*/ 5337117 w 7239000"/>
              <a:gd name="connsiteY22" fmla="*/ 4235389 h 4235389"/>
              <a:gd name="connsiteX23" fmla="*/ 4751416 w 7239000"/>
              <a:gd name="connsiteY23" fmla="*/ 4235389 h 4235389"/>
              <a:gd name="connsiteX24" fmla="*/ 4165715 w 7239000"/>
              <a:gd name="connsiteY24" fmla="*/ 4235389 h 4235389"/>
              <a:gd name="connsiteX25" fmla="*/ 3507625 w 7239000"/>
              <a:gd name="connsiteY25" fmla="*/ 4235389 h 4235389"/>
              <a:gd name="connsiteX26" fmla="*/ 2777144 w 7239000"/>
              <a:gd name="connsiteY26" fmla="*/ 4235389 h 4235389"/>
              <a:gd name="connsiteX27" fmla="*/ 2336223 w 7239000"/>
              <a:gd name="connsiteY27" fmla="*/ 4235389 h 4235389"/>
              <a:gd name="connsiteX28" fmla="*/ 1605742 w 7239000"/>
              <a:gd name="connsiteY28" fmla="*/ 4235389 h 4235389"/>
              <a:gd name="connsiteX29" fmla="*/ 875261 w 7239000"/>
              <a:gd name="connsiteY29" fmla="*/ 4235389 h 4235389"/>
              <a:gd name="connsiteX30" fmla="*/ 0 w 7239000"/>
              <a:gd name="connsiteY30" fmla="*/ 4235389 h 4235389"/>
              <a:gd name="connsiteX31" fmla="*/ 0 w 7239000"/>
              <a:gd name="connsiteY31" fmla="*/ 3757395 h 4235389"/>
              <a:gd name="connsiteX32" fmla="*/ 0 w 7239000"/>
              <a:gd name="connsiteY32" fmla="*/ 3279401 h 4235389"/>
              <a:gd name="connsiteX33" fmla="*/ 0 w 7239000"/>
              <a:gd name="connsiteY33" fmla="*/ 2674346 h 4235389"/>
              <a:gd name="connsiteX34" fmla="*/ 0 w 7239000"/>
              <a:gd name="connsiteY34" fmla="*/ 2069290 h 4235389"/>
              <a:gd name="connsiteX35" fmla="*/ 0 w 7239000"/>
              <a:gd name="connsiteY35" fmla="*/ 1506588 h 4235389"/>
              <a:gd name="connsiteX36" fmla="*/ 0 w 7239000"/>
              <a:gd name="connsiteY36" fmla="*/ 816825 h 4235389"/>
              <a:gd name="connsiteX37" fmla="*/ 0 w 7239000"/>
              <a:gd name="connsiteY37" fmla="*/ 0 h 4235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239000" h="4235389" fill="none" extrusionOk="0">
                <a:moveTo>
                  <a:pt x="0" y="0"/>
                </a:moveTo>
                <a:cubicBezTo>
                  <a:pt x="187686" y="-21486"/>
                  <a:pt x="298058" y="7185"/>
                  <a:pt x="440921" y="0"/>
                </a:cubicBezTo>
                <a:cubicBezTo>
                  <a:pt x="583784" y="-7185"/>
                  <a:pt x="961775" y="-7309"/>
                  <a:pt x="1099012" y="0"/>
                </a:cubicBezTo>
                <a:cubicBezTo>
                  <a:pt x="1236249" y="7309"/>
                  <a:pt x="1383608" y="1546"/>
                  <a:pt x="1539933" y="0"/>
                </a:cubicBezTo>
                <a:cubicBezTo>
                  <a:pt x="1696258" y="-1546"/>
                  <a:pt x="2023008" y="-23333"/>
                  <a:pt x="2342804" y="0"/>
                </a:cubicBezTo>
                <a:cubicBezTo>
                  <a:pt x="2662600" y="23333"/>
                  <a:pt x="2663500" y="17071"/>
                  <a:pt x="2783725" y="0"/>
                </a:cubicBezTo>
                <a:cubicBezTo>
                  <a:pt x="2903950" y="-17071"/>
                  <a:pt x="3112349" y="9691"/>
                  <a:pt x="3224645" y="0"/>
                </a:cubicBezTo>
                <a:cubicBezTo>
                  <a:pt x="3336941" y="-9691"/>
                  <a:pt x="3751353" y="22080"/>
                  <a:pt x="3955126" y="0"/>
                </a:cubicBezTo>
                <a:cubicBezTo>
                  <a:pt x="4158899" y="-22080"/>
                  <a:pt x="4212556" y="-25020"/>
                  <a:pt x="4468437" y="0"/>
                </a:cubicBezTo>
                <a:cubicBezTo>
                  <a:pt x="4724318" y="25020"/>
                  <a:pt x="4844058" y="11006"/>
                  <a:pt x="4981748" y="0"/>
                </a:cubicBezTo>
                <a:cubicBezTo>
                  <a:pt x="5119438" y="-11006"/>
                  <a:pt x="5477319" y="-9736"/>
                  <a:pt x="5712229" y="0"/>
                </a:cubicBezTo>
                <a:cubicBezTo>
                  <a:pt x="5947139" y="9736"/>
                  <a:pt x="6010592" y="-3411"/>
                  <a:pt x="6297930" y="0"/>
                </a:cubicBezTo>
                <a:cubicBezTo>
                  <a:pt x="6585268" y="3411"/>
                  <a:pt x="6850074" y="-40741"/>
                  <a:pt x="7239000" y="0"/>
                </a:cubicBezTo>
                <a:cubicBezTo>
                  <a:pt x="7250060" y="240093"/>
                  <a:pt x="7226902" y="358173"/>
                  <a:pt x="7239000" y="520348"/>
                </a:cubicBezTo>
                <a:cubicBezTo>
                  <a:pt x="7251098" y="682523"/>
                  <a:pt x="7264937" y="1014399"/>
                  <a:pt x="7239000" y="1167757"/>
                </a:cubicBezTo>
                <a:cubicBezTo>
                  <a:pt x="7213063" y="1321115"/>
                  <a:pt x="7229015" y="1591038"/>
                  <a:pt x="7239000" y="1857521"/>
                </a:cubicBezTo>
                <a:cubicBezTo>
                  <a:pt x="7248985" y="2124004"/>
                  <a:pt x="7256846" y="2286925"/>
                  <a:pt x="7239000" y="2462576"/>
                </a:cubicBezTo>
                <a:cubicBezTo>
                  <a:pt x="7221154" y="2638228"/>
                  <a:pt x="7224941" y="2849203"/>
                  <a:pt x="7239000" y="3109986"/>
                </a:cubicBezTo>
                <a:cubicBezTo>
                  <a:pt x="7253060" y="3370769"/>
                  <a:pt x="7248510" y="3570455"/>
                  <a:pt x="7239000" y="3715041"/>
                </a:cubicBezTo>
                <a:cubicBezTo>
                  <a:pt x="7229490" y="3859628"/>
                  <a:pt x="7244498" y="4105616"/>
                  <a:pt x="7239000" y="4235389"/>
                </a:cubicBezTo>
                <a:cubicBezTo>
                  <a:pt x="6964360" y="4230302"/>
                  <a:pt x="6914769" y="4208752"/>
                  <a:pt x="6653299" y="4235389"/>
                </a:cubicBezTo>
                <a:cubicBezTo>
                  <a:pt x="6391829" y="4262026"/>
                  <a:pt x="6310469" y="4241960"/>
                  <a:pt x="6139988" y="4235389"/>
                </a:cubicBezTo>
                <a:cubicBezTo>
                  <a:pt x="5969507" y="4228818"/>
                  <a:pt x="5532185" y="4236725"/>
                  <a:pt x="5337117" y="4235389"/>
                </a:cubicBezTo>
                <a:cubicBezTo>
                  <a:pt x="5142049" y="4234053"/>
                  <a:pt x="4939806" y="4235066"/>
                  <a:pt x="4751416" y="4235389"/>
                </a:cubicBezTo>
                <a:cubicBezTo>
                  <a:pt x="4563026" y="4235712"/>
                  <a:pt x="4432502" y="4239689"/>
                  <a:pt x="4165715" y="4235389"/>
                </a:cubicBezTo>
                <a:cubicBezTo>
                  <a:pt x="3898928" y="4231089"/>
                  <a:pt x="3823958" y="4208963"/>
                  <a:pt x="3507625" y="4235389"/>
                </a:cubicBezTo>
                <a:cubicBezTo>
                  <a:pt x="3191292" y="4261816"/>
                  <a:pt x="2995729" y="4199387"/>
                  <a:pt x="2777144" y="4235389"/>
                </a:cubicBezTo>
                <a:cubicBezTo>
                  <a:pt x="2558559" y="4271391"/>
                  <a:pt x="2513363" y="4249149"/>
                  <a:pt x="2336223" y="4235389"/>
                </a:cubicBezTo>
                <a:cubicBezTo>
                  <a:pt x="2159083" y="4221629"/>
                  <a:pt x="1954121" y="4239466"/>
                  <a:pt x="1605742" y="4235389"/>
                </a:cubicBezTo>
                <a:cubicBezTo>
                  <a:pt x="1257363" y="4231312"/>
                  <a:pt x="1149063" y="4210241"/>
                  <a:pt x="875261" y="4235389"/>
                </a:cubicBezTo>
                <a:cubicBezTo>
                  <a:pt x="601459" y="4260537"/>
                  <a:pt x="404568" y="4198149"/>
                  <a:pt x="0" y="4235389"/>
                </a:cubicBezTo>
                <a:cubicBezTo>
                  <a:pt x="-9880" y="4032664"/>
                  <a:pt x="-8982" y="3861752"/>
                  <a:pt x="0" y="3757395"/>
                </a:cubicBezTo>
                <a:cubicBezTo>
                  <a:pt x="8982" y="3653038"/>
                  <a:pt x="7765" y="3470213"/>
                  <a:pt x="0" y="3279401"/>
                </a:cubicBezTo>
                <a:cubicBezTo>
                  <a:pt x="-7765" y="3088589"/>
                  <a:pt x="1718" y="2891283"/>
                  <a:pt x="0" y="2674346"/>
                </a:cubicBezTo>
                <a:cubicBezTo>
                  <a:pt x="-1718" y="2457410"/>
                  <a:pt x="12687" y="2255299"/>
                  <a:pt x="0" y="2069290"/>
                </a:cubicBezTo>
                <a:cubicBezTo>
                  <a:pt x="-12687" y="1883281"/>
                  <a:pt x="-14238" y="1760584"/>
                  <a:pt x="0" y="1506588"/>
                </a:cubicBezTo>
                <a:cubicBezTo>
                  <a:pt x="14238" y="1252592"/>
                  <a:pt x="34107" y="1118967"/>
                  <a:pt x="0" y="816825"/>
                </a:cubicBezTo>
                <a:cubicBezTo>
                  <a:pt x="-34107" y="514683"/>
                  <a:pt x="17939" y="214705"/>
                  <a:pt x="0" y="0"/>
                </a:cubicBezTo>
                <a:close/>
              </a:path>
              <a:path w="7239000" h="4235389" stroke="0" extrusionOk="0">
                <a:moveTo>
                  <a:pt x="0" y="0"/>
                </a:moveTo>
                <a:cubicBezTo>
                  <a:pt x="199180" y="18529"/>
                  <a:pt x="371562" y="-7571"/>
                  <a:pt x="730481" y="0"/>
                </a:cubicBezTo>
                <a:cubicBezTo>
                  <a:pt x="1089400" y="7571"/>
                  <a:pt x="1071836" y="9440"/>
                  <a:pt x="1171402" y="0"/>
                </a:cubicBezTo>
                <a:cubicBezTo>
                  <a:pt x="1270968" y="-9440"/>
                  <a:pt x="1489226" y="7274"/>
                  <a:pt x="1612323" y="0"/>
                </a:cubicBezTo>
                <a:cubicBezTo>
                  <a:pt x="1735420" y="-7274"/>
                  <a:pt x="1920470" y="18822"/>
                  <a:pt x="2053244" y="0"/>
                </a:cubicBezTo>
                <a:cubicBezTo>
                  <a:pt x="2186018" y="-18822"/>
                  <a:pt x="2329289" y="3476"/>
                  <a:pt x="2566555" y="0"/>
                </a:cubicBezTo>
                <a:cubicBezTo>
                  <a:pt x="2803821" y="-3476"/>
                  <a:pt x="2933284" y="-7664"/>
                  <a:pt x="3152255" y="0"/>
                </a:cubicBezTo>
                <a:cubicBezTo>
                  <a:pt x="3371226" y="7664"/>
                  <a:pt x="3530236" y="15200"/>
                  <a:pt x="3665566" y="0"/>
                </a:cubicBezTo>
                <a:cubicBezTo>
                  <a:pt x="3800896" y="-15200"/>
                  <a:pt x="4225894" y="15956"/>
                  <a:pt x="4468437" y="0"/>
                </a:cubicBezTo>
                <a:cubicBezTo>
                  <a:pt x="4710980" y="-15956"/>
                  <a:pt x="4890288" y="-3476"/>
                  <a:pt x="5126528" y="0"/>
                </a:cubicBezTo>
                <a:cubicBezTo>
                  <a:pt x="5362768" y="3476"/>
                  <a:pt x="5651928" y="-27434"/>
                  <a:pt x="5784619" y="0"/>
                </a:cubicBezTo>
                <a:cubicBezTo>
                  <a:pt x="5917310" y="27434"/>
                  <a:pt x="6248739" y="15791"/>
                  <a:pt x="6370320" y="0"/>
                </a:cubicBezTo>
                <a:cubicBezTo>
                  <a:pt x="6491901" y="-15791"/>
                  <a:pt x="6926316" y="17330"/>
                  <a:pt x="7239000" y="0"/>
                </a:cubicBezTo>
                <a:cubicBezTo>
                  <a:pt x="7231175" y="149026"/>
                  <a:pt x="7218223" y="312824"/>
                  <a:pt x="7239000" y="520348"/>
                </a:cubicBezTo>
                <a:cubicBezTo>
                  <a:pt x="7259777" y="727872"/>
                  <a:pt x="7215348" y="865983"/>
                  <a:pt x="7239000" y="998342"/>
                </a:cubicBezTo>
                <a:cubicBezTo>
                  <a:pt x="7262652" y="1130701"/>
                  <a:pt x="7216815" y="1411583"/>
                  <a:pt x="7239000" y="1688105"/>
                </a:cubicBezTo>
                <a:cubicBezTo>
                  <a:pt x="7261185" y="1964627"/>
                  <a:pt x="7257797" y="1985942"/>
                  <a:pt x="7239000" y="2208453"/>
                </a:cubicBezTo>
                <a:cubicBezTo>
                  <a:pt x="7220203" y="2430964"/>
                  <a:pt x="7232940" y="2524143"/>
                  <a:pt x="7239000" y="2686447"/>
                </a:cubicBezTo>
                <a:cubicBezTo>
                  <a:pt x="7245060" y="2848751"/>
                  <a:pt x="7244414" y="3073675"/>
                  <a:pt x="7239000" y="3291502"/>
                </a:cubicBezTo>
                <a:cubicBezTo>
                  <a:pt x="7233586" y="3509330"/>
                  <a:pt x="7256899" y="3860997"/>
                  <a:pt x="7239000" y="4235389"/>
                </a:cubicBezTo>
                <a:cubicBezTo>
                  <a:pt x="7129034" y="4210570"/>
                  <a:pt x="6899345" y="4244332"/>
                  <a:pt x="6725689" y="4235389"/>
                </a:cubicBezTo>
                <a:cubicBezTo>
                  <a:pt x="6552033" y="4226446"/>
                  <a:pt x="6290667" y="4261440"/>
                  <a:pt x="5995208" y="4235389"/>
                </a:cubicBezTo>
                <a:cubicBezTo>
                  <a:pt x="5699749" y="4209338"/>
                  <a:pt x="5566090" y="4243971"/>
                  <a:pt x="5409507" y="4235389"/>
                </a:cubicBezTo>
                <a:cubicBezTo>
                  <a:pt x="5252924" y="4226807"/>
                  <a:pt x="5109347" y="4241302"/>
                  <a:pt x="4968586" y="4235389"/>
                </a:cubicBezTo>
                <a:cubicBezTo>
                  <a:pt x="4827825" y="4229476"/>
                  <a:pt x="4499126" y="4208254"/>
                  <a:pt x="4238105" y="4235389"/>
                </a:cubicBezTo>
                <a:cubicBezTo>
                  <a:pt x="3977084" y="4262524"/>
                  <a:pt x="3900440" y="4257596"/>
                  <a:pt x="3580015" y="4235389"/>
                </a:cubicBezTo>
                <a:cubicBezTo>
                  <a:pt x="3259590" y="4213183"/>
                  <a:pt x="3112452" y="4235971"/>
                  <a:pt x="2777144" y="4235389"/>
                </a:cubicBezTo>
                <a:cubicBezTo>
                  <a:pt x="2441836" y="4234807"/>
                  <a:pt x="2342630" y="4229216"/>
                  <a:pt x="1974273" y="4235389"/>
                </a:cubicBezTo>
                <a:cubicBezTo>
                  <a:pt x="1605916" y="4241562"/>
                  <a:pt x="1503349" y="4222060"/>
                  <a:pt x="1171402" y="4235389"/>
                </a:cubicBezTo>
                <a:cubicBezTo>
                  <a:pt x="839455" y="4248718"/>
                  <a:pt x="751555" y="4250443"/>
                  <a:pt x="585701" y="4235389"/>
                </a:cubicBezTo>
                <a:cubicBezTo>
                  <a:pt x="419847" y="4220335"/>
                  <a:pt x="230501" y="4240780"/>
                  <a:pt x="0" y="4235389"/>
                </a:cubicBezTo>
                <a:cubicBezTo>
                  <a:pt x="5551" y="4010490"/>
                  <a:pt x="31696" y="3723396"/>
                  <a:pt x="0" y="3587980"/>
                </a:cubicBezTo>
                <a:cubicBezTo>
                  <a:pt x="-31696" y="3452564"/>
                  <a:pt x="-13095" y="3086422"/>
                  <a:pt x="0" y="2898216"/>
                </a:cubicBezTo>
                <a:cubicBezTo>
                  <a:pt x="13095" y="2710010"/>
                  <a:pt x="-17199" y="2382135"/>
                  <a:pt x="0" y="2208453"/>
                </a:cubicBezTo>
                <a:cubicBezTo>
                  <a:pt x="17199" y="2034771"/>
                  <a:pt x="13784" y="1843374"/>
                  <a:pt x="0" y="1688105"/>
                </a:cubicBezTo>
                <a:cubicBezTo>
                  <a:pt x="-13784" y="1532836"/>
                  <a:pt x="-19347" y="1192271"/>
                  <a:pt x="0" y="998342"/>
                </a:cubicBezTo>
                <a:cubicBezTo>
                  <a:pt x="19347" y="804413"/>
                  <a:pt x="39813" y="398357"/>
                  <a:pt x="0" y="0"/>
                </a:cubicBezTo>
                <a:close/>
              </a:path>
            </a:pathLst>
          </a:custGeom>
          <a:solidFill>
            <a:srgbClr val="131313"/>
          </a:solidFill>
          <a:ln>
            <a:solidFill>
              <a:schemeClr val="bg1"/>
            </a:solidFill>
            <a:extLst>
              <a:ext uri="{C807C97D-BFC1-408E-A445-0C87EB9F89A2}">
                <ask:lineSketchStyleProps xmlns:ask="http://schemas.microsoft.com/office/drawing/2018/sketchyshapes" sd="1262827741">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latin typeface="Arial" panose="020B0604020202020204" pitchFamily="34" charset="0"/>
                <a:cs typeface="Arial" panose="020B0604020202020204" pitchFamily="34" charset="0"/>
              </a:rPr>
              <a:t>                              Problem:</a:t>
            </a:r>
            <a:endParaRPr lang="en-US" dirty="0">
              <a:latin typeface="Arial" panose="020B0604020202020204" pitchFamily="34" charset="0"/>
              <a:cs typeface="Arial" panose="020B0604020202020204" pitchFamily="34" charset="0"/>
            </a:endParaRPr>
          </a:p>
          <a:p>
            <a:pPr lvl="1"/>
            <a:r>
              <a:rPr lang="en-US" dirty="0"/>
              <a:t>Many fitness enthusiasts struggle with the organization and tracking of their workout routines. Traditional methods, such as paper logs and spreadsheets, are cumbersome and often lead to inconsistent tracking, which can hinder progress and motivation. Additionally, calculating essential fitness metrics, such as calories burned and metabolic rate, can be complex and time-consuming without the right tools. The Flex Workout Application addresses these challenges by providing a streamlined and intuitive platform that simplifies the tracking process, ensures accurate calculations, and offers valuable insights into the user's fitness journey. This approach not only saves time but also enhances the overall fitness experience, making it more enjoyable and effective.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1418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2277307-8F9E-D93B-9686-FECDF89FC2FA}"/>
              </a:ext>
            </a:extLst>
          </p:cNvPr>
          <p:cNvSpPr txBox="1"/>
          <p:nvPr/>
        </p:nvSpPr>
        <p:spPr>
          <a:xfrm>
            <a:off x="6276949" y="1343586"/>
            <a:ext cx="5318760" cy="4965774"/>
          </a:xfrm>
          <a:prstGeom prst="rect">
            <a:avLst/>
          </a:prstGeom>
        </p:spPr>
        <p:txBody>
          <a:bodyPr vert="horz" lIns="91440" tIns="45720" rIns="91440" bIns="45720" rtlCol="0">
            <a:normAutofit lnSpcReduction="10000"/>
          </a:bodyPr>
          <a:lstStyle/>
          <a:p>
            <a:pPr>
              <a:lnSpc>
                <a:spcPct val="90000"/>
              </a:lnSpc>
              <a:spcAft>
                <a:spcPts val="600"/>
              </a:spcAft>
            </a:pPr>
            <a:r>
              <a:rPr lang="en-US" sz="2000" b="1" dirty="0"/>
              <a:t>Existing Solutions:</a:t>
            </a:r>
          </a:p>
          <a:p>
            <a:pPr>
              <a:lnSpc>
                <a:spcPct val="90000"/>
              </a:lnSpc>
              <a:spcAft>
                <a:spcPts val="600"/>
              </a:spcAft>
            </a:pPr>
            <a:r>
              <a:rPr lang="en-US" sz="2000" dirty="0"/>
              <a:t>Currently, many users rely on manual tracking methods, such as paper logs or basic spreadsheets, which are often inefficient and prone to errors. These traditional methods do not provide the comprehensive tools necessary for detailed workout tracking and accurate fitness calculations. Additionally, existing fitness apps often offer limited functionality and do not cater to the diverse needs of users. The Flex Workout Application fills this gap by providing a robust and user-friendly solution that offers a wide range of features designed to meet the needs of modern fitness enthusiasts. By leveraging advanced technology and user-centered design, Flex Workout ensures a seamless and efficient fitness tracking experience.</a:t>
            </a:r>
          </a:p>
        </p:txBody>
      </p:sp>
      <p:grpSp>
        <p:nvGrpSpPr>
          <p:cNvPr id="12" name="Group 11">
            <a:extLst>
              <a:ext uri="{FF2B5EF4-FFF2-40B4-BE49-F238E27FC236}">
                <a16:creationId xmlns:a16="http://schemas.microsoft.com/office/drawing/2014/main" id="{26E0A312-EC3C-3E88-7BD4-64B54A29618C}"/>
              </a:ext>
            </a:extLst>
          </p:cNvPr>
          <p:cNvGrpSpPr/>
          <p:nvPr/>
        </p:nvGrpSpPr>
        <p:grpSpPr>
          <a:xfrm>
            <a:off x="-9885" y="10"/>
            <a:ext cx="6105886" cy="6857990"/>
            <a:chOff x="-9885" y="10"/>
            <a:chExt cx="6105886" cy="6857990"/>
          </a:xfrm>
        </p:grpSpPr>
        <p:pic>
          <p:nvPicPr>
            <p:cNvPr id="5" name="Picture 4" descr="A calories tracker form with text&#10;&#10;Description automatically generated">
              <a:extLst>
                <a:ext uri="{FF2B5EF4-FFF2-40B4-BE49-F238E27FC236}">
                  <a16:creationId xmlns:a16="http://schemas.microsoft.com/office/drawing/2014/main" id="{C7A88721-01F7-085E-5AE0-1B9581BD9CAA}"/>
                </a:ext>
              </a:extLst>
            </p:cNvPr>
            <p:cNvPicPr>
              <a:picLocks noChangeAspect="1"/>
            </p:cNvPicPr>
            <p:nvPr/>
          </p:nvPicPr>
          <p:blipFill rotWithShape="1">
            <a:blip r:embed="rId2">
              <a:extLst>
                <a:ext uri="{28A0092B-C50C-407E-A947-70E740481C1C}">
                  <a14:useLocalDpi xmlns:a14="http://schemas.microsoft.com/office/drawing/2010/main" val="0"/>
                </a:ext>
              </a:extLst>
            </a:blip>
            <a:srcRect l="20979" t="-1" r="19591" b="-1"/>
            <a:stretch/>
          </p:blipFill>
          <p:spPr>
            <a:xfrm>
              <a:off x="-9885" y="10"/>
              <a:ext cx="6105886" cy="6857990"/>
            </a:xfrm>
            <a:prstGeom prst="rect">
              <a:avLst/>
            </a:prstGeom>
          </p:spPr>
        </p:pic>
        <p:sp>
          <p:nvSpPr>
            <p:cNvPr id="6" name="Rectangle 5">
              <a:extLst>
                <a:ext uri="{FF2B5EF4-FFF2-40B4-BE49-F238E27FC236}">
                  <a16:creationId xmlns:a16="http://schemas.microsoft.com/office/drawing/2014/main" id="{14AF466B-3247-EBC4-3E49-EA930E4A201A}"/>
                </a:ext>
              </a:extLst>
            </p:cNvPr>
            <p:cNvSpPr/>
            <p:nvPr/>
          </p:nvSpPr>
          <p:spPr>
            <a:xfrm>
              <a:off x="137160" y="170106"/>
              <a:ext cx="5318760" cy="960120"/>
            </a:xfrm>
            <a:prstGeom prst="rect">
              <a:avLst/>
            </a:prstGeom>
            <a:solidFill>
              <a:srgbClr val="F9EE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a:extLst>
              <a:ext uri="{FF2B5EF4-FFF2-40B4-BE49-F238E27FC236}">
                <a16:creationId xmlns:a16="http://schemas.microsoft.com/office/drawing/2014/main" id="{A28C01F6-A302-0A0E-6642-586761E0F353}"/>
              </a:ext>
            </a:extLst>
          </p:cNvPr>
          <p:cNvSpPr/>
          <p:nvPr/>
        </p:nvSpPr>
        <p:spPr>
          <a:xfrm>
            <a:off x="5908479" y="264012"/>
            <a:ext cx="5318760" cy="960120"/>
          </a:xfrm>
          <a:prstGeom prst="rect">
            <a:avLst/>
          </a:prstGeom>
          <a:solidFill>
            <a:srgbClr val="F9EE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4">
            <a:extLst>
              <a:ext uri="{FF2B5EF4-FFF2-40B4-BE49-F238E27FC236}">
                <a16:creationId xmlns:a16="http://schemas.microsoft.com/office/drawing/2014/main" id="{2BBB21DA-5634-9C09-7922-088124ABA9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0" y="7139698"/>
            <a:ext cx="344424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3">
            <a:extLst>
              <a:ext uri="{FF2B5EF4-FFF2-40B4-BE49-F238E27FC236}">
                <a16:creationId xmlns:a16="http://schemas.microsoft.com/office/drawing/2014/main" id="{4B0D6FEE-4253-A3C3-6639-B4EBA7877C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7881" y="7139698"/>
            <a:ext cx="3444240" cy="689327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B829B62-FE40-B772-C4B5-BF108DFBE3A9}"/>
              </a:ext>
            </a:extLst>
          </p:cNvPr>
          <p:cNvSpPr txBox="1"/>
          <p:nvPr/>
        </p:nvSpPr>
        <p:spPr>
          <a:xfrm>
            <a:off x="13015399" y="568960"/>
            <a:ext cx="4160520" cy="5909310"/>
          </a:xfrm>
          <a:prstGeom prst="rect">
            <a:avLst/>
          </a:prstGeom>
          <a:noFill/>
        </p:spPr>
        <p:txBody>
          <a:bodyPr wrap="square">
            <a:spAutoFit/>
          </a:bodyPr>
          <a:lstStyle/>
          <a:p>
            <a:pPr lvl="1"/>
            <a:r>
              <a:rPr lang="en-US" dirty="0"/>
              <a:t>The primary objective of the Flex Workout Application is to create a user-friendly platform that empowers users to manage their workout routines with ease and precision. By providing tools for detailed workout tracking, accurate fitness calculations, and personalized recommendations, the app aims to enhance the overall fitness experience. Our goal is to help users stay motivated and achieve their health goals by making fitness tracking more accessible, efficient, and enjoyable. Whether users want to lose weight, build muscle, or improve their overall fitness, Flex Workout provides the necessary tools and insights to support their journey.</a:t>
            </a:r>
            <a:endParaRPr lang="en-US" dirty="0">
              <a:latin typeface="Arial" panose="020B0604020202020204" pitchFamily="34" charset="0"/>
              <a:cs typeface="Arial" panose="020B0604020202020204" pitchFamily="34" charset="0"/>
            </a:endParaRPr>
          </a:p>
        </p:txBody>
      </p:sp>
      <p:pic>
        <p:nvPicPr>
          <p:cNvPr id="14" name="Picture 13" descr="A screenshot of a cell phone&#10;&#10;Description automatically generated">
            <a:extLst>
              <a:ext uri="{FF2B5EF4-FFF2-40B4-BE49-F238E27FC236}">
                <a16:creationId xmlns:a16="http://schemas.microsoft.com/office/drawing/2014/main" id="{A8D6E945-6AC4-9779-0965-CCC0EB7C03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3289" y="-6517773"/>
            <a:ext cx="2849880" cy="6219323"/>
          </a:xfrm>
          <a:prstGeom prst="rect">
            <a:avLst/>
          </a:prstGeom>
        </p:spPr>
      </p:pic>
      <p:pic>
        <p:nvPicPr>
          <p:cNvPr id="15" name="Picture 14">
            <a:extLst>
              <a:ext uri="{FF2B5EF4-FFF2-40B4-BE49-F238E27FC236}">
                <a16:creationId xmlns:a16="http://schemas.microsoft.com/office/drawing/2014/main" id="{1DAAB1DE-3DB1-810D-0200-9CC6531D13F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2378030" y="279782"/>
            <a:ext cx="2849879" cy="6198487"/>
          </a:xfrm>
          <a:prstGeom prst="rect">
            <a:avLst/>
          </a:prstGeom>
          <a:noFill/>
          <a:ln>
            <a:noFill/>
          </a:ln>
        </p:spPr>
      </p:pic>
      <p:sp>
        <p:nvSpPr>
          <p:cNvPr id="16" name="TextBox 15">
            <a:extLst>
              <a:ext uri="{FF2B5EF4-FFF2-40B4-BE49-F238E27FC236}">
                <a16:creationId xmlns:a16="http://schemas.microsoft.com/office/drawing/2014/main" id="{4988A34F-87C3-83A1-282F-8CDD5F29249E}"/>
              </a:ext>
            </a:extLst>
          </p:cNvPr>
          <p:cNvSpPr txBox="1"/>
          <p:nvPr/>
        </p:nvSpPr>
        <p:spPr>
          <a:xfrm>
            <a:off x="-5160040" y="1953954"/>
            <a:ext cx="5059681" cy="4524315"/>
          </a:xfrm>
          <a:prstGeom prst="rect">
            <a:avLst/>
          </a:prstGeom>
          <a:noFill/>
        </p:spPr>
        <p:txBody>
          <a:bodyPr wrap="square">
            <a:spAutoFit/>
          </a:bodyPr>
          <a:lstStyle/>
          <a:p>
            <a:r>
              <a:rPr lang="en-US" b="1" dirty="0"/>
              <a:t>Requirements</a:t>
            </a:r>
          </a:p>
          <a:p>
            <a:r>
              <a:rPr lang="en-US" dirty="0"/>
              <a:t>To create an effective fitness app, several key requirements must be met. The app needs a user-friendly interface that allows users to log their workouts effortlessly. Advanced algorithms are necessary to calculate metabolic rate and One Rep Max accurately. Customizable workout plans are essential to meet the diverse needs of users, allowing them to tailor their routines to their specific goals and preferences. Secure sharing functionalities are important to enable users to share their progress and routines with others. Additionally, a powerful search feature will help users find specific workout routines based on their preferences, making it easier to discover new exercises and plans.</a:t>
            </a:r>
            <a:endParaRPr lang="en-US" b="1" dirty="0"/>
          </a:p>
        </p:txBody>
      </p:sp>
    </p:spTree>
    <p:extLst>
      <p:ext uri="{BB962C8B-B14F-4D97-AF65-F5344CB8AC3E}">
        <p14:creationId xmlns:p14="http://schemas.microsoft.com/office/powerpoint/2010/main" val="3568982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764374-7CA1-52D9-04B4-9361A9D32268}"/>
              </a:ext>
            </a:extLst>
          </p:cNvPr>
          <p:cNvSpPr txBox="1"/>
          <p:nvPr/>
        </p:nvSpPr>
        <p:spPr>
          <a:xfrm>
            <a:off x="518160" y="1561237"/>
            <a:ext cx="5059681" cy="4524315"/>
          </a:xfrm>
          <a:prstGeom prst="rect">
            <a:avLst/>
          </a:prstGeom>
          <a:noFill/>
        </p:spPr>
        <p:txBody>
          <a:bodyPr wrap="square">
            <a:spAutoFit/>
          </a:bodyPr>
          <a:lstStyle/>
          <a:p>
            <a:r>
              <a:rPr lang="en-US" b="1" dirty="0"/>
              <a:t>Requirements</a:t>
            </a:r>
          </a:p>
          <a:p>
            <a:r>
              <a:rPr lang="en-US" dirty="0"/>
              <a:t>To create an effective fitness app, several key requirements must be met. The app needs a user-friendly interface that allows users to log their workouts effortlessly. Advanced algorithms are necessary to calculate metabolic rate and One Rep Max accurately. Customizable workout plans are essential to meet the diverse needs of users, allowing them to tailor their routines to their specific goals and preferences. Secure sharing functionalities are important to enable users to share their progress and routines with others. Additionally, a powerful search feature will help users find specific workout routines based on their preferences, making it easier to discover new exercises and plans.</a:t>
            </a:r>
            <a:endParaRPr lang="en-US" b="1" dirty="0"/>
          </a:p>
        </p:txBody>
      </p:sp>
      <p:pic>
        <p:nvPicPr>
          <p:cNvPr id="4" name="Picture 3" descr="A screenshot of a cell phone&#10;&#10;Description automatically generated">
            <a:extLst>
              <a:ext uri="{FF2B5EF4-FFF2-40B4-BE49-F238E27FC236}">
                <a16:creationId xmlns:a16="http://schemas.microsoft.com/office/drawing/2014/main" id="{6EF6ED60-81FB-0984-68B7-88023749B2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5480" y="319338"/>
            <a:ext cx="2849880" cy="6219323"/>
          </a:xfrm>
          <a:prstGeom prst="rect">
            <a:avLst/>
          </a:prstGeom>
        </p:spPr>
      </p:pic>
      <p:pic>
        <p:nvPicPr>
          <p:cNvPr id="5" name="Picture 4">
            <a:extLst>
              <a:ext uri="{FF2B5EF4-FFF2-40B4-BE49-F238E27FC236}">
                <a16:creationId xmlns:a16="http://schemas.microsoft.com/office/drawing/2014/main" id="{B96A430E-8D0E-2AF6-1DCC-198DEE28A0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23961" y="340173"/>
            <a:ext cx="2849879" cy="6198487"/>
          </a:xfrm>
          <a:prstGeom prst="rect">
            <a:avLst/>
          </a:prstGeom>
          <a:noFill/>
          <a:ln>
            <a:noFill/>
          </a:ln>
        </p:spPr>
      </p:pic>
      <p:sp>
        <p:nvSpPr>
          <p:cNvPr id="6" name="TextBox 5">
            <a:extLst>
              <a:ext uri="{FF2B5EF4-FFF2-40B4-BE49-F238E27FC236}">
                <a16:creationId xmlns:a16="http://schemas.microsoft.com/office/drawing/2014/main" id="{581A9A30-89FA-51B9-93BC-F643AAA47041}"/>
              </a:ext>
            </a:extLst>
          </p:cNvPr>
          <p:cNvSpPr txBox="1"/>
          <p:nvPr/>
        </p:nvSpPr>
        <p:spPr>
          <a:xfrm>
            <a:off x="-3554984" y="2746248"/>
            <a:ext cx="3429000" cy="3410712"/>
          </a:xfrm>
          <a:prstGeom prst="rect">
            <a:avLst/>
          </a:prstGeom>
        </p:spPr>
        <p:txBody>
          <a:bodyPr vert="horz" lIns="91440" tIns="45720" rIns="91440" bIns="45720" rtlCol="0" anchor="t">
            <a:normAutofit/>
          </a:bodyPr>
          <a:lstStyle/>
          <a:p>
            <a:pPr>
              <a:lnSpc>
                <a:spcPct val="90000"/>
              </a:lnSpc>
              <a:spcAft>
                <a:spcPts val="600"/>
              </a:spcAft>
            </a:pPr>
            <a:r>
              <a:rPr lang="en-US" sz="1200" b="1" dirty="0"/>
              <a:t>System Design</a:t>
            </a:r>
          </a:p>
          <a:p>
            <a:pPr>
              <a:lnSpc>
                <a:spcPct val="90000"/>
              </a:lnSpc>
              <a:spcAft>
                <a:spcPts val="600"/>
              </a:spcAft>
            </a:pPr>
            <a:r>
              <a:rPr lang="en-US" sz="1200" dirty="0"/>
              <a:t>The Flex Workout Application is built on a 2-Tier Architecture, consisting of a client-side interface and a local database. This design ensures seamless interaction and efficient data management, providing a responsive and reliable user experience. The client-side interface is designed using state-of-the-art technologies such as Kotlin and Jetpack Compose, ensuring a modern and intuitive user experience. The local database securely stores user data, allowing for quick access and efficient management of workout routines and fitness metrics. This architecture not only enhances performance but also ensures data security and integrity, providing users with a reliable and trustworthy platform for their fitness journey.</a:t>
            </a:r>
          </a:p>
        </p:txBody>
      </p:sp>
      <p:pic>
        <p:nvPicPr>
          <p:cNvPr id="7" name="Picture 2">
            <a:extLst>
              <a:ext uri="{FF2B5EF4-FFF2-40B4-BE49-F238E27FC236}">
                <a16:creationId xmlns:a16="http://schemas.microsoft.com/office/drawing/2014/main" id="{D93B385A-944A-C5C1-E529-8703C7CE2BC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694921" y="537940"/>
            <a:ext cx="6903720" cy="5436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9042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B2EED62-61B2-5A4E-695A-A34AF2389099}"/>
              </a:ext>
            </a:extLst>
          </p:cNvPr>
          <p:cNvSpPr txBox="1"/>
          <p:nvPr/>
        </p:nvSpPr>
        <p:spPr>
          <a:xfrm>
            <a:off x="630936" y="2807208"/>
            <a:ext cx="3494024" cy="3431032"/>
          </a:xfrm>
          <a:prstGeom prst="rect">
            <a:avLst/>
          </a:prstGeom>
        </p:spPr>
        <p:txBody>
          <a:bodyPr vert="horz" lIns="91440" tIns="45720" rIns="91440" bIns="45720" rtlCol="0" anchor="t">
            <a:normAutofit lnSpcReduction="10000"/>
          </a:bodyPr>
          <a:lstStyle/>
          <a:p>
            <a:pPr>
              <a:lnSpc>
                <a:spcPct val="90000"/>
              </a:lnSpc>
              <a:spcAft>
                <a:spcPts val="600"/>
              </a:spcAft>
            </a:pPr>
            <a:r>
              <a:rPr lang="en-US" sz="1400" b="1" dirty="0"/>
              <a:t>System Design</a:t>
            </a:r>
          </a:p>
          <a:p>
            <a:pPr>
              <a:lnSpc>
                <a:spcPct val="90000"/>
              </a:lnSpc>
              <a:spcAft>
                <a:spcPts val="600"/>
              </a:spcAft>
            </a:pPr>
            <a:r>
              <a:rPr lang="en-US" sz="1400" dirty="0"/>
              <a:t>The Flex Workout Application is built on a 2-Tier Architecture, consisting of a client-side interface and a local database. This design ensures seamless interaction and efficient data management, providing a responsive and reliable user experience. The client-side interface is designed using state-of-the-art technologies such as Kotlin and Jetpack Compose, ensuring a modern and intuitive user experience. The local database securely stores user data, allowing for quick access and efficient management of workout routines and fitness metrics. This architecture not only enhances performance but also ensures data security and integrity, providing users with a reliable and trustworthy platform for their fitness journey.</a:t>
            </a:r>
          </a:p>
        </p:txBody>
      </p:sp>
      <p:pic>
        <p:nvPicPr>
          <p:cNvPr id="4098" name="Picture 2">
            <a:extLst>
              <a:ext uri="{FF2B5EF4-FFF2-40B4-BE49-F238E27FC236}">
                <a16:creationId xmlns:a16="http://schemas.microsoft.com/office/drawing/2014/main" id="{9E4FC232-E97C-54F1-01F2-A53C23AEC85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54296" y="710660"/>
            <a:ext cx="6903720" cy="54366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D9FD7FE-7C3A-1274-83A3-6A39119E306D}"/>
              </a:ext>
            </a:extLst>
          </p:cNvPr>
          <p:cNvSpPr txBox="1"/>
          <p:nvPr/>
        </p:nvSpPr>
        <p:spPr>
          <a:xfrm>
            <a:off x="508000" y="8711845"/>
            <a:ext cx="5059681" cy="4524315"/>
          </a:xfrm>
          <a:prstGeom prst="rect">
            <a:avLst/>
          </a:prstGeom>
          <a:noFill/>
        </p:spPr>
        <p:txBody>
          <a:bodyPr wrap="square">
            <a:spAutoFit/>
          </a:bodyPr>
          <a:lstStyle/>
          <a:p>
            <a:r>
              <a:rPr lang="en-US" b="1" dirty="0"/>
              <a:t>Requirements</a:t>
            </a:r>
          </a:p>
          <a:p>
            <a:r>
              <a:rPr lang="en-US" dirty="0"/>
              <a:t>To create an effective fitness app, several key requirements must be met. The app needs a user-friendly interface that allows users to log their workouts effortlessly. Advanced algorithms are necessary to calculate metabolic rate and One Rep Max accurately. Customizable workout plans are essential to meet the diverse needs of users, allowing them to tailor their routines to their specific goals and preferences. Secure sharing functionalities are important to enable users to share their progress and routines with others. Additionally, a powerful search feature will help users find specific workout routines based on their preferences, making it easier to discover new exercises and plans.</a:t>
            </a:r>
            <a:endParaRPr lang="en-US" b="1" dirty="0"/>
          </a:p>
        </p:txBody>
      </p:sp>
      <p:pic>
        <p:nvPicPr>
          <p:cNvPr id="5" name="Picture 4" descr="A screenshot of a cell phone&#10;&#10;Description automatically generated">
            <a:extLst>
              <a:ext uri="{FF2B5EF4-FFF2-40B4-BE49-F238E27FC236}">
                <a16:creationId xmlns:a16="http://schemas.microsoft.com/office/drawing/2014/main" id="{4C29D3F3-729C-E03F-4BC8-CF95034D5D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320" y="7469946"/>
            <a:ext cx="2849880" cy="6219323"/>
          </a:xfrm>
          <a:prstGeom prst="rect">
            <a:avLst/>
          </a:prstGeom>
        </p:spPr>
      </p:pic>
      <p:pic>
        <p:nvPicPr>
          <p:cNvPr id="6" name="Picture 5">
            <a:extLst>
              <a:ext uri="{FF2B5EF4-FFF2-40B4-BE49-F238E27FC236}">
                <a16:creationId xmlns:a16="http://schemas.microsoft.com/office/drawing/2014/main" id="{EFD19874-C943-88CA-35BA-CEF299EEDFE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13801" y="7490781"/>
            <a:ext cx="2849879" cy="6198487"/>
          </a:xfrm>
          <a:prstGeom prst="rect">
            <a:avLst/>
          </a:prstGeom>
          <a:noFill/>
          <a:ln>
            <a:noFill/>
          </a:ln>
        </p:spPr>
      </p:pic>
      <p:sp>
        <p:nvSpPr>
          <p:cNvPr id="7" name="TextBox 6">
            <a:extLst>
              <a:ext uri="{FF2B5EF4-FFF2-40B4-BE49-F238E27FC236}">
                <a16:creationId xmlns:a16="http://schemas.microsoft.com/office/drawing/2014/main" id="{8B1A946D-9D5F-80E3-CFA4-59707283AC1D}"/>
              </a:ext>
            </a:extLst>
          </p:cNvPr>
          <p:cNvSpPr txBox="1"/>
          <p:nvPr/>
        </p:nvSpPr>
        <p:spPr>
          <a:xfrm>
            <a:off x="283429" y="-6979009"/>
            <a:ext cx="11993880" cy="2031325"/>
          </a:xfrm>
          <a:prstGeom prst="rect">
            <a:avLst/>
          </a:prstGeom>
          <a:noFill/>
        </p:spPr>
        <p:txBody>
          <a:bodyPr wrap="square">
            <a:spAutoFit/>
          </a:bodyPr>
          <a:lstStyle/>
          <a:p>
            <a:r>
              <a:rPr lang="en-US" b="1" dirty="0"/>
              <a:t>Object Design</a:t>
            </a:r>
          </a:p>
          <a:p>
            <a:pPr lvl="1"/>
            <a:r>
              <a:rPr lang="en-US" dirty="0"/>
              <a:t>The Flex Workout Application's structure includes two primary objects: Routine and Exercise. Each Routine object has a name and description and can contain multiple Exercise objects. The Exercise objects, which are dependent on the Routine objects, include details such as the exercise name, YouTube URL for demonstration, number of sets, and repetitions. This hierarchical design ensures organized and detailed tracking of each workout routine, allowing users to manage their fitness activities efficiently. By providing a clear and structured approach to workout management, Flex Workout helps users stay organized and focused on their fitness goals.</a:t>
            </a:r>
          </a:p>
        </p:txBody>
      </p:sp>
      <p:pic>
        <p:nvPicPr>
          <p:cNvPr id="8" name="Picture 34">
            <a:extLst>
              <a:ext uri="{FF2B5EF4-FFF2-40B4-BE49-F238E27FC236}">
                <a16:creationId xmlns:a16="http://schemas.microsoft.com/office/drawing/2014/main" id="{2F4ED0B9-2E67-C9D8-75E2-BD4D216CC7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0" y="-4838772"/>
            <a:ext cx="2168108" cy="46634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3">
            <a:extLst>
              <a:ext uri="{FF2B5EF4-FFF2-40B4-BE49-F238E27FC236}">
                <a16:creationId xmlns:a16="http://schemas.microsoft.com/office/drawing/2014/main" id="{9F87331C-19D7-7F4D-3422-CD6264A704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490" y="-4821299"/>
            <a:ext cx="2186618" cy="46634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2">
            <a:extLst>
              <a:ext uri="{FF2B5EF4-FFF2-40B4-BE49-F238E27FC236}">
                <a16:creationId xmlns:a16="http://schemas.microsoft.com/office/drawing/2014/main" id="{B1352CDD-A798-FCAE-E5A4-B6DB2708E1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7970" y="-4816315"/>
            <a:ext cx="2191496" cy="46634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1">
            <a:extLst>
              <a:ext uri="{FF2B5EF4-FFF2-40B4-BE49-F238E27FC236}">
                <a16:creationId xmlns:a16="http://schemas.microsoft.com/office/drawing/2014/main" id="{C688981B-EA68-D6C9-7E4E-4C537CC5F03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39159" y="-4862035"/>
            <a:ext cx="2267889" cy="470996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0">
            <a:extLst>
              <a:ext uri="{FF2B5EF4-FFF2-40B4-BE49-F238E27FC236}">
                <a16:creationId xmlns:a16="http://schemas.microsoft.com/office/drawing/2014/main" id="{8B59CC39-2140-7A08-76CE-EF7346CC9DD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97678" y="-4862035"/>
            <a:ext cx="2168107" cy="4709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40669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2F665C-5E70-6936-28B3-486575D47DDB}"/>
              </a:ext>
            </a:extLst>
          </p:cNvPr>
          <p:cNvSpPr txBox="1"/>
          <p:nvPr/>
        </p:nvSpPr>
        <p:spPr>
          <a:xfrm>
            <a:off x="0" y="54323"/>
            <a:ext cx="11993880" cy="2031325"/>
          </a:xfrm>
          <a:prstGeom prst="rect">
            <a:avLst/>
          </a:prstGeom>
          <a:noFill/>
        </p:spPr>
        <p:txBody>
          <a:bodyPr wrap="square">
            <a:spAutoFit/>
          </a:bodyPr>
          <a:lstStyle/>
          <a:p>
            <a:r>
              <a:rPr lang="en-US" b="1" dirty="0"/>
              <a:t>Object Design</a:t>
            </a:r>
          </a:p>
          <a:p>
            <a:pPr lvl="1"/>
            <a:r>
              <a:rPr lang="en-US" dirty="0"/>
              <a:t>The Flex Workout Application's structure includes two primary objects: Routine and Exercise. Each Routine object has a name and description and can contain multiple Exercise objects. The Exercise objects, which are dependent on the Routine objects, include details such as the exercise name, YouTube URL for demonstration, number of sets, and repetitions. This hierarchical design ensures organized and detailed tracking of each workout routine, allowing users to manage their fitness activities efficiently. By providing a clear and structured approach to workout management, Flex Workout helps users stay organized and focused on their fitness goals.</a:t>
            </a:r>
          </a:p>
        </p:txBody>
      </p:sp>
      <p:pic>
        <p:nvPicPr>
          <p:cNvPr id="6147" name="Picture 34">
            <a:extLst>
              <a:ext uri="{FF2B5EF4-FFF2-40B4-BE49-F238E27FC236}">
                <a16:creationId xmlns:a16="http://schemas.microsoft.com/office/drawing/2014/main" id="{01A8A505-554D-5A50-2920-A7418455BB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571" y="2194560"/>
            <a:ext cx="2168108" cy="466344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33">
            <a:extLst>
              <a:ext uri="{FF2B5EF4-FFF2-40B4-BE49-F238E27FC236}">
                <a16:creationId xmlns:a16="http://schemas.microsoft.com/office/drawing/2014/main" id="{639D3F91-E4F0-D2C8-D1A7-5B18796826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0061" y="2212033"/>
            <a:ext cx="2186618" cy="4663440"/>
          </a:xfrm>
          <a:prstGeom prst="rect">
            <a:avLst/>
          </a:prstGeom>
          <a:noFill/>
          <a:extLst>
            <a:ext uri="{909E8E84-426E-40DD-AFC4-6F175D3DCCD1}">
              <a14:hiddenFill xmlns:a14="http://schemas.microsoft.com/office/drawing/2010/main">
                <a:solidFill>
                  <a:srgbClr val="FFFFFF"/>
                </a:solidFill>
              </a14:hiddenFill>
            </a:ext>
          </a:extLst>
        </p:spPr>
      </p:pic>
      <p:pic>
        <p:nvPicPr>
          <p:cNvPr id="6145" name="Picture 32">
            <a:extLst>
              <a:ext uri="{FF2B5EF4-FFF2-40B4-BE49-F238E27FC236}">
                <a16:creationId xmlns:a16="http://schemas.microsoft.com/office/drawing/2014/main" id="{87AFB1CF-E240-94C9-15F0-824FA91DEA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4541" y="2217017"/>
            <a:ext cx="2191496" cy="46634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EBC3275E-CD3F-82A0-954C-B0DBD3A6D11A}"/>
              </a:ext>
            </a:extLst>
          </p:cNvPr>
          <p:cNvSpPr>
            <a:spLocks noChangeArrowheads="1"/>
          </p:cNvSpPr>
          <p:nvPr/>
        </p:nvSpPr>
        <p:spPr bwMode="auto">
          <a:xfrm>
            <a:off x="6233160" y="6872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a:extLst>
              <a:ext uri="{FF2B5EF4-FFF2-40B4-BE49-F238E27FC236}">
                <a16:creationId xmlns:a16="http://schemas.microsoft.com/office/drawing/2014/main" id="{8F66A0C9-F980-A123-809A-B48ACA67403C}"/>
              </a:ext>
            </a:extLst>
          </p:cNvPr>
          <p:cNvSpPr>
            <a:spLocks noChangeArrowheads="1"/>
          </p:cNvSpPr>
          <p:nvPr/>
        </p:nvSpPr>
        <p:spPr bwMode="auto">
          <a:xfrm>
            <a:off x="6690360" y="1158286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51" name="Picture 31">
            <a:extLst>
              <a:ext uri="{FF2B5EF4-FFF2-40B4-BE49-F238E27FC236}">
                <a16:creationId xmlns:a16="http://schemas.microsoft.com/office/drawing/2014/main" id="{087D60D8-A37C-09C0-165F-362C795370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5730" y="2171297"/>
            <a:ext cx="2267889" cy="470996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30">
            <a:extLst>
              <a:ext uri="{FF2B5EF4-FFF2-40B4-BE49-F238E27FC236}">
                <a16:creationId xmlns:a16="http://schemas.microsoft.com/office/drawing/2014/main" id="{138991BF-8A1B-AD7C-D32E-1E8ABEAA8E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14249" y="2171297"/>
            <a:ext cx="2168107" cy="470996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8">
            <a:extLst>
              <a:ext uri="{FF2B5EF4-FFF2-40B4-BE49-F238E27FC236}">
                <a16:creationId xmlns:a16="http://schemas.microsoft.com/office/drawing/2014/main" id="{B30C6B83-F9D9-FF48-AA96-C25802DE34BF}"/>
              </a:ext>
            </a:extLst>
          </p:cNvPr>
          <p:cNvSpPr>
            <a:spLocks noChangeArrowheads="1"/>
          </p:cNvSpPr>
          <p:nvPr/>
        </p:nvSpPr>
        <p:spPr bwMode="auto">
          <a:xfrm>
            <a:off x="8069738" y="-53928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9">
            <a:extLst>
              <a:ext uri="{FF2B5EF4-FFF2-40B4-BE49-F238E27FC236}">
                <a16:creationId xmlns:a16="http://schemas.microsoft.com/office/drawing/2014/main" id="{F929831C-8DAC-ECFF-C6E4-99C10CE50763}"/>
              </a:ext>
            </a:extLst>
          </p:cNvPr>
          <p:cNvSpPr>
            <a:spLocks noChangeArrowheads="1"/>
          </p:cNvSpPr>
          <p:nvPr/>
        </p:nvSpPr>
        <p:spPr bwMode="auto">
          <a:xfrm>
            <a:off x="8526938" y="85745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5B8B6A6F-FBBF-CFDC-F314-592F1C7FEC0D}"/>
              </a:ext>
            </a:extLst>
          </p:cNvPr>
          <p:cNvSpPr txBox="1"/>
          <p:nvPr/>
        </p:nvSpPr>
        <p:spPr>
          <a:xfrm>
            <a:off x="723319" y="-3538622"/>
            <a:ext cx="3494024" cy="3431032"/>
          </a:xfrm>
          <a:prstGeom prst="rect">
            <a:avLst/>
          </a:prstGeom>
        </p:spPr>
        <p:txBody>
          <a:bodyPr vert="horz" lIns="91440" tIns="45720" rIns="91440" bIns="45720" rtlCol="0" anchor="t">
            <a:normAutofit lnSpcReduction="10000"/>
          </a:bodyPr>
          <a:lstStyle/>
          <a:p>
            <a:pPr>
              <a:lnSpc>
                <a:spcPct val="90000"/>
              </a:lnSpc>
              <a:spcAft>
                <a:spcPts val="600"/>
              </a:spcAft>
            </a:pPr>
            <a:r>
              <a:rPr lang="en-US" sz="1400" b="1" dirty="0"/>
              <a:t>System Design</a:t>
            </a:r>
          </a:p>
          <a:p>
            <a:pPr>
              <a:lnSpc>
                <a:spcPct val="90000"/>
              </a:lnSpc>
              <a:spcAft>
                <a:spcPts val="600"/>
              </a:spcAft>
            </a:pPr>
            <a:r>
              <a:rPr lang="en-US" sz="1400" dirty="0"/>
              <a:t>The Flex Workout Application is built on a 2-Tier Architecture, consisting of a client-side interface and a local database. This design ensures seamless interaction and efficient data management, providing a responsive and reliable user experience. The client-side interface is designed using state-of-the-art technologies such as Kotlin and Jetpack Compose, ensuring a modern and intuitive user experience. The local database securely stores user data, allowing for quick access and efficient management of workout routines and fitness metrics. This architecture not only enhances performance but also ensures data security and integrity, providing users with a reliable and trustworthy platform for their fitness journey.</a:t>
            </a:r>
          </a:p>
        </p:txBody>
      </p:sp>
      <p:pic>
        <p:nvPicPr>
          <p:cNvPr id="9" name="Picture 2">
            <a:extLst>
              <a:ext uri="{FF2B5EF4-FFF2-40B4-BE49-F238E27FC236}">
                <a16:creationId xmlns:a16="http://schemas.microsoft.com/office/drawing/2014/main" id="{853F3807-D05B-0030-889C-500A1A7B9364}"/>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46679" y="-5635170"/>
            <a:ext cx="6903720" cy="543667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3D174A4-3B8E-30D5-CEDE-3D349C43EE38}"/>
              </a:ext>
            </a:extLst>
          </p:cNvPr>
          <p:cNvSpPr txBox="1"/>
          <p:nvPr/>
        </p:nvSpPr>
        <p:spPr>
          <a:xfrm>
            <a:off x="-4876800" y="1069985"/>
            <a:ext cx="4861560" cy="4524315"/>
          </a:xfrm>
          <a:prstGeom prst="rect">
            <a:avLst/>
          </a:prstGeom>
          <a:noFill/>
        </p:spPr>
        <p:txBody>
          <a:bodyPr wrap="square">
            <a:spAutoFit/>
          </a:bodyPr>
          <a:lstStyle/>
          <a:p>
            <a:r>
              <a:rPr lang="en-US" b="1" dirty="0"/>
              <a:t>Features</a:t>
            </a:r>
          </a:p>
          <a:p>
            <a:r>
              <a:rPr lang="en-US" dirty="0"/>
              <a:t>The Flex Workout Application offers several key features designed to enhance the fitness tracking experience. The Workout Page allows users to add, edit, or delete workout plans, providing a flexible and customizable approach to fitness management. Users can specify the name and description of each workout plan, ensuring detailed tracking. The Calculator Page includes tools to calculate Basal Metabolic Rate (BMR) and One Rep Max, providing users with crucial insights into their fitness levels and progress. These features are designed to make fitness tracking more efficient and effective, helping users stay motivated and achieve their health goals.</a:t>
            </a:r>
          </a:p>
        </p:txBody>
      </p:sp>
      <p:pic>
        <p:nvPicPr>
          <p:cNvPr id="11" name="Picture 49">
            <a:extLst>
              <a:ext uri="{FF2B5EF4-FFF2-40B4-BE49-F238E27FC236}">
                <a16:creationId xmlns:a16="http://schemas.microsoft.com/office/drawing/2014/main" id="{B41E255B-BE0A-499E-2987-1608C4CDB74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63698" y="7317591"/>
            <a:ext cx="2606040" cy="515928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8">
            <a:extLst>
              <a:ext uri="{FF2B5EF4-FFF2-40B4-BE49-F238E27FC236}">
                <a16:creationId xmlns:a16="http://schemas.microsoft.com/office/drawing/2014/main" id="{01376622-6421-4024-C9E8-B5673983447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79370" y="843292"/>
            <a:ext cx="2529840" cy="5171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5232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678</TotalTime>
  <Words>6262</Words>
  <Application>Microsoft Office PowerPoint</Application>
  <PresentationFormat>Widescreen</PresentationFormat>
  <Paragraphs>237</Paragraphs>
  <Slides>27</Slides>
  <Notes>3</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Aptos</vt:lpstr>
      <vt:lpstr>Aptos Display</vt:lpstr>
      <vt:lpstr>Arial</vt:lpstr>
      <vt:lpstr>MS Reference Sans Serif</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Garcia</dc:creator>
  <cp:lastModifiedBy>Rolando Ruiz</cp:lastModifiedBy>
  <cp:revision>2</cp:revision>
  <dcterms:created xsi:type="dcterms:W3CDTF">2024-07-23T18:40:58Z</dcterms:created>
  <dcterms:modified xsi:type="dcterms:W3CDTF">2024-07-28T19:41:32Z</dcterms:modified>
</cp:coreProperties>
</file>