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5" roundtripDataSignature="AMtx7miJkY1sFfWYbCOjR2HI2Z7KeTap/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customschemas.google.com/relationships/presentationmetadata" Target="metadata"/><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Hansel</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21bc6c11404_1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21bc6c11404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Laura</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 name="Shape 27"/>
        <p:cNvGrpSpPr/>
        <p:nvPr/>
      </p:nvGrpSpPr>
      <p:grpSpPr>
        <a:xfrm>
          <a:off x="0" y="0"/>
          <a:ext cx="0" cy="0"/>
          <a:chOff x="0" y="0"/>
          <a:chExt cx="0" cy="0"/>
        </a:xfrm>
      </p:grpSpPr>
      <p:sp>
        <p:nvSpPr>
          <p:cNvPr id="28" name="Google Shape;28;g21bc65c89e4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 name="Google Shape;29;g21bc65c89e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Hansel</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 name="Shape 34"/>
        <p:cNvGrpSpPr/>
        <p:nvPr/>
      </p:nvGrpSpPr>
      <p:grpSpPr>
        <a:xfrm>
          <a:off x="0" y="0"/>
          <a:ext cx="0" cy="0"/>
          <a:chOff x="0" y="0"/>
          <a:chExt cx="0" cy="0"/>
        </a:xfrm>
      </p:grpSpPr>
      <p:sp>
        <p:nvSpPr>
          <p:cNvPr id="35" name="Google Shape;35;g21bc65c89e4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6" name="Google Shape;36;g21bc65c89e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Daniel</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g21bc65c89e4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2" name="Google Shape;42;g21bc65c89e4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Laura</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g21bc65c89e4_0_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8" name="Google Shape;48;g21bc65c89e4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Thoung</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1bc6c11404_1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1bc6c11404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Thoung</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1bc6c11404_2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1bc6c11404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Hansel</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1bc6c11404_1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1bc6c11404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Daniel</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1bc6c11404_1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1bc6c11404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Laura</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8"/>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8" name="Google Shape;8;p8"/>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8"/>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9"/>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12" name="Google Shape;12;p9"/>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 name="Google Shape;13;p9"/>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2"/>
          <p:cNvSpPr txBox="1"/>
          <p:nvPr/>
        </p:nvSpPr>
        <p:spPr>
          <a:xfrm>
            <a:off x="10335650" y="3227925"/>
            <a:ext cx="30380400" cy="6141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1100">
                <a:solidFill>
                  <a:schemeClr val="lt1"/>
                </a:solidFill>
              </a:rPr>
              <a:t>Knight Foundation School of Computing and Information Sciences</a:t>
            </a:r>
            <a:endParaRPr b="1" sz="11100">
              <a:solidFill>
                <a:schemeClr val="lt1"/>
              </a:solidFill>
            </a:endParaRPr>
          </a:p>
          <a:p>
            <a:pPr indent="0" lvl="0" marL="0" marR="0" rtl="0" algn="ctr">
              <a:spcBef>
                <a:spcPts val="0"/>
              </a:spcBef>
              <a:spcAft>
                <a:spcPts val="0"/>
              </a:spcAft>
              <a:buNone/>
            </a:pPr>
            <a:r>
              <a:t/>
            </a:r>
            <a:endParaRPr b="1" sz="9600">
              <a:solidFill>
                <a:schemeClr val="lt1"/>
              </a:solidFill>
            </a:endParaRPr>
          </a:p>
          <a:p>
            <a:pPr indent="0" lvl="0" marL="0" marR="0" rtl="0" algn="ctr">
              <a:spcBef>
                <a:spcPts val="0"/>
              </a:spcBef>
              <a:spcAft>
                <a:spcPts val="0"/>
              </a:spcAft>
              <a:buNone/>
            </a:pPr>
            <a:r>
              <a:rPr i="1" lang="en-US" sz="7500">
                <a:solidFill>
                  <a:schemeClr val="lt1"/>
                </a:solidFill>
              </a:rPr>
              <a:t>Summer Semester</a:t>
            </a:r>
            <a:r>
              <a:rPr i="1" lang="en-US" sz="7500">
                <a:solidFill>
                  <a:schemeClr val="lt1"/>
                </a:solidFill>
                <a:latin typeface="Arial"/>
                <a:ea typeface="Arial"/>
                <a:cs typeface="Arial"/>
                <a:sym typeface="Arial"/>
              </a:rPr>
              <a:t> </a:t>
            </a:r>
            <a:r>
              <a:rPr i="1" lang="en-US" sz="7500">
                <a:solidFill>
                  <a:schemeClr val="lt1"/>
                </a:solidFill>
              </a:rPr>
              <a:t>2024</a:t>
            </a:r>
            <a:r>
              <a:rPr i="1" lang="en-US" sz="7500">
                <a:solidFill>
                  <a:schemeClr val="lt1"/>
                </a:solidFill>
                <a:latin typeface="Arial"/>
                <a:ea typeface="Arial"/>
                <a:cs typeface="Arial"/>
                <a:sym typeface="Arial"/>
              </a:rPr>
              <a:t> Senior Design Project</a:t>
            </a:r>
            <a:endParaRPr sz="3500"/>
          </a:p>
        </p:txBody>
      </p:sp>
      <p:sp>
        <p:nvSpPr>
          <p:cNvPr id="25" name="Google Shape;25;p2"/>
          <p:cNvSpPr txBox="1"/>
          <p:nvPr/>
        </p:nvSpPr>
        <p:spPr>
          <a:xfrm>
            <a:off x="5025150" y="12333817"/>
            <a:ext cx="35204400" cy="124965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lang="en-US" sz="17300">
                <a:solidFill>
                  <a:srgbClr val="00FFFF"/>
                </a:solidFill>
              </a:rPr>
              <a:t>Material Atlas</a:t>
            </a:r>
            <a:endParaRPr b="1" sz="17300">
              <a:solidFill>
                <a:srgbClr val="00FFFF"/>
              </a:solidFill>
            </a:endParaRPr>
          </a:p>
          <a:p>
            <a:pPr indent="0" lvl="0" marL="0" marR="0" rtl="0" algn="ctr">
              <a:spcBef>
                <a:spcPts val="0"/>
              </a:spcBef>
              <a:spcAft>
                <a:spcPts val="0"/>
              </a:spcAft>
              <a:buClr>
                <a:srgbClr val="00FFFF"/>
              </a:buClr>
              <a:buSzPts val="10000"/>
              <a:buFont typeface="Arial"/>
              <a:buNone/>
            </a:pPr>
            <a:r>
              <a:t/>
            </a:r>
            <a:endParaRPr b="1" sz="17300">
              <a:solidFill>
                <a:srgbClr val="00FFFF"/>
              </a:solidFill>
            </a:endParaRPr>
          </a:p>
          <a:p>
            <a:pPr indent="0" lvl="0" marL="0" marR="0" rtl="0" algn="ctr">
              <a:spcBef>
                <a:spcPts val="0"/>
              </a:spcBef>
              <a:spcAft>
                <a:spcPts val="0"/>
              </a:spcAft>
              <a:buClr>
                <a:schemeClr val="lt1"/>
              </a:buClr>
              <a:buSzPts val="3500"/>
              <a:buFont typeface="Arial"/>
              <a:buNone/>
            </a:pPr>
            <a:r>
              <a:rPr b="1" lang="en-US" sz="7200">
                <a:solidFill>
                  <a:schemeClr val="lt1"/>
                </a:solidFill>
                <a:latin typeface="Arial"/>
                <a:ea typeface="Arial"/>
                <a:cs typeface="Arial"/>
                <a:sym typeface="Arial"/>
              </a:rPr>
              <a:t>Students: </a:t>
            </a:r>
            <a:r>
              <a:rPr lang="en-US" sz="7200">
                <a:solidFill>
                  <a:schemeClr val="lt1"/>
                </a:solidFill>
              </a:rPr>
              <a:t>Daniel Brizuela , Laura Penza , Thuong Nguyen , </a:t>
            </a:r>
            <a:r>
              <a:rPr lang="en-US" sz="7200">
                <a:solidFill>
                  <a:schemeClr val="lt1"/>
                </a:solidFill>
              </a:rPr>
              <a:t>Hansel Soberao </a:t>
            </a:r>
            <a:endParaRPr sz="7200">
              <a:solidFill>
                <a:schemeClr val="lt1"/>
              </a:solidFill>
            </a:endParaRPr>
          </a:p>
          <a:p>
            <a:pPr indent="0" lvl="0" marL="0" marR="0" rtl="0" algn="ctr">
              <a:spcBef>
                <a:spcPts val="0"/>
              </a:spcBef>
              <a:spcAft>
                <a:spcPts val="0"/>
              </a:spcAft>
              <a:buClr>
                <a:schemeClr val="lt1"/>
              </a:buClr>
              <a:buSzPts val="3500"/>
              <a:buFont typeface="Arial"/>
              <a:buNone/>
            </a:pPr>
            <a:r>
              <a:t/>
            </a:r>
            <a:endParaRPr sz="3500">
              <a:solidFill>
                <a:schemeClr val="lt1"/>
              </a:solidFill>
            </a:endParaRPr>
          </a:p>
          <a:p>
            <a:pPr indent="0" lvl="0" marL="0" marR="0" rtl="0" algn="ctr">
              <a:spcBef>
                <a:spcPts val="0"/>
              </a:spcBef>
              <a:spcAft>
                <a:spcPts val="0"/>
              </a:spcAft>
              <a:buClr>
                <a:schemeClr val="lt1"/>
              </a:buClr>
              <a:buSzPts val="3500"/>
              <a:buFont typeface="Arial"/>
              <a:buNone/>
            </a:pPr>
            <a:r>
              <a:t/>
            </a:r>
            <a:endParaRPr sz="3500">
              <a:solidFill>
                <a:schemeClr val="lt1"/>
              </a:solidFill>
            </a:endParaRPr>
          </a:p>
          <a:p>
            <a:pPr indent="0" lvl="0" marL="0" marR="0" rtl="0" algn="ctr">
              <a:spcBef>
                <a:spcPts val="0"/>
              </a:spcBef>
              <a:spcAft>
                <a:spcPts val="0"/>
              </a:spcAft>
              <a:buClr>
                <a:schemeClr val="lt1"/>
              </a:buClr>
              <a:buSzPts val="3500"/>
              <a:buFont typeface="Arial"/>
              <a:buNone/>
            </a:pPr>
            <a:r>
              <a:rPr b="1" lang="en-US" sz="7200">
                <a:solidFill>
                  <a:schemeClr val="lt1"/>
                </a:solidFill>
                <a:latin typeface="Arial"/>
                <a:ea typeface="Arial"/>
                <a:cs typeface="Arial"/>
                <a:sym typeface="Arial"/>
              </a:rPr>
              <a:t>Mentor:</a:t>
            </a:r>
            <a:r>
              <a:rPr b="1" i="1" lang="en-US" sz="7200">
                <a:solidFill>
                  <a:schemeClr val="lt1"/>
                </a:solidFill>
                <a:latin typeface="Arial"/>
                <a:ea typeface="Arial"/>
                <a:cs typeface="Arial"/>
                <a:sym typeface="Arial"/>
              </a:rPr>
              <a:t> </a:t>
            </a:r>
            <a:r>
              <a:rPr lang="en-US" sz="7200">
                <a:solidFill>
                  <a:schemeClr val="lt1"/>
                </a:solidFill>
              </a:rPr>
              <a:t>Lyla Wu</a:t>
            </a:r>
            <a:r>
              <a:rPr lang="en-US" sz="7200">
                <a:solidFill>
                  <a:schemeClr val="lt1"/>
                </a:solidFill>
                <a:latin typeface="Arial"/>
                <a:ea typeface="Arial"/>
                <a:cs typeface="Arial"/>
                <a:sym typeface="Arial"/>
              </a:rPr>
              <a:t>,</a:t>
            </a:r>
            <a:r>
              <a:rPr i="1" lang="en-US" sz="7200">
                <a:solidFill>
                  <a:schemeClr val="lt1"/>
                </a:solidFill>
                <a:latin typeface="Arial"/>
                <a:ea typeface="Arial"/>
                <a:cs typeface="Arial"/>
                <a:sym typeface="Arial"/>
              </a:rPr>
              <a:t> </a:t>
            </a:r>
            <a:r>
              <a:rPr lang="en-US" sz="7200">
                <a:solidFill>
                  <a:schemeClr val="lt1"/>
                </a:solidFill>
              </a:rPr>
              <a:t>FIU</a:t>
            </a:r>
            <a:endParaRPr sz="7200">
              <a:solidFill>
                <a:schemeClr val="lt1"/>
              </a:solidFill>
            </a:endParaRPr>
          </a:p>
          <a:p>
            <a:pPr indent="0" lvl="0" marL="0" marR="0" rtl="0" algn="ctr">
              <a:spcBef>
                <a:spcPts val="0"/>
              </a:spcBef>
              <a:spcAft>
                <a:spcPts val="0"/>
              </a:spcAft>
              <a:buClr>
                <a:schemeClr val="lt1"/>
              </a:buClr>
              <a:buSzPts val="3500"/>
              <a:buFont typeface="Arial"/>
              <a:buNone/>
            </a:pPr>
            <a:r>
              <a:t/>
            </a:r>
            <a:endParaRPr sz="3500">
              <a:solidFill>
                <a:schemeClr val="lt1"/>
              </a:solidFill>
            </a:endParaRPr>
          </a:p>
          <a:p>
            <a:pPr indent="0" lvl="0" marL="0" marR="0" rtl="0" algn="ctr">
              <a:spcBef>
                <a:spcPts val="0"/>
              </a:spcBef>
              <a:spcAft>
                <a:spcPts val="0"/>
              </a:spcAft>
              <a:buClr>
                <a:schemeClr val="lt1"/>
              </a:buClr>
              <a:buSzPts val="3500"/>
              <a:buFont typeface="Arial"/>
              <a:buNone/>
            </a:pPr>
            <a:r>
              <a:t/>
            </a:r>
            <a:endParaRPr sz="3500">
              <a:solidFill>
                <a:schemeClr val="lt1"/>
              </a:solidFill>
            </a:endParaRPr>
          </a:p>
          <a:p>
            <a:pPr indent="0" lvl="0" marL="0" marR="0" rtl="0" algn="ctr">
              <a:spcBef>
                <a:spcPts val="0"/>
              </a:spcBef>
              <a:spcAft>
                <a:spcPts val="0"/>
              </a:spcAft>
              <a:buClr>
                <a:schemeClr val="lt1"/>
              </a:buClr>
              <a:buSzPts val="3500"/>
              <a:buFont typeface="Arial"/>
              <a:buNone/>
            </a:pPr>
            <a:r>
              <a:rPr b="1" lang="en-US" sz="7200">
                <a:solidFill>
                  <a:schemeClr val="lt1"/>
                </a:solidFill>
                <a:latin typeface="Arial"/>
                <a:ea typeface="Arial"/>
                <a:cs typeface="Arial"/>
                <a:sym typeface="Arial"/>
              </a:rPr>
              <a:t>Instructor/Faculty:</a:t>
            </a:r>
            <a:r>
              <a:rPr b="1" i="1" lang="en-US" sz="7200">
                <a:solidFill>
                  <a:schemeClr val="lt1"/>
                </a:solidFill>
                <a:latin typeface="Arial"/>
                <a:ea typeface="Arial"/>
                <a:cs typeface="Arial"/>
                <a:sym typeface="Arial"/>
              </a:rPr>
              <a:t>  </a:t>
            </a:r>
            <a:r>
              <a:rPr i="1" lang="en-US" sz="7200">
                <a:solidFill>
                  <a:schemeClr val="lt1"/>
                </a:solidFill>
              </a:rPr>
              <a:t>Dr.Masoud Sadjadi</a:t>
            </a:r>
            <a:r>
              <a:rPr lang="en-US" sz="7200">
                <a:solidFill>
                  <a:schemeClr val="lt1"/>
                </a:solidFill>
                <a:latin typeface="Arial"/>
                <a:ea typeface="Arial"/>
                <a:cs typeface="Arial"/>
                <a:sym typeface="Arial"/>
              </a:rPr>
              <a:t>,</a:t>
            </a:r>
            <a:r>
              <a:rPr i="1" lang="en-US" sz="7200">
                <a:solidFill>
                  <a:schemeClr val="lt1"/>
                </a:solidFill>
                <a:latin typeface="Arial"/>
                <a:ea typeface="Arial"/>
                <a:cs typeface="Arial"/>
                <a:sym typeface="Arial"/>
              </a:rPr>
              <a:t> </a:t>
            </a:r>
            <a:r>
              <a:rPr lang="en-US" sz="7200">
                <a:solidFill>
                  <a:schemeClr val="lt1"/>
                </a:solidFill>
                <a:latin typeface="Arial"/>
                <a:ea typeface="Arial"/>
                <a:cs typeface="Arial"/>
                <a:sym typeface="Arial"/>
              </a:rPr>
              <a:t>Florida International University</a:t>
            </a:r>
            <a:endParaRPr sz="7200">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500"/>
              <a:buFont typeface="Arial"/>
              <a:buNone/>
            </a:pPr>
            <a:r>
              <a:t/>
            </a:r>
            <a:endParaRPr sz="3500">
              <a:solidFill>
                <a:schemeClr val="lt1"/>
              </a:solidFill>
            </a:endParaRPr>
          </a:p>
          <a:p>
            <a:pPr indent="0" lvl="0" marL="0" marR="0" rtl="0" algn="ctr">
              <a:spcBef>
                <a:spcPts val="0"/>
              </a:spcBef>
              <a:spcAft>
                <a:spcPts val="0"/>
              </a:spcAft>
              <a:buClr>
                <a:schemeClr val="lt1"/>
              </a:buClr>
              <a:buSzPts val="3500"/>
              <a:buFont typeface="Arial"/>
              <a:buNone/>
            </a:pPr>
            <a:r>
              <a:t/>
            </a:r>
            <a:endParaRPr sz="3500">
              <a:solidFill>
                <a:schemeClr val="lt1"/>
              </a:solidFill>
            </a:endParaRPr>
          </a:p>
          <a:p>
            <a:pPr indent="0" lvl="0" marL="0" marR="0" rtl="0" algn="ctr">
              <a:spcBef>
                <a:spcPts val="0"/>
              </a:spcBef>
              <a:spcAft>
                <a:spcPts val="0"/>
              </a:spcAft>
              <a:buClr>
                <a:schemeClr val="lt1"/>
              </a:buClr>
              <a:buSzPts val="3500"/>
              <a:buFont typeface="Arial"/>
              <a:buNone/>
            </a:pPr>
            <a:r>
              <a:t/>
            </a:r>
            <a:endParaRPr sz="3500">
              <a:solidFill>
                <a:schemeClr val="lt1"/>
              </a:solidFill>
            </a:endParaRPr>
          </a:p>
        </p:txBody>
      </p:sp>
      <p:pic>
        <p:nvPicPr>
          <p:cNvPr descr="Logos | FIU Brand Style Guide" id="26" name="Google Shape;26;p2"/>
          <p:cNvPicPr preferRelativeResize="0"/>
          <p:nvPr/>
        </p:nvPicPr>
        <p:blipFill rotWithShape="1">
          <a:blip r:embed="rId4">
            <a:alphaModFix/>
          </a:blip>
          <a:srcRect b="0" l="0" r="0" t="0"/>
          <a:stretch/>
        </p:blipFill>
        <p:spPr>
          <a:xfrm>
            <a:off x="1861801" y="2021995"/>
            <a:ext cx="6464997" cy="8381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g21bc6c11404_1_1"/>
          <p:cNvSpPr txBox="1"/>
          <p:nvPr/>
        </p:nvSpPr>
        <p:spPr>
          <a:xfrm>
            <a:off x="18926850" y="3934275"/>
            <a:ext cx="60375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9500">
                <a:solidFill>
                  <a:srgbClr val="F2F2F2"/>
                </a:solidFill>
              </a:rPr>
              <a:t>Summary</a:t>
            </a:r>
            <a:endParaRPr b="1" sz="9500">
              <a:solidFill>
                <a:srgbClr val="F2F2F2"/>
              </a:solidFill>
            </a:endParaRPr>
          </a:p>
        </p:txBody>
      </p:sp>
      <p:sp>
        <p:nvSpPr>
          <p:cNvPr id="86" name="Google Shape;86;g21bc6c11404_1_1"/>
          <p:cNvSpPr txBox="1"/>
          <p:nvPr/>
        </p:nvSpPr>
        <p:spPr>
          <a:xfrm>
            <a:off x="4229925" y="7326200"/>
            <a:ext cx="37366500" cy="2173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7000">
                <a:solidFill>
                  <a:srgbClr val="F2F2F2"/>
                </a:solidFill>
              </a:rPr>
              <a:t>User Experience</a:t>
            </a:r>
            <a:endParaRPr b="1" sz="7000">
              <a:solidFill>
                <a:srgbClr val="F2F2F2"/>
              </a:solidFill>
            </a:endParaRPr>
          </a:p>
          <a:p>
            <a:pPr indent="-673100" lvl="0" marL="2286000" rtl="0" algn="l">
              <a:spcBef>
                <a:spcPts val="0"/>
              </a:spcBef>
              <a:spcAft>
                <a:spcPts val="0"/>
              </a:spcAft>
              <a:buClr>
                <a:srgbClr val="F2F2F2"/>
              </a:buClr>
              <a:buSzPts val="7000"/>
              <a:buChar char="●"/>
            </a:pPr>
            <a:r>
              <a:rPr lang="en-US" sz="7000">
                <a:solidFill>
                  <a:srgbClr val="F2F2F2"/>
                </a:solidFill>
              </a:rPr>
              <a:t>User-friendly design for easy navigation and interaction</a:t>
            </a:r>
            <a:endParaRPr sz="7000">
              <a:solidFill>
                <a:srgbClr val="F2F2F2"/>
              </a:solidFill>
            </a:endParaRPr>
          </a:p>
          <a:p>
            <a:pPr indent="-673100" lvl="0" marL="2286000" rtl="0" algn="l">
              <a:spcBef>
                <a:spcPts val="0"/>
              </a:spcBef>
              <a:spcAft>
                <a:spcPts val="0"/>
              </a:spcAft>
              <a:buClr>
                <a:srgbClr val="F2F2F2"/>
              </a:buClr>
              <a:buSzPts val="7000"/>
              <a:buChar char="●"/>
            </a:pPr>
            <a:r>
              <a:rPr lang="en-US" sz="7000">
                <a:solidFill>
                  <a:srgbClr val="F2F2F2"/>
                </a:solidFill>
              </a:rPr>
              <a:t>Real-time data display and interactive elements</a:t>
            </a:r>
            <a:endParaRPr sz="7000">
              <a:solidFill>
                <a:srgbClr val="F2F2F2"/>
              </a:solidFill>
            </a:endParaRPr>
          </a:p>
          <a:p>
            <a:pPr indent="0" lvl="0" marL="0" rtl="0" algn="l">
              <a:spcBef>
                <a:spcPts val="0"/>
              </a:spcBef>
              <a:spcAft>
                <a:spcPts val="0"/>
              </a:spcAft>
              <a:buNone/>
            </a:pPr>
            <a:r>
              <a:t/>
            </a:r>
            <a:endParaRPr sz="7000">
              <a:solidFill>
                <a:srgbClr val="F2F2F2"/>
              </a:solidFill>
            </a:endParaRPr>
          </a:p>
          <a:p>
            <a:pPr indent="0" lvl="0" marL="0" rtl="0" algn="l">
              <a:spcBef>
                <a:spcPts val="0"/>
              </a:spcBef>
              <a:spcAft>
                <a:spcPts val="0"/>
              </a:spcAft>
              <a:buNone/>
            </a:pPr>
            <a:r>
              <a:rPr b="1" lang="en-US" sz="7000">
                <a:solidFill>
                  <a:srgbClr val="F2F2F2"/>
                </a:solidFill>
              </a:rPr>
              <a:t>Hosting</a:t>
            </a:r>
            <a:endParaRPr b="1" sz="7000">
              <a:solidFill>
                <a:srgbClr val="F2F2F2"/>
              </a:solidFill>
            </a:endParaRPr>
          </a:p>
          <a:p>
            <a:pPr indent="-673100" lvl="0" marL="2286000" rtl="0" algn="l">
              <a:spcBef>
                <a:spcPts val="0"/>
              </a:spcBef>
              <a:spcAft>
                <a:spcPts val="0"/>
              </a:spcAft>
              <a:buClr>
                <a:srgbClr val="F2F2F2"/>
              </a:buClr>
              <a:buSzPts val="7000"/>
              <a:buChar char="●"/>
            </a:pPr>
            <a:r>
              <a:rPr i="1" lang="en-US" sz="7000">
                <a:solidFill>
                  <a:srgbClr val="F2F2F2"/>
                </a:solidFill>
              </a:rPr>
              <a:t>Scalable Environment</a:t>
            </a:r>
            <a:r>
              <a:rPr lang="en-US" sz="7000">
                <a:solidFill>
                  <a:srgbClr val="F2F2F2"/>
                </a:solidFill>
              </a:rPr>
              <a:t>: Robust hosting ensuring high availability and performance</a:t>
            </a:r>
            <a:endParaRPr sz="7000">
              <a:solidFill>
                <a:srgbClr val="F2F2F2"/>
              </a:solidFill>
            </a:endParaRPr>
          </a:p>
          <a:p>
            <a:pPr indent="-673100" lvl="0" marL="2286000" rtl="0" algn="l">
              <a:spcBef>
                <a:spcPts val="0"/>
              </a:spcBef>
              <a:spcAft>
                <a:spcPts val="0"/>
              </a:spcAft>
              <a:buClr>
                <a:srgbClr val="F2F2F2"/>
              </a:buClr>
              <a:buSzPts val="7000"/>
              <a:buChar char="●"/>
            </a:pPr>
            <a:r>
              <a:rPr i="1" lang="en-US" sz="7000">
                <a:solidFill>
                  <a:srgbClr val="F2F2F2"/>
                </a:solidFill>
              </a:rPr>
              <a:t>Optimized Handling</a:t>
            </a:r>
            <a:r>
              <a:rPr lang="en-US" sz="7000">
                <a:solidFill>
                  <a:srgbClr val="F2F2F2"/>
                </a:solidFill>
              </a:rPr>
              <a:t>: Efficient management of multiple user requests</a:t>
            </a:r>
            <a:br>
              <a:rPr lang="en-US" sz="7000">
                <a:solidFill>
                  <a:srgbClr val="F2F2F2"/>
                </a:solidFill>
              </a:rPr>
            </a:br>
            <a:endParaRPr sz="7000">
              <a:solidFill>
                <a:srgbClr val="F2F2F2"/>
              </a:solidFill>
            </a:endParaRPr>
          </a:p>
          <a:p>
            <a:pPr indent="0" lvl="0" marL="0" rtl="0" algn="l">
              <a:spcBef>
                <a:spcPts val="0"/>
              </a:spcBef>
              <a:spcAft>
                <a:spcPts val="0"/>
              </a:spcAft>
              <a:buNone/>
            </a:pPr>
            <a:r>
              <a:rPr b="1" lang="en-US" sz="7000">
                <a:solidFill>
                  <a:srgbClr val="F2F2F2"/>
                </a:solidFill>
              </a:rPr>
              <a:t>Technology stack</a:t>
            </a:r>
            <a:endParaRPr b="1" sz="7000">
              <a:solidFill>
                <a:srgbClr val="F2F2F2"/>
              </a:solidFill>
            </a:endParaRPr>
          </a:p>
          <a:p>
            <a:pPr indent="-673100" lvl="0" marL="2286000" rtl="0" algn="l">
              <a:spcBef>
                <a:spcPts val="0"/>
              </a:spcBef>
              <a:spcAft>
                <a:spcPts val="0"/>
              </a:spcAft>
              <a:buClr>
                <a:srgbClr val="F2F2F2"/>
              </a:buClr>
              <a:buSzPts val="7000"/>
              <a:buChar char="●"/>
            </a:pPr>
            <a:r>
              <a:rPr i="1" lang="en-US" sz="7000">
                <a:solidFill>
                  <a:srgbClr val="F2F2F2"/>
                </a:solidFill>
              </a:rPr>
              <a:t>Front-end: </a:t>
            </a:r>
            <a:r>
              <a:rPr lang="en-US" sz="7000">
                <a:solidFill>
                  <a:srgbClr val="F2F2F2"/>
                </a:solidFill>
              </a:rPr>
              <a:t>React with TypeScript for a responsive UI</a:t>
            </a:r>
            <a:endParaRPr sz="7000">
              <a:solidFill>
                <a:srgbClr val="F2F2F2"/>
              </a:solidFill>
            </a:endParaRPr>
          </a:p>
          <a:p>
            <a:pPr indent="-673100" lvl="0" marL="2286000" rtl="0" algn="l">
              <a:spcBef>
                <a:spcPts val="0"/>
              </a:spcBef>
              <a:spcAft>
                <a:spcPts val="0"/>
              </a:spcAft>
              <a:buClr>
                <a:srgbClr val="F2F2F2"/>
              </a:buClr>
              <a:buSzPts val="7000"/>
              <a:buChar char="●"/>
            </a:pPr>
            <a:r>
              <a:rPr i="1" lang="en-US" sz="7000">
                <a:solidFill>
                  <a:srgbClr val="F2F2F2"/>
                </a:solidFill>
              </a:rPr>
              <a:t>Back-end: </a:t>
            </a:r>
            <a:endParaRPr i="1" sz="7000">
              <a:solidFill>
                <a:srgbClr val="F2F2F2"/>
              </a:solidFill>
            </a:endParaRPr>
          </a:p>
          <a:p>
            <a:pPr indent="-673100" lvl="1" marL="2743200" rtl="0" algn="l">
              <a:spcBef>
                <a:spcPts val="0"/>
              </a:spcBef>
              <a:spcAft>
                <a:spcPts val="0"/>
              </a:spcAft>
              <a:buClr>
                <a:srgbClr val="F2F2F2"/>
              </a:buClr>
              <a:buSzPts val="7000"/>
              <a:buChar char="○"/>
            </a:pPr>
            <a:r>
              <a:rPr lang="en-US" sz="7000">
                <a:solidFill>
                  <a:srgbClr val="F2F2F2"/>
                </a:solidFill>
              </a:rPr>
              <a:t>Neo4j for secure data management</a:t>
            </a:r>
            <a:endParaRPr sz="7000">
              <a:solidFill>
                <a:srgbClr val="F2F2F2"/>
              </a:solidFill>
            </a:endParaRPr>
          </a:p>
          <a:p>
            <a:pPr indent="-673100" lvl="1" marL="2743200" rtl="0" algn="l">
              <a:spcBef>
                <a:spcPts val="0"/>
              </a:spcBef>
              <a:spcAft>
                <a:spcPts val="0"/>
              </a:spcAft>
              <a:buClr>
                <a:srgbClr val="F2F2F2"/>
              </a:buClr>
              <a:buSzPts val="7000"/>
              <a:buChar char="○"/>
            </a:pPr>
            <a:r>
              <a:rPr lang="en-US" sz="7000">
                <a:solidFill>
                  <a:srgbClr val="F2F2F2"/>
                </a:solidFill>
              </a:rPr>
              <a:t>Vercel for storage of files and hosting</a:t>
            </a:r>
            <a:endParaRPr sz="7000">
              <a:solidFill>
                <a:srgbClr val="F2F2F2"/>
              </a:solidFill>
            </a:endParaRPr>
          </a:p>
          <a:p>
            <a:pPr indent="-673100" lvl="1" marL="2743200" rtl="0" algn="l">
              <a:spcBef>
                <a:spcPts val="0"/>
              </a:spcBef>
              <a:spcAft>
                <a:spcPts val="0"/>
              </a:spcAft>
              <a:buClr>
                <a:srgbClr val="F2F2F2"/>
              </a:buClr>
              <a:buSzPts val="7000"/>
              <a:buChar char="○"/>
            </a:pPr>
            <a:r>
              <a:rPr lang="en-US" sz="7000">
                <a:solidFill>
                  <a:srgbClr val="F2F2F2"/>
                </a:solidFill>
              </a:rPr>
              <a:t>Next.js for server-side rendering</a:t>
            </a:r>
            <a:endParaRPr sz="7000">
              <a:solidFill>
                <a:srgbClr val="F2F2F2"/>
              </a:solidFill>
            </a:endParaRPr>
          </a:p>
          <a:p>
            <a:pPr indent="-673100" lvl="1" marL="2743200" rtl="0" algn="l">
              <a:spcBef>
                <a:spcPts val="0"/>
              </a:spcBef>
              <a:spcAft>
                <a:spcPts val="0"/>
              </a:spcAft>
              <a:buClr>
                <a:srgbClr val="F2F2F2"/>
              </a:buClr>
              <a:buSzPts val="7000"/>
              <a:buChar char="○"/>
            </a:pPr>
            <a:r>
              <a:rPr lang="en-US" sz="7000">
                <a:solidFill>
                  <a:srgbClr val="F2F2F2"/>
                </a:solidFill>
              </a:rPr>
              <a:t>Next-auth for authentication</a:t>
            </a:r>
            <a:endParaRPr sz="7000">
              <a:solidFill>
                <a:srgbClr val="F2F2F2"/>
              </a:solidFill>
            </a:endParaRPr>
          </a:p>
          <a:p>
            <a:pPr indent="-673100" lvl="0" marL="2286000" rtl="0" algn="l">
              <a:spcBef>
                <a:spcPts val="0"/>
              </a:spcBef>
              <a:spcAft>
                <a:spcPts val="0"/>
              </a:spcAft>
              <a:buClr>
                <a:srgbClr val="F2F2F2"/>
              </a:buClr>
              <a:buSzPts val="7000"/>
              <a:buChar char="●"/>
            </a:pPr>
            <a:r>
              <a:rPr i="1" lang="en-US" sz="7000">
                <a:solidFill>
                  <a:srgbClr val="F2F2F2"/>
                </a:solidFill>
              </a:rPr>
              <a:t>Additional</a:t>
            </a:r>
            <a:r>
              <a:rPr b="1" lang="en-US" sz="7000">
                <a:solidFill>
                  <a:srgbClr val="F2F2F2"/>
                </a:solidFill>
              </a:rPr>
              <a:t>: </a:t>
            </a:r>
            <a:endParaRPr b="1" sz="7000">
              <a:solidFill>
                <a:srgbClr val="F2F2F2"/>
              </a:solidFill>
            </a:endParaRPr>
          </a:p>
          <a:p>
            <a:pPr indent="-673100" lvl="1" marL="2743200" rtl="0" algn="l">
              <a:spcBef>
                <a:spcPts val="0"/>
              </a:spcBef>
              <a:spcAft>
                <a:spcPts val="0"/>
              </a:spcAft>
              <a:buClr>
                <a:srgbClr val="F2F2F2"/>
              </a:buClr>
              <a:buSzPts val="7000"/>
              <a:buChar char="○"/>
            </a:pPr>
            <a:r>
              <a:rPr lang="en-US" sz="7000">
                <a:solidFill>
                  <a:srgbClr val="F2F2F2"/>
                </a:solidFill>
              </a:rPr>
              <a:t>Twilio SendGrid for email services</a:t>
            </a:r>
            <a:endParaRPr sz="7000">
              <a:solidFill>
                <a:srgbClr val="F2F2F2"/>
              </a:solidFill>
            </a:endParaRPr>
          </a:p>
          <a:p>
            <a:pPr indent="-673100" lvl="1" marL="2743200" rtl="0" algn="l">
              <a:spcBef>
                <a:spcPts val="0"/>
              </a:spcBef>
              <a:spcAft>
                <a:spcPts val="0"/>
              </a:spcAft>
              <a:buClr>
                <a:srgbClr val="F2F2F2"/>
              </a:buClr>
              <a:buSzPts val="7000"/>
              <a:buChar char="○"/>
            </a:pPr>
            <a:r>
              <a:rPr lang="en-US" sz="7000">
                <a:solidFill>
                  <a:srgbClr val="F2F2F2"/>
                </a:solidFill>
              </a:rPr>
              <a:t>Blob for connecting to Vercel’s serverless function</a:t>
            </a:r>
            <a:endParaRPr sz="7000">
              <a:solidFill>
                <a:srgbClr val="F2F2F2"/>
              </a:solidFill>
            </a:endParaRPr>
          </a:p>
          <a:p>
            <a:pPr indent="-673100" lvl="1" marL="2743200" rtl="0" algn="l">
              <a:spcBef>
                <a:spcPts val="0"/>
              </a:spcBef>
              <a:spcAft>
                <a:spcPts val="0"/>
              </a:spcAft>
              <a:buClr>
                <a:srgbClr val="F2F2F2"/>
              </a:buClr>
              <a:buSzPts val="7000"/>
              <a:buChar char="○"/>
            </a:pPr>
            <a:r>
              <a:rPr lang="en-US" sz="7000">
                <a:solidFill>
                  <a:srgbClr val="F2F2F2"/>
                </a:solidFill>
              </a:rPr>
              <a:t>OpenAI for interpreting files</a:t>
            </a:r>
            <a:endParaRPr sz="7000">
              <a:solidFill>
                <a:srgbClr val="F2F2F2"/>
              </a:solidFill>
            </a:endParaRPr>
          </a:p>
          <a:p>
            <a:pPr indent="-673100" lvl="1" marL="2743200" rtl="0" algn="l">
              <a:spcBef>
                <a:spcPts val="0"/>
              </a:spcBef>
              <a:spcAft>
                <a:spcPts val="0"/>
              </a:spcAft>
              <a:buClr>
                <a:srgbClr val="F2F2F2"/>
              </a:buClr>
              <a:buSzPts val="7000"/>
              <a:buChar char="○"/>
            </a:pPr>
            <a:r>
              <a:rPr lang="en-US" sz="7000">
                <a:solidFill>
                  <a:srgbClr val="F2F2F2"/>
                </a:solidFill>
              </a:rPr>
              <a:t>PDF.js for converting pdfs to texts</a:t>
            </a:r>
            <a:endParaRPr sz="7000">
              <a:solidFill>
                <a:srgbClr val="F2F2F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 name="Shape 30"/>
        <p:cNvGrpSpPr/>
        <p:nvPr/>
      </p:nvGrpSpPr>
      <p:grpSpPr>
        <a:xfrm>
          <a:off x="0" y="0"/>
          <a:ext cx="0" cy="0"/>
          <a:chOff x="0" y="0"/>
          <a:chExt cx="0" cy="0"/>
        </a:xfrm>
      </p:grpSpPr>
      <p:sp>
        <p:nvSpPr>
          <p:cNvPr id="31" name="Google Shape;31;g21bc65c89e4_0_0"/>
          <p:cNvSpPr txBox="1"/>
          <p:nvPr/>
        </p:nvSpPr>
        <p:spPr>
          <a:xfrm>
            <a:off x="29768700" y="8809375"/>
            <a:ext cx="12429000" cy="163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US" sz="7000">
                <a:solidFill>
                  <a:srgbClr val="F2F2F2"/>
                </a:solidFill>
              </a:rPr>
              <a:t>Technologies used: </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Next.js</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React</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Neo4j</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Visual Studio Code</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Vercel</a:t>
            </a:r>
            <a:endParaRPr sz="7000">
              <a:solidFill>
                <a:srgbClr val="F2F2F2"/>
              </a:solidFill>
            </a:endParaRPr>
          </a:p>
          <a:p>
            <a:pPr indent="0" lvl="0" marL="457200" rtl="0" algn="l">
              <a:spcBef>
                <a:spcPts val="0"/>
              </a:spcBef>
              <a:spcAft>
                <a:spcPts val="0"/>
              </a:spcAft>
              <a:buNone/>
            </a:pPr>
            <a:r>
              <a:t/>
            </a:r>
            <a:endParaRPr sz="7000">
              <a:solidFill>
                <a:srgbClr val="F2F2F2"/>
              </a:solidFill>
            </a:endParaRPr>
          </a:p>
          <a:p>
            <a:pPr indent="0" lvl="0" marL="0" rtl="0" algn="l">
              <a:spcBef>
                <a:spcPts val="0"/>
              </a:spcBef>
              <a:spcAft>
                <a:spcPts val="0"/>
              </a:spcAft>
              <a:buClr>
                <a:schemeClr val="dk1"/>
              </a:buClr>
              <a:buSzPts val="1100"/>
              <a:buFont typeface="Arial"/>
              <a:buNone/>
            </a:pPr>
            <a:r>
              <a:rPr lang="en-US" sz="7000">
                <a:solidFill>
                  <a:srgbClr val="F2F2F2"/>
                </a:solidFill>
              </a:rPr>
              <a:t>Standout features: </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User Authentication</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Email Verification</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File Upload and Storage</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Privileged User actions</a:t>
            </a:r>
            <a:endParaRPr sz="7000">
              <a:solidFill>
                <a:srgbClr val="F2F2F2"/>
              </a:solidFill>
            </a:endParaRPr>
          </a:p>
          <a:p>
            <a:pPr indent="-673100" lvl="0" marL="457200" rtl="0" algn="l">
              <a:spcBef>
                <a:spcPts val="0"/>
              </a:spcBef>
              <a:spcAft>
                <a:spcPts val="0"/>
              </a:spcAft>
              <a:buClr>
                <a:srgbClr val="F2F2F2"/>
              </a:buClr>
              <a:buSzPts val="7000"/>
              <a:buChar char="●"/>
            </a:pPr>
            <a:r>
              <a:rPr lang="en-US" sz="7000">
                <a:solidFill>
                  <a:srgbClr val="F2F2F2"/>
                </a:solidFill>
              </a:rPr>
              <a:t>Data Visualization</a:t>
            </a:r>
            <a:endParaRPr sz="7000">
              <a:solidFill>
                <a:srgbClr val="F2F2F2"/>
              </a:solidFill>
            </a:endParaRPr>
          </a:p>
          <a:p>
            <a:pPr indent="0" lvl="0" marL="0" rtl="0" algn="l">
              <a:spcBef>
                <a:spcPts val="0"/>
              </a:spcBef>
              <a:spcAft>
                <a:spcPts val="0"/>
              </a:spcAft>
              <a:buClr>
                <a:schemeClr val="dk1"/>
              </a:buClr>
              <a:buSzPts val="1100"/>
              <a:buFont typeface="Arial"/>
              <a:buNone/>
            </a:pPr>
            <a:r>
              <a:t/>
            </a:r>
            <a:endParaRPr sz="7000">
              <a:solidFill>
                <a:srgbClr val="F2F2F2"/>
              </a:solidFill>
            </a:endParaRPr>
          </a:p>
          <a:p>
            <a:pPr indent="0" lvl="0" marL="0" rtl="0" algn="l">
              <a:spcBef>
                <a:spcPts val="0"/>
              </a:spcBef>
              <a:spcAft>
                <a:spcPts val="0"/>
              </a:spcAft>
              <a:buNone/>
            </a:pPr>
            <a:r>
              <a:t/>
            </a:r>
            <a:endParaRPr sz="7000">
              <a:solidFill>
                <a:srgbClr val="F2F2F2"/>
              </a:solidFill>
            </a:endParaRPr>
          </a:p>
        </p:txBody>
      </p:sp>
      <p:sp>
        <p:nvSpPr>
          <p:cNvPr id="32" name="Google Shape;32;g21bc65c89e4_0_0"/>
          <p:cNvSpPr txBox="1"/>
          <p:nvPr/>
        </p:nvSpPr>
        <p:spPr>
          <a:xfrm>
            <a:off x="9317100" y="3725150"/>
            <a:ext cx="25257000" cy="1647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9500">
                <a:solidFill>
                  <a:srgbClr val="F2F2F2"/>
                </a:solidFill>
              </a:rPr>
              <a:t>Abstract</a:t>
            </a:r>
            <a:endParaRPr b="1" sz="9500">
              <a:solidFill>
                <a:srgbClr val="F2F2F2"/>
              </a:solidFill>
            </a:endParaRPr>
          </a:p>
        </p:txBody>
      </p:sp>
      <p:sp>
        <p:nvSpPr>
          <p:cNvPr id="33" name="Google Shape;33;g21bc65c89e4_0_0"/>
          <p:cNvSpPr txBox="1"/>
          <p:nvPr/>
        </p:nvSpPr>
        <p:spPr>
          <a:xfrm>
            <a:off x="3116025" y="8809375"/>
            <a:ext cx="25257000" cy="9882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7000">
                <a:solidFill>
                  <a:srgbClr val="F2F2F2"/>
                </a:solidFill>
              </a:rPr>
              <a:t>Our team aims to improve the user experience on Material Atlas and deliver on site promises. The platform exists to serve as a knowledge-sharing platform between engineers/architects. Previous efforts on the project built the foundations for application. During this cycle, our team made progress in delivering on general use cases. These changes prepare Material Atlas to be shared with its intended audience, and delivers features essential to the crowd-sourced nature of the webpage.</a:t>
            </a:r>
            <a:endParaRPr sz="7000">
              <a:solidFill>
                <a:srgbClr val="F2F2F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 name="Shape 37"/>
        <p:cNvGrpSpPr/>
        <p:nvPr/>
      </p:nvGrpSpPr>
      <p:grpSpPr>
        <a:xfrm>
          <a:off x="0" y="0"/>
          <a:ext cx="0" cy="0"/>
          <a:chOff x="0" y="0"/>
          <a:chExt cx="0" cy="0"/>
        </a:xfrm>
      </p:grpSpPr>
      <p:sp>
        <p:nvSpPr>
          <p:cNvPr id="38" name="Google Shape;38;g21bc65c89e4_0_4"/>
          <p:cNvSpPr txBox="1"/>
          <p:nvPr/>
        </p:nvSpPr>
        <p:spPr>
          <a:xfrm>
            <a:off x="9317100" y="3628700"/>
            <a:ext cx="25257000" cy="1647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9500">
                <a:solidFill>
                  <a:srgbClr val="F2F2F2"/>
                </a:solidFill>
              </a:rPr>
              <a:t>Challenges &amp; Problem  </a:t>
            </a:r>
            <a:endParaRPr b="1" sz="9500">
              <a:solidFill>
                <a:srgbClr val="F2F2F2"/>
              </a:solidFill>
            </a:endParaRPr>
          </a:p>
        </p:txBody>
      </p:sp>
      <p:sp>
        <p:nvSpPr>
          <p:cNvPr id="39" name="Google Shape;39;g21bc65c89e4_0_4"/>
          <p:cNvSpPr txBox="1"/>
          <p:nvPr/>
        </p:nvSpPr>
        <p:spPr>
          <a:xfrm>
            <a:off x="4819800" y="6485300"/>
            <a:ext cx="34251600" cy="24566100"/>
          </a:xfrm>
          <a:prstGeom prst="rect">
            <a:avLst/>
          </a:prstGeom>
          <a:noFill/>
          <a:ln>
            <a:noFill/>
          </a:ln>
        </p:spPr>
        <p:txBody>
          <a:bodyPr anchorCtr="0" anchor="t" bIns="91425" lIns="91425" spcFirstLastPara="1" rIns="91425" wrap="square" tIns="91425">
            <a:spAutoFit/>
          </a:bodyPr>
          <a:lstStyle/>
          <a:p>
            <a:pPr indent="-787400" lvl="0" marL="457200" rtl="0" algn="l">
              <a:spcBef>
                <a:spcPts val="0"/>
              </a:spcBef>
              <a:spcAft>
                <a:spcPts val="0"/>
              </a:spcAft>
              <a:buClr>
                <a:srgbClr val="F2F2F2"/>
              </a:buClr>
              <a:buSzPts val="8800"/>
              <a:buChar char="●"/>
            </a:pPr>
            <a:r>
              <a:rPr lang="en-US" sz="8800">
                <a:solidFill>
                  <a:srgbClr val="F2F2F2"/>
                </a:solidFill>
              </a:rPr>
              <a:t>User Experience - The website lacked essential features such as functional login, password recovery and email validation, which are critical features that a website should have for user registration and login.</a:t>
            </a:r>
            <a:endParaRPr sz="8800">
              <a:solidFill>
                <a:srgbClr val="F2F2F2"/>
              </a:solidFill>
            </a:endParaRPr>
          </a:p>
          <a:p>
            <a:pPr indent="0" lvl="0" marL="457200" rtl="0" algn="l">
              <a:spcBef>
                <a:spcPts val="0"/>
              </a:spcBef>
              <a:spcAft>
                <a:spcPts val="0"/>
              </a:spcAft>
              <a:buNone/>
            </a:pPr>
            <a:r>
              <a:t/>
            </a:r>
            <a:endParaRPr sz="8800">
              <a:solidFill>
                <a:srgbClr val="F2F2F2"/>
              </a:solidFill>
            </a:endParaRPr>
          </a:p>
          <a:p>
            <a:pPr indent="-787400" lvl="0" marL="457200" rtl="0" algn="l">
              <a:spcBef>
                <a:spcPts val="0"/>
              </a:spcBef>
              <a:spcAft>
                <a:spcPts val="0"/>
              </a:spcAft>
              <a:buClr>
                <a:srgbClr val="F2F2F2"/>
              </a:buClr>
              <a:buSzPts val="8800"/>
              <a:buChar char="●"/>
            </a:pPr>
            <a:r>
              <a:rPr lang="en-US" sz="8800">
                <a:solidFill>
                  <a:srgbClr val="F2F2F2"/>
                </a:solidFill>
              </a:rPr>
              <a:t>Hosting - Initially, there were hosting issues due to a switch from Vercel to SiteGround. While SiteGround is excellent for WordPress, it was incompatible</a:t>
            </a:r>
            <a:r>
              <a:rPr lang="en-US" sz="8800">
                <a:solidFill>
                  <a:srgbClr val="F2F2F2"/>
                </a:solidFill>
              </a:rPr>
              <a:t> with the project’s foundation, which included Python and TypeScript. Additionally it did not support the database system used for this project which is Neo4j, a graphical database, since it only supports PHP databases. </a:t>
            </a:r>
            <a:r>
              <a:rPr lang="en-US" sz="8800">
                <a:solidFill>
                  <a:srgbClr val="F2F2F2"/>
                </a:solidFill>
              </a:rPr>
              <a:t>  </a:t>
            </a:r>
            <a:endParaRPr sz="8800">
              <a:solidFill>
                <a:srgbClr val="F2F2F2"/>
              </a:solidFill>
            </a:endParaRPr>
          </a:p>
          <a:p>
            <a:pPr indent="0" lvl="0" marL="457200" rtl="0" algn="l">
              <a:spcBef>
                <a:spcPts val="0"/>
              </a:spcBef>
              <a:spcAft>
                <a:spcPts val="0"/>
              </a:spcAft>
              <a:buNone/>
            </a:pPr>
            <a:r>
              <a:t/>
            </a:r>
            <a:endParaRPr sz="8800">
              <a:solidFill>
                <a:srgbClr val="F2F2F2"/>
              </a:solidFill>
            </a:endParaRPr>
          </a:p>
          <a:p>
            <a:pPr indent="-787400" lvl="0" marL="457200" rtl="0" algn="l">
              <a:spcBef>
                <a:spcPts val="0"/>
              </a:spcBef>
              <a:spcAft>
                <a:spcPts val="0"/>
              </a:spcAft>
              <a:buClr>
                <a:srgbClr val="F2F2F2"/>
              </a:buClr>
              <a:buSzPts val="8800"/>
              <a:buChar char="●"/>
            </a:pPr>
            <a:r>
              <a:rPr lang="en-US" sz="8800">
                <a:solidFill>
                  <a:srgbClr val="F2F2F2"/>
                </a:solidFill>
              </a:rPr>
              <a:t>Technology compatibility - TypeScript does not support the full </a:t>
            </a:r>
            <a:r>
              <a:rPr lang="en-US" sz="8800">
                <a:solidFill>
                  <a:srgbClr val="F2F2F2"/>
                </a:solidFill>
              </a:rPr>
              <a:t>functionality of</a:t>
            </a:r>
            <a:r>
              <a:rPr lang="en-US" sz="8800">
                <a:solidFill>
                  <a:srgbClr val="F2F2F2"/>
                </a:solidFill>
              </a:rPr>
              <a:t> OpenAI API request. There were difficulties making the requests for OpenAI from the .tsx file to upload the pdf and a work around was needed and implemented.</a:t>
            </a:r>
            <a:endParaRPr sz="8800">
              <a:solidFill>
                <a:srgbClr val="F2F2F2"/>
              </a:solidFill>
            </a:endParaRPr>
          </a:p>
          <a:p>
            <a:pPr indent="0" lvl="0" marL="0" rtl="0" algn="l">
              <a:spcBef>
                <a:spcPts val="0"/>
              </a:spcBef>
              <a:spcAft>
                <a:spcPts val="0"/>
              </a:spcAft>
              <a:buNone/>
            </a:pPr>
            <a:br>
              <a:rPr lang="en-US" sz="8800">
                <a:solidFill>
                  <a:srgbClr val="F2F2F2"/>
                </a:solidFill>
              </a:rPr>
            </a:br>
            <a:endParaRPr sz="8800">
              <a:solidFill>
                <a:srgbClr val="F2F2F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 name="Shape 43"/>
        <p:cNvGrpSpPr/>
        <p:nvPr/>
      </p:nvGrpSpPr>
      <p:grpSpPr>
        <a:xfrm>
          <a:off x="0" y="0"/>
          <a:ext cx="0" cy="0"/>
          <a:chOff x="0" y="0"/>
          <a:chExt cx="0" cy="0"/>
        </a:xfrm>
      </p:grpSpPr>
      <p:sp>
        <p:nvSpPr>
          <p:cNvPr id="44" name="Google Shape;44;g21bc65c89e4_0_14"/>
          <p:cNvSpPr txBox="1"/>
          <p:nvPr/>
        </p:nvSpPr>
        <p:spPr>
          <a:xfrm>
            <a:off x="12595350" y="3927850"/>
            <a:ext cx="187005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9500">
                <a:solidFill>
                  <a:srgbClr val="F2F2F2"/>
                </a:solidFill>
              </a:rPr>
              <a:t>User Stories &amp; Implementations</a:t>
            </a:r>
            <a:endParaRPr b="1" sz="9500">
              <a:solidFill>
                <a:srgbClr val="F2F2F2"/>
              </a:solidFill>
            </a:endParaRPr>
          </a:p>
        </p:txBody>
      </p:sp>
      <p:sp>
        <p:nvSpPr>
          <p:cNvPr id="45" name="Google Shape;45;g21bc65c89e4_0_14"/>
          <p:cNvSpPr txBox="1"/>
          <p:nvPr/>
        </p:nvSpPr>
        <p:spPr>
          <a:xfrm>
            <a:off x="4090650" y="8254075"/>
            <a:ext cx="35709900" cy="18163200"/>
          </a:xfrm>
          <a:prstGeom prst="rect">
            <a:avLst/>
          </a:prstGeom>
          <a:noFill/>
          <a:ln>
            <a:noFill/>
          </a:ln>
        </p:spPr>
        <p:txBody>
          <a:bodyPr anchorCtr="0" anchor="t" bIns="91425" lIns="91425" spcFirstLastPara="1" rIns="91425" wrap="square" tIns="91425">
            <a:noAutofit/>
          </a:bodyPr>
          <a:lstStyle/>
          <a:p>
            <a:pPr indent="-685800" lvl="0" marL="457200" rtl="0" algn="l">
              <a:spcBef>
                <a:spcPts val="0"/>
              </a:spcBef>
              <a:spcAft>
                <a:spcPts val="0"/>
              </a:spcAft>
              <a:buClr>
                <a:schemeClr val="lt1"/>
              </a:buClr>
              <a:buSzPts val="7200"/>
              <a:buChar char="●"/>
            </a:pPr>
            <a:r>
              <a:rPr lang="en-US" sz="7200">
                <a:solidFill>
                  <a:schemeClr val="lt1"/>
                </a:solidFill>
              </a:rPr>
              <a:t>Provide a robust and well refined </a:t>
            </a:r>
            <a:r>
              <a:rPr lang="en-US" sz="7200">
                <a:solidFill>
                  <a:schemeClr val="lt1"/>
                </a:solidFill>
              </a:rPr>
              <a:t>platform</a:t>
            </a:r>
            <a:r>
              <a:rPr lang="en-US" sz="7200">
                <a:solidFill>
                  <a:schemeClr val="lt1"/>
                </a:solidFill>
              </a:rPr>
              <a:t> for</a:t>
            </a:r>
            <a:r>
              <a:rPr lang="en-US" sz="7200">
                <a:solidFill>
                  <a:schemeClr val="lt1"/>
                </a:solidFill>
              </a:rPr>
              <a:t> material scientists and engineers new to the field so they can share and improve their knowledge and skill</a:t>
            </a:r>
            <a:endParaRPr sz="7200">
              <a:solidFill>
                <a:schemeClr val="lt1"/>
              </a:solidFill>
            </a:endParaRPr>
          </a:p>
          <a:p>
            <a:pPr indent="0" lvl="0" marL="457200" rtl="0" algn="l">
              <a:spcBef>
                <a:spcPts val="0"/>
              </a:spcBef>
              <a:spcAft>
                <a:spcPts val="0"/>
              </a:spcAft>
              <a:buNone/>
            </a:pPr>
            <a:r>
              <a:t/>
            </a:r>
            <a:endParaRPr sz="7200">
              <a:solidFill>
                <a:schemeClr val="lt1"/>
              </a:solidFill>
            </a:endParaRPr>
          </a:p>
          <a:p>
            <a:pPr indent="-685800" lvl="0" marL="457200" rtl="0" algn="l">
              <a:spcBef>
                <a:spcPts val="0"/>
              </a:spcBef>
              <a:spcAft>
                <a:spcPts val="0"/>
              </a:spcAft>
              <a:buClr>
                <a:schemeClr val="lt1"/>
              </a:buClr>
              <a:buSzPts val="7200"/>
              <a:buChar char="●"/>
            </a:pPr>
            <a:r>
              <a:rPr lang="en-US" sz="7200">
                <a:solidFill>
                  <a:schemeClr val="lt1"/>
                </a:solidFill>
              </a:rPr>
              <a:t>Assist new </a:t>
            </a:r>
            <a:r>
              <a:rPr lang="en-US" sz="7200">
                <a:solidFill>
                  <a:schemeClr val="lt1"/>
                </a:solidFill>
              </a:rPr>
              <a:t>researchers</a:t>
            </a:r>
            <a:r>
              <a:rPr lang="en-US" sz="7200">
                <a:solidFill>
                  <a:schemeClr val="lt1"/>
                </a:solidFill>
              </a:rPr>
              <a:t> that have no access to big databases for material construction to start practicing and building up their skills</a:t>
            </a:r>
            <a:endParaRPr sz="7200">
              <a:solidFill>
                <a:schemeClr val="lt1"/>
              </a:solidFill>
            </a:endParaRPr>
          </a:p>
          <a:p>
            <a:pPr indent="0" lvl="0" marL="0" rtl="0" algn="l">
              <a:spcBef>
                <a:spcPts val="0"/>
              </a:spcBef>
              <a:spcAft>
                <a:spcPts val="0"/>
              </a:spcAft>
              <a:buNone/>
            </a:pPr>
            <a:r>
              <a:t/>
            </a:r>
            <a:endParaRPr sz="7200">
              <a:solidFill>
                <a:schemeClr val="lt1"/>
              </a:solidFill>
            </a:endParaRPr>
          </a:p>
          <a:p>
            <a:pPr indent="-685800" lvl="0" marL="457200" rtl="0" algn="l">
              <a:spcBef>
                <a:spcPts val="0"/>
              </a:spcBef>
              <a:spcAft>
                <a:spcPts val="0"/>
              </a:spcAft>
              <a:buClr>
                <a:schemeClr val="lt1"/>
              </a:buClr>
              <a:buSzPts val="7200"/>
              <a:buChar char="●"/>
            </a:pPr>
            <a:r>
              <a:rPr lang="en-US" sz="7200">
                <a:solidFill>
                  <a:schemeClr val="lt1"/>
                </a:solidFill>
              </a:rPr>
              <a:t>Include</a:t>
            </a:r>
            <a:r>
              <a:rPr lang="en-US" sz="7200">
                <a:solidFill>
                  <a:schemeClr val="lt1"/>
                </a:solidFill>
              </a:rPr>
              <a:t> website features like “Forgotten Password” , “Email Validation” and “Email Verification” to properly secure the website from bots or other malicious internet threats and improving the </a:t>
            </a:r>
            <a:r>
              <a:rPr lang="en-US" sz="7200">
                <a:solidFill>
                  <a:schemeClr val="lt1"/>
                </a:solidFill>
              </a:rPr>
              <a:t>average</a:t>
            </a:r>
            <a:r>
              <a:rPr lang="en-US" sz="7200">
                <a:solidFill>
                  <a:schemeClr val="lt1"/>
                </a:solidFill>
              </a:rPr>
              <a:t> user </a:t>
            </a:r>
            <a:r>
              <a:rPr lang="en-US" sz="7200">
                <a:solidFill>
                  <a:schemeClr val="lt1"/>
                </a:solidFill>
              </a:rPr>
              <a:t>experience</a:t>
            </a:r>
            <a:r>
              <a:rPr lang="en-US" sz="7200">
                <a:solidFill>
                  <a:schemeClr val="lt1"/>
                </a:solidFill>
              </a:rPr>
              <a:t> </a:t>
            </a:r>
            <a:endParaRPr sz="7200">
              <a:solidFill>
                <a:schemeClr val="lt1"/>
              </a:solidFill>
            </a:endParaRPr>
          </a:p>
          <a:p>
            <a:pPr indent="0" lvl="0" marL="457200" rtl="0" algn="l">
              <a:spcBef>
                <a:spcPts val="0"/>
              </a:spcBef>
              <a:spcAft>
                <a:spcPts val="0"/>
              </a:spcAft>
              <a:buNone/>
            </a:pPr>
            <a:r>
              <a:t/>
            </a:r>
            <a:endParaRPr sz="7200">
              <a:solidFill>
                <a:schemeClr val="lt1"/>
              </a:solidFill>
            </a:endParaRPr>
          </a:p>
          <a:p>
            <a:pPr indent="-685800" lvl="0" marL="457200" rtl="0" algn="l">
              <a:spcBef>
                <a:spcPts val="0"/>
              </a:spcBef>
              <a:spcAft>
                <a:spcPts val="0"/>
              </a:spcAft>
              <a:buClr>
                <a:schemeClr val="lt1"/>
              </a:buClr>
              <a:buSzPts val="7200"/>
              <a:buChar char="●"/>
            </a:pPr>
            <a:r>
              <a:rPr lang="en-US" sz="7200">
                <a:solidFill>
                  <a:schemeClr val="lt1"/>
                </a:solidFill>
              </a:rPr>
              <a:t>Add features like User and Admin Dashboards needed for a website to correctly handle users and their permission, while also tracking their contribution to the website</a:t>
            </a:r>
            <a:endParaRPr sz="7200">
              <a:solidFill>
                <a:schemeClr val="lt1"/>
              </a:solidFill>
            </a:endParaRPr>
          </a:p>
          <a:p>
            <a:pPr indent="0" lvl="0" marL="457200" rtl="0" algn="l">
              <a:spcBef>
                <a:spcPts val="0"/>
              </a:spcBef>
              <a:spcAft>
                <a:spcPts val="0"/>
              </a:spcAft>
              <a:buNone/>
            </a:pPr>
            <a:r>
              <a:t/>
            </a:r>
            <a:endParaRPr sz="7200">
              <a:solidFill>
                <a:schemeClr val="lt1"/>
              </a:solidFill>
            </a:endParaRPr>
          </a:p>
          <a:p>
            <a:pPr indent="-685800" lvl="0" marL="457200" rtl="0" algn="l">
              <a:spcBef>
                <a:spcPts val="0"/>
              </a:spcBef>
              <a:spcAft>
                <a:spcPts val="0"/>
              </a:spcAft>
              <a:buClr>
                <a:schemeClr val="lt1"/>
              </a:buClr>
              <a:buSzPts val="7200"/>
              <a:buChar char="●"/>
            </a:pPr>
            <a:r>
              <a:rPr lang="en-US" sz="7200">
                <a:solidFill>
                  <a:schemeClr val="lt1"/>
                </a:solidFill>
              </a:rPr>
              <a:t>Produce a clean and easy to </a:t>
            </a:r>
            <a:r>
              <a:rPr lang="en-US" sz="7200">
                <a:solidFill>
                  <a:schemeClr val="lt1"/>
                </a:solidFill>
              </a:rPr>
              <a:t>navigate</a:t>
            </a:r>
            <a:r>
              <a:rPr lang="en-US" sz="7200">
                <a:solidFill>
                  <a:schemeClr val="lt1"/>
                </a:solidFill>
              </a:rPr>
              <a:t> User Interface that allow new users to experience no trouble getting used to the website and giving them no issue when it comes to </a:t>
            </a:r>
            <a:r>
              <a:rPr lang="en-US" sz="7200">
                <a:solidFill>
                  <a:schemeClr val="lt1"/>
                </a:solidFill>
              </a:rPr>
              <a:t>accessibility, being able to access the website from any of their device</a:t>
            </a:r>
            <a:endParaRPr sz="72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g21bc65c89e4_0_18"/>
          <p:cNvSpPr txBox="1"/>
          <p:nvPr/>
        </p:nvSpPr>
        <p:spPr>
          <a:xfrm>
            <a:off x="13808550" y="3471975"/>
            <a:ext cx="176136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9500">
                <a:solidFill>
                  <a:srgbClr val="F2F2F2"/>
                </a:solidFill>
              </a:rPr>
              <a:t>Material Atlas System Design</a:t>
            </a:r>
            <a:endParaRPr b="1" sz="9500">
              <a:solidFill>
                <a:srgbClr val="F2F2F2"/>
              </a:solidFill>
            </a:endParaRPr>
          </a:p>
        </p:txBody>
      </p:sp>
      <p:pic>
        <p:nvPicPr>
          <p:cNvPr id="51" name="Google Shape;51;g21bc65c89e4_0_18"/>
          <p:cNvPicPr preferRelativeResize="0"/>
          <p:nvPr/>
        </p:nvPicPr>
        <p:blipFill>
          <a:blip r:embed="rId3">
            <a:alphaModFix/>
          </a:blip>
          <a:stretch>
            <a:fillRect/>
          </a:stretch>
        </p:blipFill>
        <p:spPr>
          <a:xfrm>
            <a:off x="1394350" y="8715938"/>
            <a:ext cx="41102500" cy="10677025"/>
          </a:xfrm>
          <a:prstGeom prst="rect">
            <a:avLst/>
          </a:prstGeom>
          <a:noFill/>
          <a:ln>
            <a:noFill/>
          </a:ln>
        </p:spPr>
      </p:pic>
      <p:sp>
        <p:nvSpPr>
          <p:cNvPr id="52" name="Google Shape;52;g21bc65c89e4_0_18"/>
          <p:cNvSpPr txBox="1"/>
          <p:nvPr/>
        </p:nvSpPr>
        <p:spPr>
          <a:xfrm>
            <a:off x="6359225" y="21108400"/>
            <a:ext cx="6573000" cy="106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000">
                <a:solidFill>
                  <a:schemeClr val="lt1"/>
                </a:solidFill>
              </a:rPr>
              <a:t>Front-end:</a:t>
            </a:r>
            <a:endParaRPr sz="5000">
              <a:solidFill>
                <a:schemeClr val="lt1"/>
              </a:solidFill>
            </a:endParaRPr>
          </a:p>
          <a:p>
            <a:pPr indent="-546100" lvl="0" marL="457200" rtl="0" algn="l">
              <a:spcBef>
                <a:spcPts val="0"/>
              </a:spcBef>
              <a:spcAft>
                <a:spcPts val="0"/>
              </a:spcAft>
              <a:buClr>
                <a:schemeClr val="lt1"/>
              </a:buClr>
              <a:buSzPts val="5000"/>
              <a:buChar char="●"/>
            </a:pPr>
            <a:r>
              <a:rPr lang="en-US" sz="5000">
                <a:solidFill>
                  <a:schemeClr val="lt1"/>
                </a:solidFill>
              </a:rPr>
              <a:t>React: Handles user interface and interactions</a:t>
            </a:r>
            <a:endParaRPr sz="5000">
              <a:solidFill>
                <a:schemeClr val="lt1"/>
              </a:solidFill>
            </a:endParaRPr>
          </a:p>
          <a:p>
            <a:pPr indent="0" lvl="0" marL="0" rtl="0" algn="l">
              <a:spcBef>
                <a:spcPts val="0"/>
              </a:spcBef>
              <a:spcAft>
                <a:spcPts val="0"/>
              </a:spcAft>
              <a:buNone/>
            </a:pPr>
            <a:r>
              <a:t/>
            </a:r>
            <a:endParaRPr sz="5000">
              <a:solidFill>
                <a:schemeClr val="lt1"/>
              </a:solidFill>
            </a:endParaRPr>
          </a:p>
          <a:p>
            <a:pPr indent="0" lvl="0" marL="0" rtl="0" algn="l">
              <a:spcBef>
                <a:spcPts val="0"/>
              </a:spcBef>
              <a:spcAft>
                <a:spcPts val="0"/>
              </a:spcAft>
              <a:buNone/>
            </a:pPr>
            <a:r>
              <a:t/>
            </a:r>
            <a:endParaRPr sz="5000">
              <a:solidFill>
                <a:schemeClr val="lt1"/>
              </a:solidFill>
            </a:endParaRPr>
          </a:p>
          <a:p>
            <a:pPr indent="-546100" lvl="0" marL="457200" rtl="0" algn="l">
              <a:spcBef>
                <a:spcPts val="0"/>
              </a:spcBef>
              <a:spcAft>
                <a:spcPts val="0"/>
              </a:spcAft>
              <a:buClr>
                <a:schemeClr val="lt1"/>
              </a:buClr>
              <a:buSzPts val="5000"/>
              <a:buChar char="●"/>
            </a:pPr>
            <a:r>
              <a:rPr lang="en-US" sz="5000">
                <a:solidFill>
                  <a:schemeClr val="lt1"/>
                </a:solidFill>
              </a:rPr>
              <a:t>TypeScript: Ensure type </a:t>
            </a:r>
            <a:r>
              <a:rPr lang="en-US" sz="5000">
                <a:solidFill>
                  <a:schemeClr val="lt1"/>
                </a:solidFill>
              </a:rPr>
              <a:t>safety</a:t>
            </a:r>
            <a:r>
              <a:rPr lang="en-US" sz="5000">
                <a:solidFill>
                  <a:schemeClr val="lt1"/>
                </a:solidFill>
              </a:rPr>
              <a:t> and code </a:t>
            </a:r>
            <a:r>
              <a:rPr lang="en-US" sz="5000">
                <a:solidFill>
                  <a:schemeClr val="lt1"/>
                </a:solidFill>
              </a:rPr>
              <a:t>reliability</a:t>
            </a:r>
            <a:endParaRPr sz="5000">
              <a:solidFill>
                <a:schemeClr val="lt1"/>
              </a:solidFill>
            </a:endParaRPr>
          </a:p>
        </p:txBody>
      </p:sp>
      <p:sp>
        <p:nvSpPr>
          <p:cNvPr id="53" name="Google Shape;53;g21bc65c89e4_0_18"/>
          <p:cNvSpPr txBox="1"/>
          <p:nvPr/>
        </p:nvSpPr>
        <p:spPr>
          <a:xfrm>
            <a:off x="15275625" y="20841200"/>
            <a:ext cx="7917000" cy="106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000">
                <a:solidFill>
                  <a:schemeClr val="lt1"/>
                </a:solidFill>
              </a:rPr>
              <a:t>Back</a:t>
            </a:r>
            <a:r>
              <a:rPr lang="en-US" sz="5000">
                <a:solidFill>
                  <a:schemeClr val="lt1"/>
                </a:solidFill>
              </a:rPr>
              <a:t>-end/Data Processing:</a:t>
            </a:r>
            <a:endParaRPr sz="5000">
              <a:solidFill>
                <a:schemeClr val="lt1"/>
              </a:solidFill>
            </a:endParaRPr>
          </a:p>
          <a:p>
            <a:pPr indent="-546100" lvl="0" marL="457200" rtl="0" algn="l">
              <a:spcBef>
                <a:spcPts val="0"/>
              </a:spcBef>
              <a:spcAft>
                <a:spcPts val="0"/>
              </a:spcAft>
              <a:buClr>
                <a:schemeClr val="lt1"/>
              </a:buClr>
              <a:buSzPts val="5000"/>
              <a:buChar char="●"/>
            </a:pPr>
            <a:r>
              <a:rPr lang="en-US" sz="5000">
                <a:solidFill>
                  <a:schemeClr val="lt1"/>
                </a:solidFill>
              </a:rPr>
              <a:t>Next.js: Server-side render</a:t>
            </a:r>
            <a:r>
              <a:rPr lang="en-US" sz="5000">
                <a:solidFill>
                  <a:schemeClr val="lt1"/>
                </a:solidFill>
              </a:rPr>
              <a:t>ing and API routes</a:t>
            </a:r>
            <a:endParaRPr sz="5000">
              <a:solidFill>
                <a:schemeClr val="lt1"/>
              </a:solidFill>
            </a:endParaRPr>
          </a:p>
          <a:p>
            <a:pPr indent="0" lvl="0" marL="457200" rtl="0" algn="l">
              <a:spcBef>
                <a:spcPts val="0"/>
              </a:spcBef>
              <a:spcAft>
                <a:spcPts val="0"/>
              </a:spcAft>
              <a:buNone/>
            </a:pPr>
            <a:r>
              <a:t/>
            </a:r>
            <a:endParaRPr sz="5000">
              <a:solidFill>
                <a:schemeClr val="lt1"/>
              </a:solidFill>
            </a:endParaRPr>
          </a:p>
          <a:p>
            <a:pPr indent="0" lvl="0" marL="457200" rtl="0" algn="l">
              <a:spcBef>
                <a:spcPts val="0"/>
              </a:spcBef>
              <a:spcAft>
                <a:spcPts val="0"/>
              </a:spcAft>
              <a:buNone/>
            </a:pPr>
            <a:r>
              <a:t/>
            </a:r>
            <a:endParaRPr sz="5000">
              <a:solidFill>
                <a:schemeClr val="lt1"/>
              </a:solidFill>
            </a:endParaRPr>
          </a:p>
          <a:p>
            <a:pPr indent="-546100" lvl="0" marL="457200" rtl="0" algn="l">
              <a:spcBef>
                <a:spcPts val="0"/>
              </a:spcBef>
              <a:spcAft>
                <a:spcPts val="0"/>
              </a:spcAft>
              <a:buClr>
                <a:schemeClr val="lt1"/>
              </a:buClr>
              <a:buSzPts val="5000"/>
              <a:buChar char="●"/>
            </a:pPr>
            <a:r>
              <a:rPr lang="en-US" sz="5000">
                <a:solidFill>
                  <a:schemeClr val="lt1"/>
                </a:solidFill>
              </a:rPr>
              <a:t>Neo4j: Stores and manages connected data</a:t>
            </a:r>
            <a:endParaRPr sz="5000">
              <a:solidFill>
                <a:schemeClr val="lt1"/>
              </a:solidFill>
            </a:endParaRPr>
          </a:p>
          <a:p>
            <a:pPr indent="0" lvl="0" marL="457200" rtl="0" algn="l">
              <a:spcBef>
                <a:spcPts val="0"/>
              </a:spcBef>
              <a:spcAft>
                <a:spcPts val="0"/>
              </a:spcAft>
              <a:buNone/>
            </a:pPr>
            <a:r>
              <a:t/>
            </a:r>
            <a:endParaRPr sz="5000">
              <a:solidFill>
                <a:schemeClr val="lt1"/>
              </a:solidFill>
            </a:endParaRPr>
          </a:p>
          <a:p>
            <a:pPr indent="0" lvl="0" marL="457200" rtl="0" algn="l">
              <a:spcBef>
                <a:spcPts val="0"/>
              </a:spcBef>
              <a:spcAft>
                <a:spcPts val="0"/>
              </a:spcAft>
              <a:buNone/>
            </a:pPr>
            <a:r>
              <a:t/>
            </a:r>
            <a:endParaRPr sz="5000">
              <a:solidFill>
                <a:schemeClr val="lt1"/>
              </a:solidFill>
            </a:endParaRPr>
          </a:p>
          <a:p>
            <a:pPr indent="-546100" lvl="0" marL="457200" rtl="0" algn="l">
              <a:spcBef>
                <a:spcPts val="0"/>
              </a:spcBef>
              <a:spcAft>
                <a:spcPts val="0"/>
              </a:spcAft>
              <a:buClr>
                <a:schemeClr val="lt1"/>
              </a:buClr>
              <a:buSzPts val="5000"/>
              <a:buChar char="●"/>
            </a:pPr>
            <a:r>
              <a:rPr lang="en-US" sz="5000">
                <a:solidFill>
                  <a:schemeClr val="lt1"/>
                </a:solidFill>
              </a:rPr>
              <a:t>SendGrid: Handles email services</a:t>
            </a:r>
            <a:endParaRPr sz="5000">
              <a:solidFill>
                <a:schemeClr val="lt1"/>
              </a:solidFill>
            </a:endParaRPr>
          </a:p>
          <a:p>
            <a:pPr indent="0" lvl="0" marL="0" rtl="0" algn="l">
              <a:spcBef>
                <a:spcPts val="0"/>
              </a:spcBef>
              <a:spcAft>
                <a:spcPts val="0"/>
              </a:spcAft>
              <a:buNone/>
            </a:pPr>
            <a:r>
              <a:t/>
            </a:r>
            <a:endParaRPr sz="5000">
              <a:solidFill>
                <a:schemeClr val="lt1"/>
              </a:solidFill>
            </a:endParaRPr>
          </a:p>
          <a:p>
            <a:pPr indent="0" lvl="0" marL="0" rtl="0" algn="l">
              <a:spcBef>
                <a:spcPts val="0"/>
              </a:spcBef>
              <a:spcAft>
                <a:spcPts val="0"/>
              </a:spcAft>
              <a:buNone/>
            </a:pPr>
            <a:r>
              <a:t/>
            </a:r>
            <a:endParaRPr sz="5000">
              <a:solidFill>
                <a:schemeClr val="lt1"/>
              </a:solidFill>
            </a:endParaRPr>
          </a:p>
        </p:txBody>
      </p:sp>
      <p:sp>
        <p:nvSpPr>
          <p:cNvPr id="54" name="Google Shape;54;g21bc65c89e4_0_18"/>
          <p:cNvSpPr txBox="1"/>
          <p:nvPr/>
        </p:nvSpPr>
        <p:spPr>
          <a:xfrm>
            <a:off x="25260800" y="20574025"/>
            <a:ext cx="6573000" cy="106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000">
                <a:solidFill>
                  <a:schemeClr val="lt1"/>
                </a:solidFill>
              </a:rPr>
              <a:t>Document Processing:</a:t>
            </a:r>
            <a:endParaRPr sz="5000">
              <a:solidFill>
                <a:schemeClr val="lt1"/>
              </a:solidFill>
            </a:endParaRPr>
          </a:p>
          <a:p>
            <a:pPr indent="-546100" lvl="0" marL="457200" rtl="0" algn="l">
              <a:spcBef>
                <a:spcPts val="0"/>
              </a:spcBef>
              <a:spcAft>
                <a:spcPts val="0"/>
              </a:spcAft>
              <a:buClr>
                <a:schemeClr val="lt1"/>
              </a:buClr>
              <a:buSzPts val="5000"/>
              <a:buChar char="●"/>
            </a:pPr>
            <a:r>
              <a:rPr lang="en-US" sz="5000">
                <a:solidFill>
                  <a:schemeClr val="lt1"/>
                </a:solidFill>
              </a:rPr>
              <a:t>PDF.js: </a:t>
            </a:r>
            <a:r>
              <a:rPr lang="en-US" sz="5000">
                <a:solidFill>
                  <a:schemeClr val="lt1"/>
                </a:solidFill>
              </a:rPr>
              <a:t>Converts PDF to Text</a:t>
            </a:r>
            <a:endParaRPr sz="5000">
              <a:solidFill>
                <a:schemeClr val="lt1"/>
              </a:solidFill>
            </a:endParaRPr>
          </a:p>
          <a:p>
            <a:pPr indent="0" lvl="0" marL="0" rtl="0" algn="l">
              <a:spcBef>
                <a:spcPts val="0"/>
              </a:spcBef>
              <a:spcAft>
                <a:spcPts val="0"/>
              </a:spcAft>
              <a:buNone/>
            </a:pPr>
            <a:r>
              <a:t/>
            </a:r>
            <a:endParaRPr sz="5000">
              <a:solidFill>
                <a:schemeClr val="lt1"/>
              </a:solidFill>
            </a:endParaRPr>
          </a:p>
          <a:p>
            <a:pPr indent="0" lvl="0" marL="0" rtl="0" algn="l">
              <a:spcBef>
                <a:spcPts val="0"/>
              </a:spcBef>
              <a:spcAft>
                <a:spcPts val="0"/>
              </a:spcAft>
              <a:buNone/>
            </a:pPr>
            <a:r>
              <a:t/>
            </a:r>
            <a:endParaRPr sz="5000">
              <a:solidFill>
                <a:schemeClr val="lt1"/>
              </a:solidFill>
            </a:endParaRPr>
          </a:p>
          <a:p>
            <a:pPr indent="-546100" lvl="0" marL="457200" rtl="0" algn="l">
              <a:spcBef>
                <a:spcPts val="0"/>
              </a:spcBef>
              <a:spcAft>
                <a:spcPts val="0"/>
              </a:spcAft>
              <a:buClr>
                <a:schemeClr val="lt1"/>
              </a:buClr>
              <a:buSzPts val="5000"/>
              <a:buChar char="●"/>
            </a:pPr>
            <a:r>
              <a:rPr lang="en-US" sz="5000">
                <a:solidFill>
                  <a:schemeClr val="lt1"/>
                </a:solidFill>
              </a:rPr>
              <a:t>OpenAI: Performs text embedding creation and semantic search</a:t>
            </a:r>
            <a:endParaRPr sz="5000">
              <a:solidFill>
                <a:schemeClr val="lt1"/>
              </a:solidFill>
            </a:endParaRPr>
          </a:p>
        </p:txBody>
      </p:sp>
      <p:sp>
        <p:nvSpPr>
          <p:cNvPr id="55" name="Google Shape;55;g21bc65c89e4_0_18"/>
          <p:cNvSpPr txBox="1"/>
          <p:nvPr/>
        </p:nvSpPr>
        <p:spPr>
          <a:xfrm>
            <a:off x="34818425" y="20574025"/>
            <a:ext cx="6573000" cy="106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000">
                <a:solidFill>
                  <a:schemeClr val="lt1"/>
                </a:solidFill>
              </a:rPr>
              <a:t>Data Storage</a:t>
            </a:r>
            <a:r>
              <a:rPr lang="en-US" sz="5000">
                <a:solidFill>
                  <a:schemeClr val="lt1"/>
                </a:solidFill>
              </a:rPr>
              <a:t>:</a:t>
            </a:r>
            <a:endParaRPr sz="5000">
              <a:solidFill>
                <a:schemeClr val="lt1"/>
              </a:solidFill>
            </a:endParaRPr>
          </a:p>
          <a:p>
            <a:pPr indent="-546100" lvl="0" marL="457200" rtl="0" algn="l">
              <a:spcBef>
                <a:spcPts val="0"/>
              </a:spcBef>
              <a:spcAft>
                <a:spcPts val="0"/>
              </a:spcAft>
              <a:buClr>
                <a:schemeClr val="lt1"/>
              </a:buClr>
              <a:buSzPts val="5000"/>
              <a:buChar char="●"/>
            </a:pPr>
            <a:r>
              <a:rPr lang="en-US" sz="5000">
                <a:solidFill>
                  <a:schemeClr val="lt1"/>
                </a:solidFill>
              </a:rPr>
              <a:t>Neo4j: Stores processes data for efficient querying and retrieval</a:t>
            </a:r>
            <a:endParaRPr sz="5000">
              <a:solidFill>
                <a:schemeClr val="lt1"/>
              </a:solidFill>
            </a:endParaRPr>
          </a:p>
          <a:p>
            <a:pPr indent="0" lvl="0" marL="457200" rtl="0" algn="l">
              <a:spcBef>
                <a:spcPts val="0"/>
              </a:spcBef>
              <a:spcAft>
                <a:spcPts val="0"/>
              </a:spcAft>
              <a:buNone/>
            </a:pPr>
            <a:r>
              <a:t/>
            </a:r>
            <a:endParaRPr sz="5000">
              <a:solidFill>
                <a:schemeClr val="lt1"/>
              </a:solidFill>
            </a:endParaRPr>
          </a:p>
          <a:p>
            <a:pPr indent="-546100" lvl="0" marL="457200" rtl="0" algn="l">
              <a:spcBef>
                <a:spcPts val="0"/>
              </a:spcBef>
              <a:spcAft>
                <a:spcPts val="0"/>
              </a:spcAft>
              <a:buClr>
                <a:schemeClr val="lt1"/>
              </a:buClr>
              <a:buSzPts val="5000"/>
              <a:buChar char="●"/>
            </a:pPr>
            <a:r>
              <a:rPr lang="en-US" sz="5000">
                <a:solidFill>
                  <a:schemeClr val="lt1"/>
                </a:solidFill>
              </a:rPr>
              <a:t>Vercel: Hosts the application, </a:t>
            </a:r>
            <a:r>
              <a:rPr lang="en-US" sz="5000">
                <a:solidFill>
                  <a:schemeClr val="lt1"/>
                </a:solidFill>
              </a:rPr>
              <a:t>ensuring</a:t>
            </a:r>
            <a:r>
              <a:rPr lang="en-US" sz="5000">
                <a:solidFill>
                  <a:schemeClr val="lt1"/>
                </a:solidFill>
              </a:rPr>
              <a:t> scalability and high performance</a:t>
            </a:r>
            <a:endParaRPr sz="5000">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g21bc6c11404_1_21"/>
          <p:cNvSpPr txBox="1"/>
          <p:nvPr/>
        </p:nvSpPr>
        <p:spPr>
          <a:xfrm>
            <a:off x="15185150" y="3836650"/>
            <a:ext cx="141693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9500">
                <a:solidFill>
                  <a:srgbClr val="F2F2F2"/>
                </a:solidFill>
              </a:rPr>
              <a:t>Thuong’s Contributions</a:t>
            </a:r>
            <a:endParaRPr b="1" sz="9500">
              <a:solidFill>
                <a:srgbClr val="F2F2F2"/>
              </a:solidFill>
            </a:endParaRPr>
          </a:p>
        </p:txBody>
      </p:sp>
      <p:sp>
        <p:nvSpPr>
          <p:cNvPr id="61" name="Google Shape;61;g21bc6c11404_1_21"/>
          <p:cNvSpPr txBox="1"/>
          <p:nvPr/>
        </p:nvSpPr>
        <p:spPr>
          <a:xfrm>
            <a:off x="3695300" y="8200075"/>
            <a:ext cx="37149000" cy="181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9000">
                <a:solidFill>
                  <a:srgbClr val="F2F2F2"/>
                </a:solidFill>
              </a:rPr>
              <a:t>File</a:t>
            </a:r>
            <a:r>
              <a:rPr lang="en-US" sz="9000">
                <a:solidFill>
                  <a:srgbClr val="F2F2F2"/>
                </a:solidFill>
              </a:rPr>
              <a:t>:</a:t>
            </a:r>
            <a:endParaRPr sz="9000">
              <a:solidFill>
                <a:srgbClr val="F2F2F2"/>
              </a:solidFill>
            </a:endParaRPr>
          </a:p>
          <a:p>
            <a:pPr indent="-800100" lvl="0" marL="2286000" rtl="0" algn="l">
              <a:spcBef>
                <a:spcPts val="0"/>
              </a:spcBef>
              <a:spcAft>
                <a:spcPts val="0"/>
              </a:spcAft>
              <a:buClr>
                <a:srgbClr val="F2F2F2"/>
              </a:buClr>
              <a:buSzPts val="9000"/>
              <a:buChar char="●"/>
            </a:pPr>
            <a:r>
              <a:rPr lang="en-US" sz="9000">
                <a:solidFill>
                  <a:srgbClr val="F2F2F2"/>
                </a:solidFill>
              </a:rPr>
              <a:t>Implemented file upload functionality using react-dropzone and FormData</a:t>
            </a:r>
            <a:endParaRPr sz="9000">
              <a:solidFill>
                <a:srgbClr val="F2F2F2"/>
              </a:solidFill>
            </a:endParaRPr>
          </a:p>
          <a:p>
            <a:pPr indent="-800100" lvl="0" marL="2286000" rtl="0" algn="l">
              <a:spcBef>
                <a:spcPts val="0"/>
              </a:spcBef>
              <a:spcAft>
                <a:spcPts val="0"/>
              </a:spcAft>
              <a:buClr>
                <a:srgbClr val="F2F2F2"/>
              </a:buClr>
              <a:buSzPts val="9000"/>
              <a:buChar char="●"/>
            </a:pPr>
            <a:r>
              <a:rPr lang="en-US" sz="9000">
                <a:solidFill>
                  <a:srgbClr val="F2F2F2"/>
                </a:solidFill>
              </a:rPr>
              <a:t>Managed file uploads to Vercel’s server, handling various document types (PDF, Word)</a:t>
            </a:r>
            <a:endParaRPr sz="9000">
              <a:solidFill>
                <a:srgbClr val="F2F2F2"/>
              </a:solidFill>
            </a:endParaRPr>
          </a:p>
          <a:p>
            <a:pPr indent="-800100" lvl="0" marL="2286000" rtl="0" algn="l">
              <a:spcBef>
                <a:spcPts val="0"/>
              </a:spcBef>
              <a:spcAft>
                <a:spcPts val="0"/>
              </a:spcAft>
              <a:buClr>
                <a:srgbClr val="F2F2F2"/>
              </a:buClr>
              <a:buSzPts val="9000"/>
              <a:buChar char="●"/>
            </a:pPr>
            <a:r>
              <a:rPr lang="en-US" sz="9000">
                <a:solidFill>
                  <a:srgbClr val="F2F2F2"/>
                </a:solidFill>
              </a:rPr>
              <a:t>Built functionality to delete uploaded files</a:t>
            </a:r>
            <a:endParaRPr sz="9000">
              <a:solidFill>
                <a:srgbClr val="F2F2F2"/>
              </a:solidFill>
            </a:endParaRPr>
          </a:p>
          <a:p>
            <a:pPr indent="0" lvl="0" marL="0" rtl="0" algn="l">
              <a:spcBef>
                <a:spcPts val="0"/>
              </a:spcBef>
              <a:spcAft>
                <a:spcPts val="0"/>
              </a:spcAft>
              <a:buNone/>
            </a:pPr>
            <a:r>
              <a:t/>
            </a:r>
            <a:endParaRPr sz="9000">
              <a:solidFill>
                <a:srgbClr val="F2F2F2"/>
              </a:solidFill>
            </a:endParaRPr>
          </a:p>
          <a:p>
            <a:pPr indent="0" lvl="0" marL="0" rtl="0" algn="l">
              <a:spcBef>
                <a:spcPts val="0"/>
              </a:spcBef>
              <a:spcAft>
                <a:spcPts val="0"/>
              </a:spcAft>
              <a:buNone/>
            </a:pPr>
            <a:r>
              <a:rPr b="1" lang="en-US" sz="9000">
                <a:solidFill>
                  <a:srgbClr val="F2F2F2"/>
                </a:solidFill>
              </a:rPr>
              <a:t>OpenAI API Integration:</a:t>
            </a:r>
            <a:endParaRPr b="1" sz="9000">
              <a:solidFill>
                <a:srgbClr val="F2F2F2"/>
              </a:solidFill>
            </a:endParaRPr>
          </a:p>
          <a:p>
            <a:pPr indent="-800100" lvl="0" marL="2286000" rtl="0" algn="l">
              <a:spcBef>
                <a:spcPts val="0"/>
              </a:spcBef>
              <a:spcAft>
                <a:spcPts val="0"/>
              </a:spcAft>
              <a:buClr>
                <a:srgbClr val="F2F2F2"/>
              </a:buClr>
              <a:buSzPts val="9000"/>
              <a:buChar char="●"/>
            </a:pPr>
            <a:r>
              <a:rPr lang="en-US" sz="9000">
                <a:solidFill>
                  <a:srgbClr val="F2F2F2"/>
                </a:solidFill>
              </a:rPr>
              <a:t>Developed a module to interact with the OpenAI API using fetch, handling both successful responses and errors</a:t>
            </a:r>
            <a:endParaRPr sz="9000">
              <a:solidFill>
                <a:srgbClr val="F2F2F2"/>
              </a:solidFill>
            </a:endParaRPr>
          </a:p>
          <a:p>
            <a:pPr indent="-800100" lvl="0" marL="2286000" rtl="0" algn="l">
              <a:spcBef>
                <a:spcPts val="0"/>
              </a:spcBef>
              <a:spcAft>
                <a:spcPts val="0"/>
              </a:spcAft>
              <a:buClr>
                <a:srgbClr val="F2F2F2"/>
              </a:buClr>
              <a:buSzPts val="9000"/>
              <a:buChar char="●"/>
            </a:pPr>
            <a:r>
              <a:rPr lang="en-US" sz="9000">
                <a:solidFill>
                  <a:srgbClr val="F2F2F2"/>
                </a:solidFill>
              </a:rPr>
              <a:t>Extracted and processed text from PDF files using PDF.js, converting text to prompts for the API</a:t>
            </a:r>
            <a:br>
              <a:rPr lang="en-US" sz="9000">
                <a:solidFill>
                  <a:srgbClr val="F2F2F2"/>
                </a:solidFill>
              </a:rPr>
            </a:br>
            <a:endParaRPr sz="9000">
              <a:solidFill>
                <a:srgbClr val="F2F2F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g21bc6c11404_2_1"/>
          <p:cNvSpPr txBox="1"/>
          <p:nvPr/>
        </p:nvSpPr>
        <p:spPr>
          <a:xfrm>
            <a:off x="3637450" y="8200075"/>
            <a:ext cx="37149000" cy="185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8500">
                <a:solidFill>
                  <a:srgbClr val="F2F2F2"/>
                </a:solidFill>
              </a:rPr>
              <a:t>Mobile Friendly Webpage layout:</a:t>
            </a:r>
            <a:endParaRPr b="1" sz="8500">
              <a:solidFill>
                <a:srgbClr val="F2F2F2"/>
              </a:solidFill>
            </a:endParaRPr>
          </a:p>
          <a:p>
            <a:pPr indent="-768350" lvl="0" marL="2286000" rtl="0" algn="l">
              <a:spcBef>
                <a:spcPts val="0"/>
              </a:spcBef>
              <a:spcAft>
                <a:spcPts val="0"/>
              </a:spcAft>
              <a:buClr>
                <a:srgbClr val="F2F2F2"/>
              </a:buClr>
              <a:buSzPts val="8500"/>
              <a:buChar char="●"/>
            </a:pPr>
            <a:r>
              <a:rPr lang="en-US" sz="8500">
                <a:solidFill>
                  <a:srgbClr val="F2F2F2"/>
                </a:solidFill>
              </a:rPr>
              <a:t>Updates to web page layout so Mobile experience is same across platforms.</a:t>
            </a:r>
            <a:endParaRPr b="1" sz="8500">
              <a:solidFill>
                <a:srgbClr val="F2F2F2"/>
              </a:solidFill>
            </a:endParaRPr>
          </a:p>
          <a:p>
            <a:pPr indent="0" lvl="0" marL="0" rtl="0" algn="l">
              <a:spcBef>
                <a:spcPts val="0"/>
              </a:spcBef>
              <a:spcAft>
                <a:spcPts val="0"/>
              </a:spcAft>
              <a:buNone/>
            </a:pPr>
            <a:r>
              <a:t/>
            </a:r>
            <a:endParaRPr b="1" sz="8500">
              <a:solidFill>
                <a:srgbClr val="F2F2F2"/>
              </a:solidFill>
            </a:endParaRPr>
          </a:p>
          <a:p>
            <a:pPr indent="0" lvl="0" marL="0" rtl="0" algn="l">
              <a:spcBef>
                <a:spcPts val="0"/>
              </a:spcBef>
              <a:spcAft>
                <a:spcPts val="0"/>
              </a:spcAft>
              <a:buClr>
                <a:schemeClr val="dk1"/>
              </a:buClr>
              <a:buSzPts val="1100"/>
              <a:buFont typeface="Arial"/>
              <a:buNone/>
            </a:pPr>
            <a:r>
              <a:rPr b="1" lang="en-US" sz="8500">
                <a:solidFill>
                  <a:srgbClr val="F2F2F2"/>
                </a:solidFill>
              </a:rPr>
              <a:t>Privileged User Sessions:</a:t>
            </a:r>
            <a:endParaRPr b="1" sz="8500">
              <a:solidFill>
                <a:srgbClr val="F2F2F2"/>
              </a:solidFill>
            </a:endParaRPr>
          </a:p>
          <a:p>
            <a:pPr indent="-768350" lvl="0" marL="2286000" rtl="0" algn="l">
              <a:spcBef>
                <a:spcPts val="0"/>
              </a:spcBef>
              <a:spcAft>
                <a:spcPts val="0"/>
              </a:spcAft>
              <a:buClr>
                <a:srgbClr val="F2F2F2"/>
              </a:buClr>
              <a:buSzPts val="8500"/>
              <a:buChar char="●"/>
            </a:pPr>
            <a:r>
              <a:rPr lang="en-US" sz="8500">
                <a:solidFill>
                  <a:srgbClr val="F2F2F2"/>
                </a:solidFill>
              </a:rPr>
              <a:t>Implemented user session management and an admin check to restrict access to sensitive pages in our web application. Ensuring that only users with administrative privileges can access certain functionalities</a:t>
            </a:r>
            <a:endParaRPr b="1" sz="8500">
              <a:solidFill>
                <a:srgbClr val="F2F2F2"/>
              </a:solidFill>
            </a:endParaRPr>
          </a:p>
          <a:p>
            <a:pPr indent="0" lvl="0" marL="0" rtl="0" algn="l">
              <a:spcBef>
                <a:spcPts val="0"/>
              </a:spcBef>
              <a:spcAft>
                <a:spcPts val="0"/>
              </a:spcAft>
              <a:buNone/>
            </a:pPr>
            <a:r>
              <a:t/>
            </a:r>
            <a:endParaRPr b="1" sz="8500">
              <a:solidFill>
                <a:srgbClr val="F2F2F2"/>
              </a:solidFill>
            </a:endParaRPr>
          </a:p>
          <a:p>
            <a:pPr indent="0" lvl="0" marL="0" rtl="0" algn="l">
              <a:spcBef>
                <a:spcPts val="0"/>
              </a:spcBef>
              <a:spcAft>
                <a:spcPts val="0"/>
              </a:spcAft>
              <a:buNone/>
            </a:pPr>
            <a:r>
              <a:rPr b="1" lang="en-US" sz="8500">
                <a:solidFill>
                  <a:srgbClr val="F2F2F2"/>
                </a:solidFill>
              </a:rPr>
              <a:t>User </a:t>
            </a:r>
            <a:r>
              <a:rPr b="1" lang="en-US" sz="8500">
                <a:solidFill>
                  <a:srgbClr val="F2F2F2"/>
                </a:solidFill>
              </a:rPr>
              <a:t>Administrator</a:t>
            </a:r>
            <a:r>
              <a:rPr b="1" lang="en-US" sz="8500">
                <a:solidFill>
                  <a:srgbClr val="F2F2F2"/>
                </a:solidFill>
              </a:rPr>
              <a:t> Dashboard</a:t>
            </a:r>
            <a:r>
              <a:rPr lang="en-US" sz="8500">
                <a:solidFill>
                  <a:srgbClr val="F2F2F2"/>
                </a:solidFill>
              </a:rPr>
              <a:t>:</a:t>
            </a:r>
            <a:endParaRPr sz="8500">
              <a:solidFill>
                <a:srgbClr val="F2F2F2"/>
              </a:solidFill>
            </a:endParaRPr>
          </a:p>
          <a:p>
            <a:pPr indent="-768350" lvl="0" marL="2286000" rtl="0" algn="l">
              <a:spcBef>
                <a:spcPts val="0"/>
              </a:spcBef>
              <a:spcAft>
                <a:spcPts val="0"/>
              </a:spcAft>
              <a:buClr>
                <a:srgbClr val="F2F2F2"/>
              </a:buClr>
              <a:buSzPts val="8500"/>
              <a:buChar char="●"/>
            </a:pPr>
            <a:r>
              <a:rPr lang="en-US" sz="8500">
                <a:solidFill>
                  <a:srgbClr val="F2F2F2"/>
                </a:solidFill>
              </a:rPr>
              <a:t>Designed and Developed an Admin Dashboard for privileged actions</a:t>
            </a:r>
            <a:endParaRPr sz="8500">
              <a:solidFill>
                <a:srgbClr val="F2F2F2"/>
              </a:solidFill>
            </a:endParaRPr>
          </a:p>
          <a:p>
            <a:pPr indent="-768350" lvl="0" marL="2286000" rtl="0" algn="l">
              <a:spcBef>
                <a:spcPts val="0"/>
              </a:spcBef>
              <a:spcAft>
                <a:spcPts val="0"/>
              </a:spcAft>
              <a:buClr>
                <a:srgbClr val="F2F2F2"/>
              </a:buClr>
              <a:buSzPts val="8500"/>
              <a:buChar char="●"/>
            </a:pPr>
            <a:r>
              <a:rPr lang="en-US" sz="8500">
                <a:solidFill>
                  <a:srgbClr val="F2F2F2"/>
                </a:solidFill>
              </a:rPr>
              <a:t>User Directory with contact information of registered users</a:t>
            </a:r>
            <a:endParaRPr sz="8500">
              <a:solidFill>
                <a:srgbClr val="F2F2F2"/>
              </a:solidFill>
            </a:endParaRPr>
          </a:p>
          <a:p>
            <a:pPr indent="-768350" lvl="0" marL="2286000" rtl="0" algn="l">
              <a:spcBef>
                <a:spcPts val="0"/>
              </a:spcBef>
              <a:spcAft>
                <a:spcPts val="0"/>
              </a:spcAft>
              <a:buClr>
                <a:srgbClr val="F2F2F2"/>
              </a:buClr>
              <a:buSzPts val="8500"/>
              <a:buChar char="●"/>
            </a:pPr>
            <a:r>
              <a:rPr lang="en-US" sz="8500">
                <a:solidFill>
                  <a:srgbClr val="F2F2F2"/>
                </a:solidFill>
              </a:rPr>
              <a:t>Functionality to grant Admin permissions to other users</a:t>
            </a:r>
            <a:endParaRPr b="1" sz="8500">
              <a:solidFill>
                <a:srgbClr val="F2F2F2"/>
              </a:solidFill>
            </a:endParaRPr>
          </a:p>
          <a:p>
            <a:pPr indent="0" lvl="0" marL="0" rtl="0" algn="l">
              <a:spcBef>
                <a:spcPts val="0"/>
              </a:spcBef>
              <a:spcAft>
                <a:spcPts val="0"/>
              </a:spcAft>
              <a:buNone/>
            </a:pPr>
            <a:r>
              <a:t/>
            </a:r>
            <a:endParaRPr sz="8500">
              <a:solidFill>
                <a:srgbClr val="F2F2F2"/>
              </a:solidFill>
            </a:endParaRPr>
          </a:p>
        </p:txBody>
      </p:sp>
      <p:sp>
        <p:nvSpPr>
          <p:cNvPr id="67" name="Google Shape;67;g21bc6c11404_2_1"/>
          <p:cNvSpPr txBox="1"/>
          <p:nvPr/>
        </p:nvSpPr>
        <p:spPr>
          <a:xfrm>
            <a:off x="15114750" y="4584800"/>
            <a:ext cx="136617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9500">
                <a:solidFill>
                  <a:srgbClr val="F2F2F2"/>
                </a:solidFill>
              </a:rPr>
              <a:t>Hansel’</a:t>
            </a:r>
            <a:r>
              <a:rPr b="1" lang="en-US" sz="9500">
                <a:solidFill>
                  <a:srgbClr val="F2F2F2"/>
                </a:solidFill>
              </a:rPr>
              <a:t>s Contributions</a:t>
            </a:r>
            <a:endParaRPr b="1" sz="9500">
              <a:solidFill>
                <a:srgbClr val="F2F2F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g21bc6c11404_1_11"/>
          <p:cNvSpPr txBox="1"/>
          <p:nvPr/>
        </p:nvSpPr>
        <p:spPr>
          <a:xfrm>
            <a:off x="9317100" y="3776000"/>
            <a:ext cx="25257000" cy="1647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500">
                <a:solidFill>
                  <a:srgbClr val="F2F2F2"/>
                </a:solidFill>
              </a:rPr>
              <a:t>Daniel’s </a:t>
            </a:r>
            <a:r>
              <a:rPr b="1" lang="en-US" sz="9500">
                <a:solidFill>
                  <a:srgbClr val="F2F2F2"/>
                </a:solidFill>
              </a:rPr>
              <a:t>Contributions</a:t>
            </a:r>
            <a:endParaRPr b="1" sz="9500">
              <a:solidFill>
                <a:srgbClr val="F2F2F2"/>
              </a:solidFill>
            </a:endParaRPr>
          </a:p>
        </p:txBody>
      </p:sp>
      <p:sp>
        <p:nvSpPr>
          <p:cNvPr id="73" name="Google Shape;73;g21bc6c11404_1_11"/>
          <p:cNvSpPr txBox="1"/>
          <p:nvPr/>
        </p:nvSpPr>
        <p:spPr>
          <a:xfrm>
            <a:off x="2939375" y="6474350"/>
            <a:ext cx="37384200" cy="26136300"/>
          </a:xfrm>
          <a:prstGeom prst="rect">
            <a:avLst/>
          </a:prstGeom>
          <a:noFill/>
          <a:ln>
            <a:noFill/>
          </a:ln>
        </p:spPr>
        <p:txBody>
          <a:bodyPr anchorCtr="0" anchor="t" bIns="91425" lIns="91425" spcFirstLastPara="1" rIns="91425" wrap="square" tIns="91425">
            <a:spAutoFit/>
          </a:bodyPr>
          <a:lstStyle/>
          <a:p>
            <a:pPr indent="0" lvl="0" marL="457200" rtl="0" algn="l">
              <a:spcBef>
                <a:spcPts val="0"/>
              </a:spcBef>
              <a:spcAft>
                <a:spcPts val="0"/>
              </a:spcAft>
              <a:buNone/>
            </a:pPr>
            <a:r>
              <a:rPr b="1" lang="en-US" sz="9000">
                <a:solidFill>
                  <a:srgbClr val="F2F2F2"/>
                </a:solidFill>
              </a:rPr>
              <a:t>Website Hosting and </a:t>
            </a:r>
            <a:r>
              <a:rPr b="1" lang="en-US" sz="9000">
                <a:solidFill>
                  <a:srgbClr val="F2F2F2"/>
                </a:solidFill>
              </a:rPr>
              <a:t>Maintenance</a:t>
            </a:r>
            <a:r>
              <a:rPr b="1" lang="en-US" sz="9000">
                <a:solidFill>
                  <a:srgbClr val="F2F2F2"/>
                </a:solidFill>
              </a:rPr>
              <a:t> </a:t>
            </a:r>
            <a:endParaRPr b="1" sz="9000">
              <a:solidFill>
                <a:srgbClr val="F2F2F2"/>
              </a:solidFill>
            </a:endParaRPr>
          </a:p>
          <a:p>
            <a:pPr indent="-787400" lvl="0" marL="2286000" rtl="0" algn="l">
              <a:spcBef>
                <a:spcPts val="0"/>
              </a:spcBef>
              <a:spcAft>
                <a:spcPts val="0"/>
              </a:spcAft>
              <a:buClr>
                <a:srgbClr val="F2F2F2"/>
              </a:buClr>
              <a:buSzPts val="8800"/>
              <a:buChar char="●"/>
            </a:pPr>
            <a:r>
              <a:rPr lang="en-US" sz="8800">
                <a:solidFill>
                  <a:srgbClr val="F2F2F2"/>
                </a:solidFill>
              </a:rPr>
              <a:t>Transferring</a:t>
            </a:r>
            <a:r>
              <a:rPr lang="en-US" sz="8800">
                <a:solidFill>
                  <a:srgbClr val="F2F2F2"/>
                </a:solidFill>
              </a:rPr>
              <a:t> back from SiteGround to Vercel for hosting and </a:t>
            </a:r>
            <a:r>
              <a:rPr lang="en-US" sz="8800">
                <a:solidFill>
                  <a:srgbClr val="F2F2F2"/>
                </a:solidFill>
              </a:rPr>
              <a:t>maintenance</a:t>
            </a:r>
            <a:r>
              <a:rPr lang="en-US" sz="8800">
                <a:solidFill>
                  <a:srgbClr val="F2F2F2"/>
                </a:solidFill>
              </a:rPr>
              <a:t> of the website, and creating a Github for the team to work on.</a:t>
            </a:r>
            <a:endParaRPr sz="8800">
              <a:solidFill>
                <a:srgbClr val="F2F2F2"/>
              </a:solidFill>
            </a:endParaRPr>
          </a:p>
          <a:p>
            <a:pPr indent="0" lvl="0" marL="0" rtl="0" algn="l">
              <a:spcBef>
                <a:spcPts val="0"/>
              </a:spcBef>
              <a:spcAft>
                <a:spcPts val="0"/>
              </a:spcAft>
              <a:buNone/>
            </a:pPr>
            <a:r>
              <a:t/>
            </a:r>
            <a:endParaRPr sz="9000">
              <a:solidFill>
                <a:srgbClr val="F2F2F2"/>
              </a:solidFill>
            </a:endParaRPr>
          </a:p>
          <a:p>
            <a:pPr indent="0" lvl="0" marL="0" rtl="0" algn="l">
              <a:spcBef>
                <a:spcPts val="0"/>
              </a:spcBef>
              <a:spcAft>
                <a:spcPts val="0"/>
              </a:spcAft>
              <a:buNone/>
            </a:pPr>
            <a:r>
              <a:rPr b="1" lang="en-US" sz="9000">
                <a:solidFill>
                  <a:srgbClr val="F2F2F2"/>
                </a:solidFill>
              </a:rPr>
              <a:t>Solving Connectivity Issues </a:t>
            </a:r>
            <a:endParaRPr b="1" sz="9000">
              <a:solidFill>
                <a:srgbClr val="F2F2F2"/>
              </a:solidFill>
            </a:endParaRPr>
          </a:p>
          <a:p>
            <a:pPr indent="-787400" lvl="0" marL="2286000" rtl="0" algn="l">
              <a:spcBef>
                <a:spcPts val="0"/>
              </a:spcBef>
              <a:spcAft>
                <a:spcPts val="0"/>
              </a:spcAft>
              <a:buClr>
                <a:srgbClr val="F2F2F2"/>
              </a:buClr>
              <a:buSzPts val="8800"/>
              <a:buChar char="●"/>
            </a:pPr>
            <a:r>
              <a:rPr lang="en-US" sz="8800">
                <a:solidFill>
                  <a:srgbClr val="F2F2F2"/>
                </a:solidFill>
              </a:rPr>
              <a:t>Properly connecting the Upload page to the Neo4j Cloud database.</a:t>
            </a:r>
            <a:endParaRPr sz="8800">
              <a:solidFill>
                <a:srgbClr val="F2F2F2"/>
              </a:solidFill>
            </a:endParaRPr>
          </a:p>
          <a:p>
            <a:pPr indent="-787400" lvl="0" marL="2286000" rtl="0" algn="l">
              <a:spcBef>
                <a:spcPts val="0"/>
              </a:spcBef>
              <a:spcAft>
                <a:spcPts val="0"/>
              </a:spcAft>
              <a:buClr>
                <a:srgbClr val="F2F2F2"/>
              </a:buClr>
              <a:buSzPts val="8800"/>
              <a:buChar char="●"/>
            </a:pPr>
            <a:r>
              <a:rPr lang="en-US" sz="8800">
                <a:solidFill>
                  <a:srgbClr val="F2F2F2"/>
                </a:solidFill>
              </a:rPr>
              <a:t>Fixing connectivity issues that caused the database to not display properly in the Database page.</a:t>
            </a:r>
            <a:endParaRPr sz="8800">
              <a:solidFill>
                <a:srgbClr val="F2F2F2"/>
              </a:solidFill>
            </a:endParaRPr>
          </a:p>
          <a:p>
            <a:pPr indent="0" lvl="0" marL="457200" rtl="0" algn="l">
              <a:spcBef>
                <a:spcPts val="0"/>
              </a:spcBef>
              <a:spcAft>
                <a:spcPts val="0"/>
              </a:spcAft>
              <a:buNone/>
            </a:pPr>
            <a:r>
              <a:t/>
            </a:r>
            <a:endParaRPr sz="9000">
              <a:solidFill>
                <a:srgbClr val="F2F2F2"/>
              </a:solidFill>
            </a:endParaRPr>
          </a:p>
          <a:p>
            <a:pPr indent="0" lvl="0" marL="0" rtl="0" algn="l">
              <a:spcBef>
                <a:spcPts val="0"/>
              </a:spcBef>
              <a:spcAft>
                <a:spcPts val="0"/>
              </a:spcAft>
              <a:buNone/>
            </a:pPr>
            <a:r>
              <a:rPr b="1" lang="en-US" sz="9000">
                <a:solidFill>
                  <a:srgbClr val="F2F2F2"/>
                </a:solidFill>
              </a:rPr>
              <a:t>Website Additions and Improvements </a:t>
            </a:r>
            <a:endParaRPr b="1" sz="9000">
              <a:solidFill>
                <a:srgbClr val="F2F2F2"/>
              </a:solidFill>
            </a:endParaRPr>
          </a:p>
          <a:p>
            <a:pPr indent="-787400" lvl="0" marL="2286000" rtl="0" algn="l">
              <a:spcBef>
                <a:spcPts val="0"/>
              </a:spcBef>
              <a:spcAft>
                <a:spcPts val="0"/>
              </a:spcAft>
              <a:buClr>
                <a:srgbClr val="F2F2F2"/>
              </a:buClr>
              <a:buSzPts val="8800"/>
              <a:buChar char="●"/>
            </a:pPr>
            <a:r>
              <a:rPr lang="en-US" sz="8800">
                <a:solidFill>
                  <a:srgbClr val="F2F2F2"/>
                </a:solidFill>
              </a:rPr>
              <a:t>Creating a Material Input page that focuses on manually inputting mixes into the database to facilitate the growth of the database for future updates.</a:t>
            </a:r>
            <a:endParaRPr sz="8800">
              <a:solidFill>
                <a:srgbClr val="F2F2F2"/>
              </a:solidFill>
            </a:endParaRPr>
          </a:p>
          <a:p>
            <a:pPr indent="-800100" lvl="0" marL="2286000" rtl="0" algn="l">
              <a:spcBef>
                <a:spcPts val="0"/>
              </a:spcBef>
              <a:spcAft>
                <a:spcPts val="0"/>
              </a:spcAft>
              <a:buClr>
                <a:srgbClr val="F2F2F2"/>
              </a:buClr>
              <a:buSzPts val="9000"/>
              <a:buChar char="●"/>
            </a:pPr>
            <a:r>
              <a:rPr lang="en-US" sz="8800">
                <a:solidFill>
                  <a:srgbClr val="F2F2F2"/>
                </a:solidFill>
              </a:rPr>
              <a:t>Improve existing queries robustness and security for uploading data in the Upload page by adding new unique values to make sure there are no duplicates relationships that may cause the database to crash or display wrong results in the display.</a:t>
            </a:r>
            <a:br>
              <a:rPr lang="en-US" sz="9000">
                <a:solidFill>
                  <a:srgbClr val="F2F2F2"/>
                </a:solidFill>
              </a:rPr>
            </a:br>
            <a:endParaRPr sz="9000">
              <a:solidFill>
                <a:srgbClr val="F2F2F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g21bc6c11404_1_6"/>
          <p:cNvSpPr txBox="1"/>
          <p:nvPr/>
        </p:nvSpPr>
        <p:spPr>
          <a:xfrm>
            <a:off x="16136000" y="4535750"/>
            <a:ext cx="140361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9500">
                <a:solidFill>
                  <a:srgbClr val="F2F2F2"/>
                </a:solidFill>
              </a:rPr>
              <a:t>Laura’s Contributions</a:t>
            </a:r>
            <a:endParaRPr b="1" sz="9500">
              <a:solidFill>
                <a:srgbClr val="F2F2F2"/>
              </a:solidFill>
            </a:endParaRPr>
          </a:p>
        </p:txBody>
      </p:sp>
      <p:sp>
        <p:nvSpPr>
          <p:cNvPr id="79" name="Google Shape;79;g21bc6c11404_1_6"/>
          <p:cNvSpPr txBox="1"/>
          <p:nvPr/>
        </p:nvSpPr>
        <p:spPr>
          <a:xfrm>
            <a:off x="8106075" y="11092750"/>
            <a:ext cx="252570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9000">
              <a:solidFill>
                <a:srgbClr val="F2F2F2"/>
              </a:solidFill>
            </a:endParaRPr>
          </a:p>
        </p:txBody>
      </p:sp>
      <p:sp>
        <p:nvSpPr>
          <p:cNvPr id="80" name="Google Shape;80;g21bc6c11404_1_6"/>
          <p:cNvSpPr txBox="1"/>
          <p:nvPr/>
        </p:nvSpPr>
        <p:spPr>
          <a:xfrm>
            <a:off x="4120400" y="8364725"/>
            <a:ext cx="38067300" cy="2244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7000">
                <a:solidFill>
                  <a:schemeClr val="lt1"/>
                </a:solidFill>
              </a:rPr>
              <a:t>Registration and Sign In</a:t>
            </a:r>
            <a:endParaRPr b="1" sz="7000">
              <a:solidFill>
                <a:schemeClr val="lt1"/>
              </a:solidFill>
            </a:endParaRPr>
          </a:p>
          <a:p>
            <a:pPr indent="-673100" lvl="0" marL="1371600" rtl="0" algn="l">
              <a:spcBef>
                <a:spcPts val="0"/>
              </a:spcBef>
              <a:spcAft>
                <a:spcPts val="0"/>
              </a:spcAft>
              <a:buClr>
                <a:schemeClr val="lt1"/>
              </a:buClr>
              <a:buSzPts val="7000"/>
              <a:buChar char="●"/>
            </a:pPr>
            <a:r>
              <a:rPr lang="en-US" sz="7000">
                <a:solidFill>
                  <a:schemeClr val="lt1"/>
                </a:solidFill>
              </a:rPr>
              <a:t>Created a robust registration system allowing new users to create accounts and implemented input validation to ensure data integrity and prevent invalid data submissions</a:t>
            </a:r>
            <a:endParaRPr sz="7000">
              <a:solidFill>
                <a:schemeClr val="lt1"/>
              </a:solidFill>
            </a:endParaRPr>
          </a:p>
          <a:p>
            <a:pPr indent="-673100" lvl="0" marL="1371600" rtl="0" algn="l">
              <a:spcBef>
                <a:spcPts val="0"/>
              </a:spcBef>
              <a:spcAft>
                <a:spcPts val="0"/>
              </a:spcAft>
              <a:buClr>
                <a:schemeClr val="lt1"/>
              </a:buClr>
              <a:buSzPts val="7000"/>
              <a:buChar char="●"/>
            </a:pPr>
            <a:r>
              <a:rPr lang="en-US" sz="7000">
                <a:solidFill>
                  <a:schemeClr val="lt1"/>
                </a:solidFill>
              </a:rPr>
              <a:t>Used Neo4j to store user information securely, ensuring compliance with data protection</a:t>
            </a:r>
            <a:endParaRPr sz="7000">
              <a:solidFill>
                <a:schemeClr val="lt1"/>
              </a:solidFill>
            </a:endParaRPr>
          </a:p>
          <a:p>
            <a:pPr indent="-673100" lvl="0" marL="1371600" rtl="0" algn="l">
              <a:spcBef>
                <a:spcPts val="0"/>
              </a:spcBef>
              <a:spcAft>
                <a:spcPts val="0"/>
              </a:spcAft>
              <a:buClr>
                <a:schemeClr val="lt1"/>
              </a:buClr>
              <a:buSzPts val="7000"/>
              <a:buChar char="●"/>
            </a:pPr>
            <a:r>
              <a:rPr lang="en-US" sz="7000">
                <a:solidFill>
                  <a:schemeClr val="lt1"/>
                </a:solidFill>
              </a:rPr>
              <a:t>Added functionality to send verification email through Twilio SendGrid to new users’ requiring email confirmation before activating their accounts</a:t>
            </a:r>
            <a:endParaRPr sz="7000">
              <a:solidFill>
                <a:schemeClr val="lt1"/>
              </a:solidFill>
            </a:endParaRPr>
          </a:p>
          <a:p>
            <a:pPr indent="-673100" lvl="0" marL="1371600" rtl="0" algn="l">
              <a:spcBef>
                <a:spcPts val="0"/>
              </a:spcBef>
              <a:spcAft>
                <a:spcPts val="0"/>
              </a:spcAft>
              <a:buClr>
                <a:schemeClr val="lt1"/>
              </a:buClr>
              <a:buSzPts val="7000"/>
              <a:buChar char="●"/>
            </a:pPr>
            <a:r>
              <a:rPr lang="en-US" sz="7000">
                <a:solidFill>
                  <a:schemeClr val="lt1"/>
                </a:solidFill>
              </a:rPr>
              <a:t>Integrated a system to send password reset links through Twilio SendGrid to users’ registered email addresses</a:t>
            </a:r>
            <a:endParaRPr sz="7000">
              <a:solidFill>
                <a:schemeClr val="lt1"/>
              </a:solidFill>
            </a:endParaRPr>
          </a:p>
          <a:p>
            <a:pPr indent="-673100" lvl="0" marL="1371600" rtl="0" algn="l">
              <a:spcBef>
                <a:spcPts val="0"/>
              </a:spcBef>
              <a:spcAft>
                <a:spcPts val="0"/>
              </a:spcAft>
              <a:buClr>
                <a:schemeClr val="lt1"/>
              </a:buClr>
              <a:buSzPts val="7000"/>
              <a:buChar char="●"/>
            </a:pPr>
            <a:r>
              <a:rPr lang="en-US" sz="7000">
                <a:solidFill>
                  <a:schemeClr val="lt1"/>
                </a:solidFill>
              </a:rPr>
              <a:t>Developed a secure sign-in process using standard encryption methods to ensure data protection</a:t>
            </a:r>
            <a:endParaRPr sz="7000">
              <a:solidFill>
                <a:schemeClr val="lt1"/>
              </a:solidFill>
            </a:endParaRPr>
          </a:p>
          <a:p>
            <a:pPr indent="-673100" lvl="0" marL="1371600" rtl="0" algn="l">
              <a:spcBef>
                <a:spcPts val="0"/>
              </a:spcBef>
              <a:spcAft>
                <a:spcPts val="0"/>
              </a:spcAft>
              <a:buClr>
                <a:schemeClr val="lt1"/>
              </a:buClr>
              <a:buSzPts val="7000"/>
              <a:buChar char="●"/>
            </a:pPr>
            <a:r>
              <a:rPr lang="en-US" sz="7000">
                <a:solidFill>
                  <a:schemeClr val="lt1"/>
                </a:solidFill>
              </a:rPr>
              <a:t>Designed and developed a responsive and user-friendly sign-in and forgot my password interface</a:t>
            </a:r>
            <a:endParaRPr sz="7000">
              <a:solidFill>
                <a:schemeClr val="lt1"/>
              </a:solidFill>
            </a:endParaRPr>
          </a:p>
          <a:p>
            <a:pPr indent="0" lvl="0" marL="0" rtl="0" algn="l">
              <a:spcBef>
                <a:spcPts val="0"/>
              </a:spcBef>
              <a:spcAft>
                <a:spcPts val="0"/>
              </a:spcAft>
              <a:buNone/>
            </a:pPr>
            <a:r>
              <a:t/>
            </a:r>
            <a:endParaRPr sz="7000">
              <a:solidFill>
                <a:schemeClr val="lt1"/>
              </a:solidFill>
            </a:endParaRPr>
          </a:p>
          <a:p>
            <a:pPr indent="0" lvl="0" marL="0" rtl="0" algn="l">
              <a:spcBef>
                <a:spcPts val="0"/>
              </a:spcBef>
              <a:spcAft>
                <a:spcPts val="0"/>
              </a:spcAft>
              <a:buNone/>
            </a:pPr>
            <a:r>
              <a:rPr b="1" lang="en-US" sz="7000">
                <a:solidFill>
                  <a:schemeClr val="lt1"/>
                </a:solidFill>
              </a:rPr>
              <a:t>User Dashboard</a:t>
            </a:r>
            <a:endParaRPr b="1" sz="7000">
              <a:solidFill>
                <a:schemeClr val="lt1"/>
              </a:solidFill>
            </a:endParaRPr>
          </a:p>
          <a:p>
            <a:pPr indent="-673100" lvl="0" marL="1371600" rtl="0" algn="l">
              <a:spcBef>
                <a:spcPts val="0"/>
              </a:spcBef>
              <a:spcAft>
                <a:spcPts val="0"/>
              </a:spcAft>
              <a:buClr>
                <a:schemeClr val="lt1"/>
              </a:buClr>
              <a:buSzPts val="7000"/>
              <a:buChar char="●"/>
            </a:pPr>
            <a:r>
              <a:rPr lang="en-US" sz="7000">
                <a:solidFill>
                  <a:schemeClr val="lt1"/>
                </a:solidFill>
              </a:rPr>
              <a:t>Designed and developed a user dashboard to display relevant user information and metric</a:t>
            </a:r>
            <a:endParaRPr sz="7000">
              <a:solidFill>
                <a:schemeClr val="lt1"/>
              </a:solidFill>
            </a:endParaRPr>
          </a:p>
          <a:p>
            <a:pPr indent="-673100" lvl="0" marL="1371600" rtl="0" algn="l">
              <a:spcBef>
                <a:spcPts val="0"/>
              </a:spcBef>
              <a:spcAft>
                <a:spcPts val="0"/>
              </a:spcAft>
              <a:buClr>
                <a:schemeClr val="lt1"/>
              </a:buClr>
              <a:buSzPts val="7000"/>
              <a:buChar char="●"/>
            </a:pPr>
            <a:r>
              <a:rPr lang="en-US" sz="7000">
                <a:solidFill>
                  <a:schemeClr val="lt1"/>
                </a:solidFill>
              </a:rPr>
              <a:t>Interactive elements and features to the dashboard, improving user engagement and functionality</a:t>
            </a:r>
            <a:endParaRPr sz="7000">
              <a:solidFill>
                <a:schemeClr val="lt1"/>
              </a:solidFill>
            </a:endParaRPr>
          </a:p>
          <a:p>
            <a:pPr indent="-673100" lvl="0" marL="1371600" rtl="0" algn="l">
              <a:spcBef>
                <a:spcPts val="0"/>
              </a:spcBef>
              <a:spcAft>
                <a:spcPts val="0"/>
              </a:spcAft>
              <a:buClr>
                <a:schemeClr val="lt1"/>
              </a:buClr>
              <a:buSzPts val="7000"/>
              <a:buChar char="●"/>
            </a:pPr>
            <a:r>
              <a:rPr lang="en-US" sz="7000">
                <a:solidFill>
                  <a:schemeClr val="lt1"/>
                </a:solidFill>
              </a:rPr>
              <a:t>Fetch and display user-specific data from the Neo4j database in real-time</a:t>
            </a:r>
            <a:endParaRPr sz="70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