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</p:sldIdLst>
  <p:sldSz cy="32918400" cx="438912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6" roundtripDataSignature="AMtx7mgwuFHZZ5uZpoo8SqYThjO0q0S64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52" name="Google Shape;52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3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4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4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wo Content" showMasterSp="0">
  <p:cSld name="1_Two Conten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18" name="Google Shape;18;p13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13"/>
          <p:cNvSpPr/>
          <p:nvPr/>
        </p:nvSpPr>
        <p:spPr>
          <a:xfrm flipH="1" rot="5400000">
            <a:off x="-10621487" y="16261690"/>
            <a:ext cx="32918400" cy="395021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0" name="Google Shape;20;p13"/>
          <p:cNvGrpSpPr/>
          <p:nvPr/>
        </p:nvGrpSpPr>
        <p:grpSpPr>
          <a:xfrm>
            <a:off x="41216983" y="1016364"/>
            <a:ext cx="1881299" cy="2545854"/>
            <a:chOff x="11140977" y="745237"/>
            <a:chExt cx="522582" cy="530387"/>
          </a:xfrm>
        </p:grpSpPr>
        <p:sp>
          <p:nvSpPr>
            <p:cNvPr id="21" name="Google Shape;21;p13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" name="Google Shape;22;p13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descr="A close up of a sign&#10;&#10;Description automatically generated" id="23" name="Google Shape;23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97308" y="29227770"/>
            <a:ext cx="3641448" cy="3126894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13"/>
          <p:cNvSpPr txBox="1"/>
          <p:nvPr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 showMasterSp="0">
  <p:cSld name="2_Title and Conten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logo&#10;&#10;Description automatically generated" id="26" name="Google Shape;26;p11"/>
          <p:cNvPicPr preferRelativeResize="0"/>
          <p:nvPr/>
        </p:nvPicPr>
        <p:blipFill rotWithShape="1">
          <a:blip r:embed="rId2">
            <a:alphaModFix/>
          </a:blip>
          <a:srcRect b="15702" l="0" r="88418" t="0"/>
          <a:stretch/>
        </p:blipFill>
        <p:spPr>
          <a:xfrm>
            <a:off x="0" y="0"/>
            <a:ext cx="5618095" cy="32918400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11"/>
          <p:cNvSpPr/>
          <p:nvPr/>
        </p:nvSpPr>
        <p:spPr>
          <a:xfrm flipH="1" rot="5400000">
            <a:off x="-10665972" y="16261690"/>
            <a:ext cx="32918400" cy="395021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8" name="Google Shape;28;p11"/>
          <p:cNvGrpSpPr/>
          <p:nvPr/>
        </p:nvGrpSpPr>
        <p:grpSpPr>
          <a:xfrm>
            <a:off x="41216983" y="1016364"/>
            <a:ext cx="1881299" cy="2545854"/>
            <a:chOff x="11140977" y="745237"/>
            <a:chExt cx="522582" cy="530387"/>
          </a:xfrm>
        </p:grpSpPr>
        <p:sp>
          <p:nvSpPr>
            <p:cNvPr id="29" name="Google Shape;29;p11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30;p11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descr="A picture containing drawing&#10;&#10;Description automatically generated" id="31" name="Google Shape;31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55097" y="28947040"/>
            <a:ext cx="3641446" cy="3126894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11"/>
          <p:cNvSpPr txBox="1"/>
          <p:nvPr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and Content" showMasterSp="0">
  <p:cSld name="6_Title and Conten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logo&#10;&#10;Description automatically generated" id="34" name="Google Shape;34;p12"/>
          <p:cNvPicPr preferRelativeResize="0"/>
          <p:nvPr/>
        </p:nvPicPr>
        <p:blipFill rotWithShape="1">
          <a:blip r:embed="rId2">
            <a:alphaModFix/>
          </a:blip>
          <a:srcRect b="15702" l="0" r="88418" t="0"/>
          <a:stretch/>
        </p:blipFill>
        <p:spPr>
          <a:xfrm>
            <a:off x="0" y="0"/>
            <a:ext cx="5618095" cy="32918400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12"/>
          <p:cNvSpPr txBox="1"/>
          <p:nvPr/>
        </p:nvSpPr>
        <p:spPr>
          <a:xfrm>
            <a:off x="6912862" y="2555688"/>
            <a:ext cx="34987151" cy="568394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" name="Google Shape;36;p12"/>
          <p:cNvSpPr/>
          <p:nvPr/>
        </p:nvSpPr>
        <p:spPr>
          <a:xfrm rot="-5400000">
            <a:off x="-10677029" y="16261694"/>
            <a:ext cx="32918410" cy="395021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7" name="Google Shape;37;p12"/>
          <p:cNvGrpSpPr/>
          <p:nvPr/>
        </p:nvGrpSpPr>
        <p:grpSpPr>
          <a:xfrm flipH="1">
            <a:off x="41218359" y="992179"/>
            <a:ext cx="1881295" cy="2545853"/>
            <a:chOff x="2645664" y="2011680"/>
            <a:chExt cx="735606" cy="746592"/>
          </a:xfrm>
        </p:grpSpPr>
        <p:sp>
          <p:nvSpPr>
            <p:cNvPr id="38" name="Google Shape;38;p12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39;p12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0" name="Google Shape;40;p12"/>
          <p:cNvSpPr txBox="1"/>
          <p:nvPr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41" name="Google Shape;41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55097" y="28947040"/>
            <a:ext cx="3641446" cy="31268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and Content" showMasterSp="0">
  <p:cSld name="5_Title and Conten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43" name="Google Shape;43;p14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14"/>
          <p:cNvSpPr/>
          <p:nvPr/>
        </p:nvSpPr>
        <p:spPr>
          <a:xfrm rot="-5400000">
            <a:off x="-10588059" y="16261694"/>
            <a:ext cx="32918410" cy="395021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5" name="Google Shape;45;p14"/>
          <p:cNvGrpSpPr/>
          <p:nvPr/>
        </p:nvGrpSpPr>
        <p:grpSpPr>
          <a:xfrm flipH="1">
            <a:off x="41218359" y="992179"/>
            <a:ext cx="1881295" cy="2545853"/>
            <a:chOff x="2645664" y="2011680"/>
            <a:chExt cx="735606" cy="746592"/>
          </a:xfrm>
        </p:grpSpPr>
        <p:sp>
          <p:nvSpPr>
            <p:cNvPr id="46" name="Google Shape;46;p14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Google Shape;47;p14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descr="A close up of a sign&#10;&#10;Description automatically generated" id="48" name="Google Shape;48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97308" y="29227770"/>
            <a:ext cx="3641448" cy="3126894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49;p14"/>
          <p:cNvSpPr txBox="1"/>
          <p:nvPr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7.jp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0"/>
          <p:cNvSpPr txBox="1"/>
          <p:nvPr>
            <p:ph idx="11" type="ftr"/>
          </p:nvPr>
        </p:nvSpPr>
        <p:spPr>
          <a:xfrm>
            <a:off x="14538960" y="30510487"/>
            <a:ext cx="1481328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p10"/>
          <p:cNvSpPr txBox="1"/>
          <p:nvPr>
            <p:ph idx="12" type="sldNum"/>
          </p:nvPr>
        </p:nvSpPr>
        <p:spPr>
          <a:xfrm>
            <a:off x="30998160" y="30510487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picture containing bird&#10;&#10;Description automatically generated" id="8" name="Google Shape;8;p10"/>
          <p:cNvPicPr preferRelativeResize="0"/>
          <p:nvPr/>
        </p:nvPicPr>
        <p:blipFill rotWithShape="1">
          <a:blip r:embed="rId1">
            <a:alphaModFix/>
          </a:blip>
          <a:srcRect b="14612" l="13750" r="0" t="0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9;p10"/>
          <p:cNvSpPr txBox="1"/>
          <p:nvPr/>
        </p:nvSpPr>
        <p:spPr>
          <a:xfrm>
            <a:off x="6912862" y="2555688"/>
            <a:ext cx="34987151" cy="56839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0;p10"/>
          <p:cNvSpPr txBox="1"/>
          <p:nvPr/>
        </p:nvSpPr>
        <p:spPr>
          <a:xfrm>
            <a:off x="6912864" y="8763002"/>
            <a:ext cx="34987147" cy="189859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10"/>
          <p:cNvSpPr/>
          <p:nvPr/>
        </p:nvSpPr>
        <p:spPr>
          <a:xfrm flipH="1" rot="5400000">
            <a:off x="-10621487" y="16261690"/>
            <a:ext cx="32918400" cy="395021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2" name="Google Shape;12;p10"/>
          <p:cNvGrpSpPr/>
          <p:nvPr/>
        </p:nvGrpSpPr>
        <p:grpSpPr>
          <a:xfrm>
            <a:off x="41216983" y="1016364"/>
            <a:ext cx="1881299" cy="2545854"/>
            <a:chOff x="11140977" y="745237"/>
            <a:chExt cx="522582" cy="530387"/>
          </a:xfrm>
        </p:grpSpPr>
        <p:sp>
          <p:nvSpPr>
            <p:cNvPr id="13" name="Google Shape;13;p10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14;p10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" name="Google Shape;15;p10"/>
          <p:cNvSpPr txBox="1"/>
          <p:nvPr/>
        </p:nvSpPr>
        <p:spPr>
          <a:xfrm>
            <a:off x="19259723" y="30824712"/>
            <a:ext cx="2363588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16" name="Google Shape;16;p1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97308" y="29227770"/>
            <a:ext cx="3641448" cy="3126894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  <p:sldLayoutId id="2147483652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4"/>
          <p:cNvSpPr txBox="1"/>
          <p:nvPr/>
        </p:nvSpPr>
        <p:spPr>
          <a:xfrm>
            <a:off x="33702388" y="16869175"/>
            <a:ext cx="7929300" cy="86943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-482600" lvl="0" marL="45720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000"/>
              <a:buChar char="●"/>
            </a:pPr>
            <a:r>
              <a:rPr b="1" lang="en-US" sz="4000">
                <a:solidFill>
                  <a:srgbClr val="3F3F3F"/>
                </a:solidFill>
              </a:rPr>
              <a:t>Data Extraction and Analysis: Implement AI models to extract material data from research papers and present the data in tables and graphs</a:t>
            </a:r>
            <a:endParaRPr b="1" sz="4000">
              <a:solidFill>
                <a:srgbClr val="3F3F3F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4000">
              <a:solidFill>
                <a:srgbClr val="3F3F3F"/>
              </a:solidFill>
            </a:endParaRPr>
          </a:p>
          <a:p>
            <a:pPr indent="-482600" lvl="0" marL="45720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000"/>
              <a:buChar char="●"/>
            </a:pPr>
            <a:r>
              <a:rPr b="1" lang="en-US" sz="4000">
                <a:solidFill>
                  <a:srgbClr val="3F3F3F"/>
                </a:solidFill>
              </a:rPr>
              <a:t>File Upload and Deletion: Upload store and manage files for future uses</a:t>
            </a:r>
            <a:endParaRPr b="1" sz="4000">
              <a:solidFill>
                <a:srgbClr val="3F3F3F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4000">
              <a:solidFill>
                <a:srgbClr val="3F3F3F"/>
              </a:solidFill>
            </a:endParaRPr>
          </a:p>
          <a:p>
            <a:pPr indent="-482600" lvl="0" marL="45720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000"/>
              <a:buChar char="●"/>
            </a:pPr>
            <a:r>
              <a:rPr b="1" lang="en-US" sz="4000">
                <a:solidFill>
                  <a:srgbClr val="3F3F3F"/>
                </a:solidFill>
              </a:rPr>
              <a:t>User Interface Design: </a:t>
            </a:r>
            <a:endParaRPr b="1" sz="4000">
              <a:solidFill>
                <a:srgbClr val="3F3F3F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rgbClr val="3F3F3F"/>
                </a:solidFill>
              </a:rPr>
              <a:t>Update UI to fulfill the needs of the users</a:t>
            </a:r>
            <a:endParaRPr b="1" sz="4000">
              <a:solidFill>
                <a:srgbClr val="3F3F3F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4000">
              <a:solidFill>
                <a:srgbClr val="3F3F3F"/>
              </a:solidFill>
            </a:endParaRPr>
          </a:p>
        </p:txBody>
      </p:sp>
      <p:sp>
        <p:nvSpPr>
          <p:cNvPr id="55" name="Google Shape;55;p4"/>
          <p:cNvSpPr txBox="1"/>
          <p:nvPr/>
        </p:nvSpPr>
        <p:spPr>
          <a:xfrm>
            <a:off x="6700950" y="8762075"/>
            <a:ext cx="11129700" cy="56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75"/>
              <a:buFont typeface="Arial"/>
              <a:buNone/>
            </a:pPr>
            <a:r>
              <a:rPr b="1" lang="en-US" sz="4500">
                <a:solidFill>
                  <a:srgbClr val="3F3F3F"/>
                </a:solidFill>
              </a:rPr>
              <a:t>Moving </a:t>
            </a:r>
            <a:r>
              <a:rPr b="1" lang="en-US" sz="4500">
                <a:solidFill>
                  <a:srgbClr val="3F3F3F"/>
                </a:solidFill>
              </a:rPr>
              <a:t>the project to a state where users feel welcome involves adding functionality, categorizing, and archiving users and their data. Bringing the website to a stable state where users are accountable for their contributions, and data can be accessed by privileged users.</a:t>
            </a:r>
            <a:endParaRPr b="0" i="0" sz="4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4"/>
          <p:cNvSpPr txBox="1"/>
          <p:nvPr/>
        </p:nvSpPr>
        <p:spPr>
          <a:xfrm>
            <a:off x="6816436" y="2979162"/>
            <a:ext cx="35204400" cy="32301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10000"/>
              <a:buFont typeface="Arial"/>
              <a:buNone/>
            </a:pPr>
            <a:r>
              <a:rPr b="1" lang="en-US" sz="10000">
                <a:solidFill>
                  <a:srgbClr val="081E3F"/>
                </a:solidFill>
              </a:rPr>
              <a:t>Material Atlas for Coastal Construction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Students: </a:t>
            </a:r>
            <a:r>
              <a:rPr lang="en-US" sz="3500">
                <a:solidFill>
                  <a:srgbClr val="3F3F3F"/>
                </a:solidFill>
              </a:rPr>
              <a:t>Daniel Brizuela, Laura Penza, Hansel Sobe</a:t>
            </a:r>
            <a:r>
              <a:rPr lang="en-US" sz="3500">
                <a:solidFill>
                  <a:srgbClr val="3F3F3F"/>
                </a:solidFill>
              </a:rPr>
              <a:t>r</a:t>
            </a:r>
            <a:r>
              <a:rPr lang="en-US" sz="3500">
                <a:solidFill>
                  <a:srgbClr val="3F3F3F"/>
                </a:solidFill>
              </a:rPr>
              <a:t>a</a:t>
            </a:r>
            <a:r>
              <a:rPr lang="en-US" sz="3500">
                <a:solidFill>
                  <a:srgbClr val="3F3F3F"/>
                </a:solidFill>
              </a:rPr>
              <a:t>o</a:t>
            </a:r>
            <a:r>
              <a:rPr lang="en-US" sz="3500">
                <a:solidFill>
                  <a:srgbClr val="3F3F3F"/>
                </a:solidFill>
              </a:rPr>
              <a:t>, Thuong Nguyen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b="1" i="1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i="1" lang="en-US" sz="3500">
                <a:solidFill>
                  <a:srgbClr val="3F3F3F"/>
                </a:solidFill>
              </a:rPr>
              <a:t>Lyla Wu</a:t>
            </a:r>
            <a:r>
              <a:rPr b="0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b="0" i="1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i="1" lang="en-US" sz="3500">
                <a:solidFill>
                  <a:srgbClr val="3F3F3F"/>
                </a:solidFill>
              </a:rPr>
              <a:t>Product Owner</a:t>
            </a:r>
            <a:endParaRPr i="1" sz="3500">
              <a:solidFill>
                <a:srgbClr val="3F3F3F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/Faculty:</a:t>
            </a:r>
            <a:r>
              <a:rPr b="1" i="1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i="1" lang="en-US" sz="3500">
                <a:solidFill>
                  <a:srgbClr val="3F3F3F"/>
                </a:solidFill>
              </a:rPr>
              <a:t>Dr. Masoud Sadjadi, PhD, 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4"/>
          <p:cNvSpPr txBox="1"/>
          <p:nvPr/>
        </p:nvSpPr>
        <p:spPr>
          <a:xfrm>
            <a:off x="6816421" y="617625"/>
            <a:ext cx="34445100" cy="227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800"/>
              <a:buFont typeface="Arial"/>
              <a:buNone/>
            </a:pPr>
            <a:r>
              <a:rPr b="1" lang="en-US" sz="8800">
                <a:solidFill>
                  <a:srgbClr val="3F3F3F"/>
                </a:solidFill>
              </a:rPr>
              <a:t>Knight Foundation of Computing and Information Sciences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i="1" lang="en-US" sz="5400">
                <a:solidFill>
                  <a:srgbClr val="3F3F3F"/>
                </a:solidFill>
              </a:rPr>
              <a:t>Summer 2024 </a:t>
            </a:r>
            <a:r>
              <a:rPr b="0" i="1" lang="en-US" sz="5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Senior Design Project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4"/>
          <p:cNvSpPr txBox="1"/>
          <p:nvPr/>
        </p:nvSpPr>
        <p:spPr>
          <a:xfrm>
            <a:off x="6655820" y="31775400"/>
            <a:ext cx="21444300" cy="8136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>
                <a:solidFill>
                  <a:srgbClr val="3F3F3F"/>
                </a:solidFill>
              </a:rPr>
              <a:t>The material presented in this poster is based upon the work supported by Dr. Masoud Sadjadi. We thank Lyla Wu for her assistance and mentorship that I/we received throughout the senior design project.</a:t>
            </a:r>
            <a:endParaRPr sz="2400">
              <a:solidFill>
                <a:srgbClr val="3F3F3F"/>
              </a:solidFill>
            </a:endParaRPr>
          </a:p>
        </p:txBody>
      </p:sp>
      <p:sp>
        <p:nvSpPr>
          <p:cNvPr id="59" name="Google Shape;59;p4"/>
          <p:cNvSpPr txBox="1"/>
          <p:nvPr/>
        </p:nvSpPr>
        <p:spPr>
          <a:xfrm>
            <a:off x="8459400" y="7652700"/>
            <a:ext cx="7536900" cy="69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75"/>
              <a:buFont typeface="Arial"/>
              <a:buNone/>
            </a:pPr>
            <a:r>
              <a:rPr b="1" i="0" lang="en-US" sz="40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endParaRPr b="0" i="0" sz="4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p4"/>
          <p:cNvSpPr txBox="1"/>
          <p:nvPr/>
        </p:nvSpPr>
        <p:spPr>
          <a:xfrm>
            <a:off x="6620651" y="31264309"/>
            <a:ext cx="4578237" cy="547919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75"/>
              <a:buFont typeface="Arial"/>
              <a:buNone/>
            </a:pPr>
            <a:r>
              <a:rPr b="1" i="0" lang="en-US" sz="3075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4"/>
          <p:cNvSpPr txBox="1"/>
          <p:nvPr/>
        </p:nvSpPr>
        <p:spPr>
          <a:xfrm>
            <a:off x="21658178" y="7652700"/>
            <a:ext cx="6084900" cy="69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75"/>
              <a:buFont typeface="Arial"/>
              <a:buNone/>
            </a:pPr>
            <a:r>
              <a:rPr b="1" i="0" lang="en-US" sz="40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  <a:endParaRPr b="0" i="0" sz="4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p4"/>
          <p:cNvSpPr txBox="1"/>
          <p:nvPr/>
        </p:nvSpPr>
        <p:spPr>
          <a:xfrm>
            <a:off x="34348238" y="15584925"/>
            <a:ext cx="4838400" cy="69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75"/>
              <a:buFont typeface="Arial"/>
              <a:buNone/>
            </a:pPr>
            <a:r>
              <a:rPr b="1" i="0" lang="en-US" sz="40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 b="0" i="0" sz="4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p4"/>
          <p:cNvSpPr txBox="1"/>
          <p:nvPr/>
        </p:nvSpPr>
        <p:spPr>
          <a:xfrm>
            <a:off x="8931038" y="15603113"/>
            <a:ext cx="7536900" cy="69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75"/>
              <a:buFont typeface="Arial"/>
              <a:buNone/>
            </a:pPr>
            <a:r>
              <a:rPr b="1" i="0" lang="en-US" sz="40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  <a:endParaRPr b="0" i="0" sz="4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Google Shape;64;p4"/>
          <p:cNvSpPr txBox="1"/>
          <p:nvPr/>
        </p:nvSpPr>
        <p:spPr>
          <a:xfrm>
            <a:off x="7886700" y="24092190"/>
            <a:ext cx="41148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75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p4"/>
          <p:cNvSpPr txBox="1"/>
          <p:nvPr/>
        </p:nvSpPr>
        <p:spPr>
          <a:xfrm>
            <a:off x="34543856" y="7652699"/>
            <a:ext cx="4114800" cy="69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75"/>
              <a:buFont typeface="Arial"/>
              <a:buNone/>
            </a:pPr>
            <a:r>
              <a:rPr b="1" i="0" lang="en-US" sz="40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  <a:endParaRPr b="0" i="0" sz="4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p4"/>
          <p:cNvSpPr txBox="1"/>
          <p:nvPr/>
        </p:nvSpPr>
        <p:spPr>
          <a:xfrm>
            <a:off x="1306513" y="1136650"/>
            <a:ext cx="3181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4"/>
          <p:cNvSpPr txBox="1"/>
          <p:nvPr/>
        </p:nvSpPr>
        <p:spPr>
          <a:xfrm>
            <a:off x="693653" y="5973831"/>
            <a:ext cx="45969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4"/>
          <p:cNvSpPr txBox="1"/>
          <p:nvPr/>
        </p:nvSpPr>
        <p:spPr>
          <a:xfrm>
            <a:off x="19135775" y="8656800"/>
            <a:ext cx="11129700" cy="56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4500">
                <a:solidFill>
                  <a:srgbClr val="3F3F3F"/>
                </a:solidFill>
              </a:rPr>
              <a:t>Project had an existing foundation from past teams. Our focus this term was to improve the functional capabilities of the project in the direction of user registration/login, security features and a more streamlined navigation throughout the website.  </a:t>
            </a:r>
            <a:endParaRPr b="1" sz="4500">
              <a:solidFill>
                <a:srgbClr val="3F3F3F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75"/>
              <a:buFont typeface="Arial"/>
              <a:buNone/>
            </a:pPr>
            <a:r>
              <a:t/>
            </a:r>
            <a:endParaRPr b="1" sz="4500">
              <a:solidFill>
                <a:srgbClr val="3F3F3F"/>
              </a:solidFill>
            </a:endParaRPr>
          </a:p>
        </p:txBody>
      </p:sp>
      <p:sp>
        <p:nvSpPr>
          <p:cNvPr id="69" name="Google Shape;69;p4"/>
          <p:cNvSpPr txBox="1"/>
          <p:nvPr/>
        </p:nvSpPr>
        <p:spPr>
          <a:xfrm>
            <a:off x="31570600" y="8759375"/>
            <a:ext cx="10061100" cy="62316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4000">
                <a:solidFill>
                  <a:srgbClr val="3F3F3F"/>
                </a:solidFill>
              </a:rPr>
              <a:t>Setting up server in Vercel for hosting and creating a Neo4j cloud database for storing website data. The purpose of the project is to create a platform for material scientists and engineers new to the field and more casual users to share information and resources to help develop coastal communities. </a:t>
            </a:r>
            <a:endParaRPr b="1" sz="4000">
              <a:solidFill>
                <a:srgbClr val="3F3F3F"/>
              </a:solidFill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4000">
              <a:solidFill>
                <a:srgbClr val="3F3F3F"/>
              </a:solidFill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75"/>
              <a:buFont typeface="Arial"/>
              <a:buNone/>
            </a:pPr>
            <a:r>
              <a:t/>
            </a:r>
            <a:endParaRPr b="1" sz="4000">
              <a:solidFill>
                <a:srgbClr val="3F3F3F"/>
              </a:solidFill>
            </a:endParaRPr>
          </a:p>
        </p:txBody>
      </p:sp>
      <p:pic>
        <p:nvPicPr>
          <p:cNvPr id="70" name="Google Shape;70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2750" y="1361650"/>
            <a:ext cx="4838399" cy="3230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20650" y="16709800"/>
            <a:ext cx="26769777" cy="10541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2019-06-25T19:12:02Z</dcterms:created>
  <dc:creator>Oscar Negret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