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 id="2147483653"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7" roundtripDataSignature="AMtx7mgBo9okPOgiE8vMCemJWHNQRa9/K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7" name="Google Shape;67;p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jpg"/><Relationship Id="rId3"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17" name="Shape 17"/>
        <p:cNvGrpSpPr/>
        <p:nvPr/>
      </p:nvGrpSpPr>
      <p:grpSpPr>
        <a:xfrm>
          <a:off x="0" y="0"/>
          <a:ext cx="0" cy="0"/>
          <a:chOff x="0" y="0"/>
          <a:chExt cx="0" cy="0"/>
        </a:xfrm>
      </p:grpSpPr>
      <p:pic>
        <p:nvPicPr>
          <p:cNvPr descr="A picture containing bird&#10;&#10;Description automatically generated" id="18" name="Google Shape;18;p13"/>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19" name="Google Shape;19;p13"/>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0" name="Google Shape;20;p13"/>
          <p:cNvGrpSpPr/>
          <p:nvPr/>
        </p:nvGrpSpPr>
        <p:grpSpPr>
          <a:xfrm>
            <a:off x="41216983" y="1016364"/>
            <a:ext cx="1881299" cy="2545854"/>
            <a:chOff x="11140977" y="745237"/>
            <a:chExt cx="522582" cy="530387"/>
          </a:xfrm>
        </p:grpSpPr>
        <p:sp>
          <p:nvSpPr>
            <p:cNvPr id="21" name="Google Shape;21;p1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2" name="Google Shape;22;p1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23" name="Google Shape;23;p13"/>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24" name="Google Shape;24;p1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25" name="Shape 25"/>
        <p:cNvGrpSpPr/>
        <p:nvPr/>
      </p:nvGrpSpPr>
      <p:grpSpPr>
        <a:xfrm>
          <a:off x="0" y="0"/>
          <a:ext cx="0" cy="0"/>
          <a:chOff x="0" y="0"/>
          <a:chExt cx="0" cy="0"/>
        </a:xfrm>
      </p:grpSpPr>
      <p:pic>
        <p:nvPicPr>
          <p:cNvPr descr="A close up of a logo&#10;&#10;Description automatically generated" id="26" name="Google Shape;26;p11"/>
          <p:cNvPicPr preferRelativeResize="0"/>
          <p:nvPr/>
        </p:nvPicPr>
        <p:blipFill rotWithShape="1">
          <a:blip r:embed="rId2">
            <a:alphaModFix/>
          </a:blip>
          <a:srcRect b="15702" l="0" r="88418" t="0"/>
          <a:stretch/>
        </p:blipFill>
        <p:spPr>
          <a:xfrm>
            <a:off x="0" y="0"/>
            <a:ext cx="5618095" cy="32918400"/>
          </a:xfrm>
          <a:prstGeom prst="rect">
            <a:avLst/>
          </a:prstGeom>
          <a:noFill/>
          <a:ln>
            <a:noFill/>
          </a:ln>
        </p:spPr>
      </p:pic>
      <p:sp>
        <p:nvSpPr>
          <p:cNvPr id="27" name="Google Shape;27;p11"/>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8" name="Google Shape;28;p11"/>
          <p:cNvGrpSpPr/>
          <p:nvPr/>
        </p:nvGrpSpPr>
        <p:grpSpPr>
          <a:xfrm>
            <a:off x="41216983" y="1016364"/>
            <a:ext cx="1881299" cy="2545854"/>
            <a:chOff x="11140977" y="745237"/>
            <a:chExt cx="522582" cy="530387"/>
          </a:xfrm>
        </p:grpSpPr>
        <p:sp>
          <p:nvSpPr>
            <p:cNvPr id="29" name="Google Shape;29;p1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 name="Google Shape;30;p1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picture containing drawing&#10;&#10;Description automatically generated" id="31" name="Google Shape;31;p11"/>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32" name="Google Shape;32;p11"/>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33" name="Shape 33"/>
        <p:cNvGrpSpPr/>
        <p:nvPr/>
      </p:nvGrpSpPr>
      <p:grpSpPr>
        <a:xfrm>
          <a:off x="0" y="0"/>
          <a:ext cx="0" cy="0"/>
          <a:chOff x="0" y="0"/>
          <a:chExt cx="0" cy="0"/>
        </a:xfrm>
      </p:grpSpPr>
      <p:pic>
        <p:nvPicPr>
          <p:cNvPr descr="A close up of a logo&#10;&#10;Description automatically generated" id="34" name="Google Shape;34;p12"/>
          <p:cNvPicPr preferRelativeResize="0"/>
          <p:nvPr/>
        </p:nvPicPr>
        <p:blipFill rotWithShape="1">
          <a:blip r:embed="rId2">
            <a:alphaModFix/>
          </a:blip>
          <a:srcRect b="15702" l="0" r="88418" t="0"/>
          <a:stretch/>
        </p:blipFill>
        <p:spPr>
          <a:xfrm>
            <a:off x="0" y="0"/>
            <a:ext cx="5618095" cy="32918400"/>
          </a:xfrm>
          <a:prstGeom prst="rect">
            <a:avLst/>
          </a:prstGeom>
          <a:noFill/>
          <a:ln>
            <a:noFill/>
          </a:ln>
        </p:spPr>
      </p:pic>
      <p:sp>
        <p:nvSpPr>
          <p:cNvPr id="35" name="Google Shape;35;p12"/>
          <p:cNvSpPr txBox="1"/>
          <p:nvPr/>
        </p:nvSpPr>
        <p:spPr>
          <a:xfrm>
            <a:off x="6912862" y="2555688"/>
            <a:ext cx="34987151"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36" name="Google Shape;36;p12"/>
          <p:cNvSpPr/>
          <p:nvPr/>
        </p:nvSpPr>
        <p:spPr>
          <a:xfrm rot="-5400000">
            <a:off x="-1067702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37" name="Google Shape;37;p12"/>
          <p:cNvGrpSpPr/>
          <p:nvPr/>
        </p:nvGrpSpPr>
        <p:grpSpPr>
          <a:xfrm flipH="1">
            <a:off x="41218359" y="992179"/>
            <a:ext cx="1881295" cy="2545853"/>
            <a:chOff x="2645664" y="2011680"/>
            <a:chExt cx="735606" cy="746592"/>
          </a:xfrm>
        </p:grpSpPr>
        <p:sp>
          <p:nvSpPr>
            <p:cNvPr id="38" name="Google Shape;38;p1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 name="Google Shape;39;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40" name="Google Shape;40;p12"/>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41" name="Google Shape;41;p12"/>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42" name="Shape 42"/>
        <p:cNvGrpSpPr/>
        <p:nvPr/>
      </p:nvGrpSpPr>
      <p:grpSpPr>
        <a:xfrm>
          <a:off x="0" y="0"/>
          <a:ext cx="0" cy="0"/>
          <a:chOff x="0" y="0"/>
          <a:chExt cx="0" cy="0"/>
        </a:xfrm>
      </p:grpSpPr>
      <p:pic>
        <p:nvPicPr>
          <p:cNvPr descr="A picture containing bird&#10;&#10;Description automatically generated" id="43" name="Google Shape;43;p1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44" name="Google Shape;44;p14"/>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45" name="Google Shape;45;p14"/>
          <p:cNvGrpSpPr/>
          <p:nvPr/>
        </p:nvGrpSpPr>
        <p:grpSpPr>
          <a:xfrm flipH="1">
            <a:off x="41218359" y="992179"/>
            <a:ext cx="1881295" cy="2545853"/>
            <a:chOff x="2645664" y="2011680"/>
            <a:chExt cx="735606" cy="746592"/>
          </a:xfrm>
        </p:grpSpPr>
        <p:sp>
          <p:nvSpPr>
            <p:cNvPr id="46" name="Google Shape;46;p1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 name="Google Shape;47;p1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48" name="Google Shape;48;p1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49" name="Google Shape;49;p1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51" name="Shape 51"/>
        <p:cNvGrpSpPr/>
        <p:nvPr/>
      </p:nvGrpSpPr>
      <p:grpSpPr>
        <a:xfrm>
          <a:off x="0" y="0"/>
          <a:ext cx="0" cy="0"/>
          <a:chOff x="0" y="0"/>
          <a:chExt cx="0" cy="0"/>
        </a:xfrm>
      </p:grpSpPr>
      <p:pic>
        <p:nvPicPr>
          <p:cNvPr descr="A close up of a sign&#10;&#10;Description automatically generated" id="52" name="Google Shape;52;p8"/>
          <p:cNvPicPr preferRelativeResize="0"/>
          <p:nvPr/>
        </p:nvPicPr>
        <p:blipFill rotWithShape="1">
          <a:blip r:embed="rId2">
            <a:alphaModFix/>
          </a:blip>
          <a:srcRect b="0" l="0" r="0" t="0"/>
          <a:stretch/>
        </p:blipFill>
        <p:spPr>
          <a:xfrm>
            <a:off x="994221" y="30227620"/>
            <a:ext cx="2651530" cy="2276857"/>
          </a:xfrm>
          <a:prstGeom prst="rect">
            <a:avLst/>
          </a:prstGeom>
          <a:noFill/>
          <a:ln>
            <a:noFill/>
          </a:ln>
        </p:spPr>
      </p:pic>
      <p:sp>
        <p:nvSpPr>
          <p:cNvPr id="53" name="Google Shape;53;p8"/>
          <p:cNvSpPr txBox="1"/>
          <p:nvPr/>
        </p:nvSpPr>
        <p:spPr>
          <a:xfrm>
            <a:off x="28889373" y="31366048"/>
            <a:ext cx="140076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4" name="Google Shape;54;p8"/>
          <p:cNvSpPr/>
          <p:nvPr/>
        </p:nvSpPr>
        <p:spPr>
          <a:xfrm>
            <a:off x="0" y="29233911"/>
            <a:ext cx="43891200" cy="395100"/>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55" name="Shape 55"/>
        <p:cNvGrpSpPr/>
        <p:nvPr/>
      </p:nvGrpSpPr>
      <p:grpSpPr>
        <a:xfrm>
          <a:off x="0" y="0"/>
          <a:ext cx="0" cy="0"/>
          <a:chOff x="0" y="0"/>
          <a:chExt cx="0" cy="0"/>
        </a:xfrm>
      </p:grpSpPr>
      <p:sp>
        <p:nvSpPr>
          <p:cNvPr id="56" name="Google Shape;56;p9"/>
          <p:cNvSpPr/>
          <p:nvPr/>
        </p:nvSpPr>
        <p:spPr>
          <a:xfrm>
            <a:off x="0" y="29233911"/>
            <a:ext cx="43891200" cy="3951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Calibri"/>
              <a:ea typeface="Calibri"/>
              <a:cs typeface="Calibri"/>
              <a:sym typeface="Calibri"/>
            </a:endParaRPr>
          </a:p>
        </p:txBody>
      </p:sp>
      <p:sp>
        <p:nvSpPr>
          <p:cNvPr id="57" name="Google Shape;57;p9"/>
          <p:cNvSpPr txBox="1"/>
          <p:nvPr/>
        </p:nvSpPr>
        <p:spPr>
          <a:xfrm>
            <a:off x="28889373" y="31366048"/>
            <a:ext cx="140076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58" name="Google Shape;58;p9"/>
          <p:cNvPicPr preferRelativeResize="0"/>
          <p:nvPr/>
        </p:nvPicPr>
        <p:blipFill rotWithShape="1">
          <a:blip r:embed="rId3">
            <a:alphaModFix/>
          </a:blip>
          <a:srcRect b="0" l="0" r="0" t="0"/>
          <a:stretch/>
        </p:blipFill>
        <p:spPr>
          <a:xfrm>
            <a:off x="994221" y="30229645"/>
            <a:ext cx="2646812" cy="227280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59" name="Shape 59"/>
        <p:cNvGrpSpPr/>
        <p:nvPr/>
      </p:nvGrpSpPr>
      <p:grpSpPr>
        <a:xfrm>
          <a:off x="0" y="0"/>
          <a:ext cx="0" cy="0"/>
          <a:chOff x="0" y="0"/>
          <a:chExt cx="0" cy="0"/>
        </a:xfrm>
      </p:grpSpPr>
      <p:pic>
        <p:nvPicPr>
          <p:cNvPr descr="A picture containing drawing&#10;&#10;Description automatically generated" id="60" name="Google Shape;60;p15"/>
          <p:cNvPicPr preferRelativeResize="0"/>
          <p:nvPr/>
        </p:nvPicPr>
        <p:blipFill rotWithShape="1">
          <a:blip r:embed="rId2">
            <a:alphaModFix/>
          </a:blip>
          <a:srcRect b="0" l="0" r="0" t="0"/>
          <a:stretch/>
        </p:blipFill>
        <p:spPr>
          <a:xfrm>
            <a:off x="1196797" y="1016276"/>
            <a:ext cx="3641445" cy="3126894"/>
          </a:xfrm>
          <a:prstGeom prst="rect">
            <a:avLst/>
          </a:prstGeom>
          <a:noFill/>
          <a:ln>
            <a:noFill/>
          </a:ln>
        </p:spPr>
      </p:pic>
      <p:sp>
        <p:nvSpPr>
          <p:cNvPr id="61" name="Google Shape;61;p15"/>
          <p:cNvSpPr txBox="1"/>
          <p:nvPr/>
        </p:nvSpPr>
        <p:spPr>
          <a:xfrm>
            <a:off x="28889373" y="31366048"/>
            <a:ext cx="140076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62" name="Shape 62"/>
        <p:cNvGrpSpPr/>
        <p:nvPr/>
      </p:nvGrpSpPr>
      <p:grpSpPr>
        <a:xfrm>
          <a:off x="0" y="0"/>
          <a:ext cx="0" cy="0"/>
          <a:chOff x="0" y="0"/>
          <a:chExt cx="0" cy="0"/>
        </a:xfrm>
      </p:grpSpPr>
      <p:pic>
        <p:nvPicPr>
          <p:cNvPr descr="A close up of a sign&#10;&#10;Description automatically generated" id="63" name="Google Shape;63;p16"/>
          <p:cNvPicPr preferRelativeResize="0"/>
          <p:nvPr/>
        </p:nvPicPr>
        <p:blipFill rotWithShape="1">
          <a:blip r:embed="rId2">
            <a:alphaModFix/>
          </a:blip>
          <a:srcRect b="0" l="0" r="0" t="0"/>
          <a:stretch/>
        </p:blipFill>
        <p:spPr>
          <a:xfrm>
            <a:off x="1097308" y="1089188"/>
            <a:ext cx="3641449" cy="3126894"/>
          </a:xfrm>
          <a:prstGeom prst="rect">
            <a:avLst/>
          </a:prstGeom>
          <a:noFill/>
          <a:ln>
            <a:noFill/>
          </a:ln>
        </p:spPr>
      </p:pic>
      <p:sp>
        <p:nvSpPr>
          <p:cNvPr id="64" name="Google Shape;64;p16"/>
          <p:cNvSpPr txBox="1"/>
          <p:nvPr/>
        </p:nvSpPr>
        <p:spPr>
          <a:xfrm>
            <a:off x="28889373" y="31366048"/>
            <a:ext cx="140076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5.jpg"/><Relationship Id="rId2" Type="http://schemas.openxmlformats.org/officeDocument/2006/relationships/image" Target="../media/image6.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0.jpg"/><Relationship Id="rId2" Type="http://schemas.openxmlformats.org/officeDocument/2006/relationships/slideLayout" Target="../slideLayouts/slideLayout5.xml"/><Relationship Id="rId3" Type="http://schemas.openxmlformats.org/officeDocument/2006/relationships/slideLayout" Target="../slideLayouts/slideLayout6.xml"/><Relationship Id="rId4" Type="http://schemas.openxmlformats.org/officeDocument/2006/relationships/slideLayout" Target="../slideLayouts/slideLayout7.xml"/><Relationship Id="rId5" Type="http://schemas.openxmlformats.org/officeDocument/2006/relationships/slideLayout" Target="../slideLayouts/slideLayout8.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0"/>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7" name="Google Shape;7;p10"/>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10"/>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10"/>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10"/>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10"/>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2" name="Google Shape;12;p10"/>
          <p:cNvGrpSpPr/>
          <p:nvPr/>
        </p:nvGrpSpPr>
        <p:grpSpPr>
          <a:xfrm>
            <a:off x="41216983" y="1016364"/>
            <a:ext cx="1881299" cy="2545854"/>
            <a:chOff x="11140977" y="745237"/>
            <a:chExt cx="522582" cy="530387"/>
          </a:xfrm>
        </p:grpSpPr>
        <p:sp>
          <p:nvSpPr>
            <p:cNvPr id="13" name="Google Shape;13;p1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1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 name="Google Shape;15;p10"/>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10"/>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0" name="Shape 5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4" r:id="rId2"/>
    <p:sldLayoutId id="2147483655" r:id="rId3"/>
    <p:sldLayoutId id="2147483656" r:id="rId4"/>
    <p:sldLayoutId id="2147483657"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11.jpg"/><Relationship Id="rId4" Type="http://schemas.openxmlformats.org/officeDocument/2006/relationships/image" Target="../media/image13.png"/><Relationship Id="rId5"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8" name="Shape 68"/>
        <p:cNvGrpSpPr/>
        <p:nvPr/>
      </p:nvGrpSpPr>
      <p:grpSpPr>
        <a:xfrm>
          <a:off x="0" y="0"/>
          <a:ext cx="0" cy="0"/>
          <a:chOff x="0" y="0"/>
          <a:chExt cx="0" cy="0"/>
        </a:xfrm>
      </p:grpSpPr>
      <p:sp>
        <p:nvSpPr>
          <p:cNvPr id="69" name="Google Shape;69;p2"/>
          <p:cNvSpPr txBox="1"/>
          <p:nvPr/>
        </p:nvSpPr>
        <p:spPr>
          <a:xfrm>
            <a:off x="9601200" y="617630"/>
            <a:ext cx="24688800" cy="2277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800"/>
              <a:buFont typeface="Arial"/>
              <a:buNone/>
            </a:pPr>
            <a:r>
              <a:rPr b="1" lang="en-US" sz="8800">
                <a:solidFill>
                  <a:schemeClr val="lt1"/>
                </a:solidFill>
              </a:rPr>
              <a:t>Florida International University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400"/>
              <a:buFont typeface="Arial"/>
              <a:buNone/>
            </a:pPr>
            <a:r>
              <a:rPr i="1" lang="en-US" sz="5400">
                <a:solidFill>
                  <a:schemeClr val="lt1"/>
                </a:solidFill>
              </a:rPr>
              <a:t>Summer 2024 </a:t>
            </a:r>
            <a:r>
              <a:rPr b="0" i="1" lang="en-US" sz="5400" u="none" cap="none" strike="noStrike">
                <a:solidFill>
                  <a:schemeClr val="lt1"/>
                </a:solidFill>
                <a:latin typeface="Arial"/>
                <a:ea typeface="Arial"/>
                <a:cs typeface="Arial"/>
                <a:sym typeface="Arial"/>
              </a:rPr>
              <a:t>Senior Design Project</a:t>
            </a:r>
            <a:endParaRPr b="0" i="0" sz="1400" u="none" cap="none" strike="noStrike">
              <a:solidFill>
                <a:srgbClr val="000000"/>
              </a:solidFill>
              <a:latin typeface="Arial"/>
              <a:ea typeface="Arial"/>
              <a:cs typeface="Arial"/>
              <a:sym typeface="Arial"/>
            </a:endParaRPr>
          </a:p>
        </p:txBody>
      </p:sp>
      <p:sp>
        <p:nvSpPr>
          <p:cNvPr id="70" name="Google Shape;70;p2"/>
          <p:cNvSpPr txBox="1"/>
          <p:nvPr/>
        </p:nvSpPr>
        <p:spPr>
          <a:xfrm>
            <a:off x="4343400" y="2979162"/>
            <a:ext cx="35204400" cy="3230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FFFF"/>
              </a:buClr>
              <a:buSzPts val="10000"/>
              <a:buFont typeface="Arial"/>
              <a:buNone/>
            </a:pPr>
            <a:r>
              <a:rPr b="1" lang="en-US" sz="10000">
                <a:solidFill>
                  <a:srgbClr val="00FFFF"/>
                </a:solidFill>
              </a:rPr>
              <a:t>Material Atlas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Students: </a:t>
            </a:r>
            <a:r>
              <a:rPr lang="en-US" sz="3500">
                <a:solidFill>
                  <a:schemeClr val="lt1"/>
                </a:solidFill>
              </a:rPr>
              <a:t>Thuong Nguyen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a:t>
            </a:r>
            <a:r>
              <a:rPr i="1" lang="en-US" sz="3500">
                <a:solidFill>
                  <a:schemeClr val="lt1"/>
                </a:solidFill>
              </a:rPr>
              <a:t>Lyla Wu</a:t>
            </a:r>
            <a:r>
              <a:rPr lang="en-US" sz="3500">
                <a:solidFill>
                  <a:schemeClr val="lt1"/>
                </a:solidFill>
              </a:rPr>
              <a:t>,</a:t>
            </a:r>
            <a:r>
              <a:rPr i="1" lang="en-US" sz="3500">
                <a:solidFill>
                  <a:schemeClr val="lt1"/>
                </a:solidFill>
              </a:rPr>
              <a:t> </a:t>
            </a:r>
            <a:r>
              <a:rPr lang="en-US" sz="3500">
                <a:solidFill>
                  <a:schemeClr val="lt1"/>
                </a:solidFill>
              </a:rPr>
              <a:t>Florida International University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a:t>
            </a:r>
            <a:r>
              <a:rPr i="1" lang="en-US" sz="3500">
                <a:solidFill>
                  <a:schemeClr val="lt1"/>
                </a:solidFill>
              </a:rPr>
              <a:t>Masoud Sadjadi</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71" name="Google Shape;71;p2"/>
          <p:cNvSpPr txBox="1"/>
          <p:nvPr/>
        </p:nvSpPr>
        <p:spPr>
          <a:xfrm>
            <a:off x="7732054" y="31318197"/>
            <a:ext cx="21444300" cy="8133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XXXXX (</a:t>
            </a:r>
            <a:r>
              <a:rPr b="0" i="1" lang="en-US" sz="2400" u="none" cap="none" strike="noStrike">
                <a:solidFill>
                  <a:schemeClr val="lt2"/>
                </a:solidFill>
                <a:latin typeface="Arial"/>
                <a:ea typeface="Arial"/>
                <a:cs typeface="Arial"/>
                <a:sym typeface="Arial"/>
              </a:rPr>
              <a:t>name of the project sponsor: federal, state or local government, or corporate partners, where applicable</a:t>
            </a:r>
            <a:r>
              <a:rPr b="0" i="0" lang="en-US" sz="2400" u="none" cap="none" strike="noStrike">
                <a:solidFill>
                  <a:schemeClr val="lt2"/>
                </a:solidFill>
                <a:latin typeface="Arial"/>
                <a:ea typeface="Arial"/>
                <a:cs typeface="Arial"/>
                <a:sym typeface="Arial"/>
              </a:rPr>
              <a:t>). We/I thank XXXX for his/her/their assistance and mentorship that I/we received throughout the senior design project.</a:t>
            </a:r>
            <a:endParaRPr b="0" i="0" sz="1400" u="none" cap="none" strike="noStrike">
              <a:solidFill>
                <a:srgbClr val="000000"/>
              </a:solidFill>
              <a:latin typeface="Arial"/>
              <a:ea typeface="Arial"/>
              <a:cs typeface="Arial"/>
              <a:sym typeface="Arial"/>
            </a:endParaRPr>
          </a:p>
        </p:txBody>
      </p:sp>
      <p:sp>
        <p:nvSpPr>
          <p:cNvPr id="72" name="Google Shape;72;p2"/>
          <p:cNvSpPr txBox="1"/>
          <p:nvPr/>
        </p:nvSpPr>
        <p:spPr>
          <a:xfrm>
            <a:off x="7732054" y="30770278"/>
            <a:ext cx="45783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00FFF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73" name="Google Shape;73;p2"/>
          <p:cNvSpPr txBox="1"/>
          <p:nvPr/>
        </p:nvSpPr>
        <p:spPr>
          <a:xfrm>
            <a:off x="5891647" y="6920483"/>
            <a:ext cx="4114800" cy="549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74" name="Google Shape;74;p2"/>
          <p:cNvSpPr txBox="1"/>
          <p:nvPr/>
        </p:nvSpPr>
        <p:spPr>
          <a:xfrm>
            <a:off x="19762428" y="6912545"/>
            <a:ext cx="4114800" cy="547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75" name="Google Shape;75;p2"/>
          <p:cNvSpPr txBox="1"/>
          <p:nvPr/>
        </p:nvSpPr>
        <p:spPr>
          <a:xfrm>
            <a:off x="33666547" y="6959881"/>
            <a:ext cx="4114800" cy="549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76" name="Google Shape;76;p2"/>
          <p:cNvSpPr txBox="1"/>
          <p:nvPr/>
        </p:nvSpPr>
        <p:spPr>
          <a:xfrm>
            <a:off x="13237522" y="14684946"/>
            <a:ext cx="4114800" cy="5442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50" u="none" cap="none" strike="noStrike">
                <a:solidFill>
                  <a:schemeClr val="lt2"/>
                </a:solidFill>
                <a:latin typeface="Arial"/>
                <a:ea typeface="Arial"/>
                <a:cs typeface="Arial"/>
                <a:sym typeface="Arial"/>
              </a:rPr>
              <a:t>SYSTEM DESIGN</a:t>
            </a:r>
            <a:endParaRPr b="0" i="0" sz="3050" u="none" cap="none" strike="noStrike">
              <a:solidFill>
                <a:srgbClr val="000000"/>
              </a:solidFill>
              <a:latin typeface="Arial"/>
              <a:ea typeface="Arial"/>
              <a:cs typeface="Arial"/>
              <a:sym typeface="Arial"/>
            </a:endParaRPr>
          </a:p>
        </p:txBody>
      </p:sp>
      <p:sp>
        <p:nvSpPr>
          <p:cNvPr id="77" name="Google Shape;77;p2"/>
          <p:cNvSpPr txBox="1"/>
          <p:nvPr/>
        </p:nvSpPr>
        <p:spPr>
          <a:xfrm>
            <a:off x="34450028" y="14215445"/>
            <a:ext cx="4114800" cy="1483200"/>
          </a:xfrm>
          <a:prstGeom prst="rect">
            <a:avLst/>
          </a:prstGeom>
          <a:noFill/>
          <a:ln>
            <a:noFill/>
          </a:ln>
        </p:spPr>
        <p:txBody>
          <a:bodyPr anchorCtr="0" anchor="t" bIns="36975" lIns="73975" spcFirstLastPara="1" rIns="73975" wrap="square" tIns="36975">
            <a:spAutoFit/>
          </a:bodyPr>
          <a:lstStyle/>
          <a:p>
            <a:pPr indent="0" lvl="0" marL="0" rtl="0" algn="ctr">
              <a:spcBef>
                <a:spcPts val="0"/>
              </a:spcBef>
              <a:spcAft>
                <a:spcPts val="0"/>
              </a:spcAft>
              <a:buClr>
                <a:schemeClr val="dk1"/>
              </a:buClr>
              <a:buSzPts val="3075"/>
              <a:buFont typeface="Arial"/>
              <a:buNone/>
            </a:pPr>
            <a:r>
              <a:rPr b="1" lang="en-US" sz="3050">
                <a:solidFill>
                  <a:schemeClr val="lt2"/>
                </a:solidFill>
              </a:rPr>
              <a:t>SUMMARY</a:t>
            </a:r>
            <a:endParaRPr sz="3050">
              <a:solidFill>
                <a:schemeClr val="dk1"/>
              </a:solidFill>
            </a:endParaRPr>
          </a:p>
          <a:p>
            <a:pPr indent="0" lvl="0" marL="0" rtl="0" algn="ctr">
              <a:spcBef>
                <a:spcPts val="0"/>
              </a:spcBef>
              <a:spcAft>
                <a:spcPts val="0"/>
              </a:spcAft>
              <a:buClr>
                <a:schemeClr val="dk1"/>
              </a:buClr>
              <a:buSzPts val="3075"/>
              <a:buFont typeface="Arial"/>
              <a:buNone/>
            </a:pPr>
            <a:r>
              <a:t/>
            </a:r>
            <a:endParaRPr b="1" sz="3050">
              <a:solidFill>
                <a:schemeClr val="lt2"/>
              </a:solidFill>
            </a:endParaRPr>
          </a:p>
          <a:p>
            <a:pPr indent="0" lvl="0" marL="0" marR="0" rtl="0" algn="ctr">
              <a:lnSpc>
                <a:spcPct val="100000"/>
              </a:lnSpc>
              <a:spcBef>
                <a:spcPts val="0"/>
              </a:spcBef>
              <a:spcAft>
                <a:spcPts val="0"/>
              </a:spcAft>
              <a:buClr>
                <a:srgbClr val="000000"/>
              </a:buClr>
              <a:buSzPts val="3075"/>
              <a:buFont typeface="Arial"/>
              <a:buNone/>
            </a:pPr>
            <a:r>
              <a:t/>
            </a:r>
            <a:endParaRPr b="1" sz="3050">
              <a:solidFill>
                <a:schemeClr val="lt2"/>
              </a:solidFill>
            </a:endParaRPr>
          </a:p>
        </p:txBody>
      </p:sp>
      <p:sp>
        <p:nvSpPr>
          <p:cNvPr id="78" name="Google Shape;78;p2"/>
          <p:cNvSpPr txBox="1"/>
          <p:nvPr/>
        </p:nvSpPr>
        <p:spPr>
          <a:xfrm>
            <a:off x="14982825" y="7726700"/>
            <a:ext cx="12912600" cy="544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050">
                <a:solidFill>
                  <a:schemeClr val="lt1"/>
                </a:solidFill>
              </a:rPr>
              <a:t>The project was delivered in the early stages of development with a clear structure for further development, focusing on expanding the database, refining the user interface, and enhancing the system's overall capabilities for future research and application in the field of coastal construction. The team established the first generation of a system designed to innovate and define research direction in coastal construction materials.</a:t>
            </a:r>
            <a:endParaRPr sz="3050">
              <a:solidFill>
                <a:schemeClr val="lt1"/>
              </a:solidFill>
            </a:endParaRPr>
          </a:p>
        </p:txBody>
      </p:sp>
      <p:sp>
        <p:nvSpPr>
          <p:cNvPr id="79" name="Google Shape;79;p2"/>
          <p:cNvSpPr txBox="1"/>
          <p:nvPr/>
        </p:nvSpPr>
        <p:spPr>
          <a:xfrm>
            <a:off x="1421100" y="7726700"/>
            <a:ext cx="12570300" cy="544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050">
                <a:solidFill>
                  <a:schemeClr val="lt1"/>
                </a:solidFill>
              </a:rPr>
              <a:t>Continuing from </a:t>
            </a:r>
            <a:r>
              <a:rPr lang="en-US" sz="3050">
                <a:solidFill>
                  <a:schemeClr val="lt1"/>
                </a:solidFill>
              </a:rPr>
              <a:t>previous development</a:t>
            </a:r>
            <a:r>
              <a:rPr lang="en-US" sz="3050">
                <a:solidFill>
                  <a:schemeClr val="lt1"/>
                </a:solidFill>
              </a:rPr>
              <a:t>, I am focusing on the persistent challenge </a:t>
            </a:r>
            <a:r>
              <a:rPr lang="en-US" sz="3050">
                <a:solidFill>
                  <a:schemeClr val="lt1"/>
                </a:solidFill>
              </a:rPr>
              <a:t>of limited collaboration between material scientists and AI</a:t>
            </a:r>
            <a:r>
              <a:rPr lang="en-US" sz="3050">
                <a:solidFill>
                  <a:schemeClr val="lt1"/>
                </a:solidFill>
              </a:rPr>
              <a:t>. While previous iterations have made progress in this direction, there remains a critical need for enhancements in key areas such as data extraction, file upload and deletion,and user interface design. By leveraging advancements in artificial intelligence, I aima to bridge the gap between material science and AI, developing an </a:t>
            </a:r>
            <a:r>
              <a:rPr lang="en-US" sz="3050">
                <a:solidFill>
                  <a:schemeClr val="lt1"/>
                </a:solidFill>
              </a:rPr>
              <a:t>efficient</a:t>
            </a:r>
            <a:r>
              <a:rPr lang="en-US" sz="3050">
                <a:solidFill>
                  <a:schemeClr val="lt1"/>
                </a:solidFill>
              </a:rPr>
              <a:t> workflow. </a:t>
            </a:r>
            <a:endParaRPr sz="3050">
              <a:solidFill>
                <a:schemeClr val="lt1"/>
              </a:solidFill>
            </a:endParaRPr>
          </a:p>
        </p:txBody>
      </p:sp>
      <p:sp>
        <p:nvSpPr>
          <p:cNvPr id="80" name="Google Shape;80;p2"/>
          <p:cNvSpPr txBox="1"/>
          <p:nvPr/>
        </p:nvSpPr>
        <p:spPr>
          <a:xfrm>
            <a:off x="28886950" y="7726700"/>
            <a:ext cx="12912600" cy="5440800"/>
          </a:xfrm>
          <a:prstGeom prst="rect">
            <a:avLst/>
          </a:prstGeom>
          <a:noFill/>
          <a:ln>
            <a:noFill/>
          </a:ln>
        </p:spPr>
        <p:txBody>
          <a:bodyPr anchorCtr="0" anchor="t" bIns="91425" lIns="91425" spcFirstLastPara="1" rIns="91425" wrap="square" tIns="91425">
            <a:noAutofit/>
          </a:bodyPr>
          <a:lstStyle/>
          <a:p>
            <a:pPr indent="-422275" lvl="0" marL="457200" rtl="0" algn="l">
              <a:spcBef>
                <a:spcPts val="0"/>
              </a:spcBef>
              <a:spcAft>
                <a:spcPts val="0"/>
              </a:spcAft>
              <a:buClr>
                <a:schemeClr val="lt1"/>
              </a:buClr>
              <a:buSzPts val="3050"/>
              <a:buChar char="●"/>
            </a:pPr>
            <a:r>
              <a:rPr lang="en-US" sz="3050">
                <a:solidFill>
                  <a:schemeClr val="lt1"/>
                </a:solidFill>
              </a:rPr>
              <a:t>Data Extraction and Analysis: Implement AI models to extract material data from research papers, including mix tables, properties, and strength.</a:t>
            </a:r>
            <a:endParaRPr sz="3050">
              <a:solidFill>
                <a:schemeClr val="lt1"/>
              </a:solidFill>
            </a:endParaRPr>
          </a:p>
          <a:p>
            <a:pPr indent="-422275" lvl="0" marL="457200" rtl="0" algn="l">
              <a:spcBef>
                <a:spcPts val="0"/>
              </a:spcBef>
              <a:spcAft>
                <a:spcPts val="0"/>
              </a:spcAft>
              <a:buClr>
                <a:schemeClr val="lt1"/>
              </a:buClr>
              <a:buSzPts val="3050"/>
              <a:buChar char="●"/>
            </a:pPr>
            <a:r>
              <a:rPr lang="en-US" sz="3050">
                <a:solidFill>
                  <a:schemeClr val="lt1"/>
                </a:solidFill>
              </a:rPr>
              <a:t>File Upload and Deletion: Implement a way to upload and store Files for future uses, in addition to deleting them if needed. </a:t>
            </a:r>
            <a:endParaRPr sz="3050">
              <a:solidFill>
                <a:schemeClr val="lt1"/>
              </a:solidFill>
            </a:endParaRPr>
          </a:p>
          <a:p>
            <a:pPr indent="-422275" lvl="0" marL="457200" rtl="0" algn="l">
              <a:spcBef>
                <a:spcPts val="0"/>
              </a:spcBef>
              <a:spcAft>
                <a:spcPts val="0"/>
              </a:spcAft>
              <a:buClr>
                <a:schemeClr val="lt1"/>
              </a:buClr>
              <a:buSzPts val="3050"/>
              <a:buChar char="●"/>
            </a:pPr>
            <a:r>
              <a:rPr lang="en-US" sz="3050">
                <a:solidFill>
                  <a:schemeClr val="lt1"/>
                </a:solidFill>
              </a:rPr>
              <a:t>User Interface Design: Build on current UI for the Material Atlas website, ensuring ease of navigation and accessibility for all users.</a:t>
            </a:r>
            <a:endParaRPr sz="3050">
              <a:solidFill>
                <a:schemeClr val="lt1"/>
              </a:solidFill>
            </a:endParaRPr>
          </a:p>
        </p:txBody>
      </p:sp>
      <p:sp>
        <p:nvSpPr>
          <p:cNvPr id="81" name="Google Shape;81;p2"/>
          <p:cNvSpPr txBox="1"/>
          <p:nvPr/>
        </p:nvSpPr>
        <p:spPr>
          <a:xfrm>
            <a:off x="30868625" y="15473025"/>
            <a:ext cx="11277600" cy="831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050">
                <a:solidFill>
                  <a:schemeClr val="lt1"/>
                </a:solidFill>
              </a:rPr>
              <a:t>Building upon the initial framework of the "Material Atlas for Coastal Construction," our team at the Knight Foundation School of Computing and Information Sciences, Florida International University, has taken significant step in enhancing the collaboration between material scientists and engineers. Our current iteration focuses on the advancement of a comprehensive knowledge-sharing platform. We have placed particular emphasis on data extraction and analysis, harnessing artificial intelligence to extract material data from research papers effectively. Additionally, we have prioritized user experience and security, ensuring that user data is safeguarded. Through these enhancements, we aim to bridge the gap between material science and practical application, cultivating a culture of knowledge sharing that is pivotal for the sustainable development of coastal communities.</a:t>
            </a:r>
            <a:endParaRPr sz="3050">
              <a:solidFill>
                <a:schemeClr val="lt1"/>
              </a:solidFill>
            </a:endParaRPr>
          </a:p>
        </p:txBody>
      </p:sp>
      <p:sp>
        <p:nvSpPr>
          <p:cNvPr id="82" name="Google Shape;82;p2"/>
          <p:cNvSpPr txBox="1"/>
          <p:nvPr/>
        </p:nvSpPr>
        <p:spPr>
          <a:xfrm>
            <a:off x="1421100" y="15473025"/>
            <a:ext cx="13674000" cy="54408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t/>
            </a:r>
            <a:endParaRPr sz="3050">
              <a:solidFill>
                <a:schemeClr val="lt1"/>
              </a:solidFill>
            </a:endParaRPr>
          </a:p>
          <a:p>
            <a:pPr indent="0" lvl="0" marL="0" rtl="0" algn="l">
              <a:spcBef>
                <a:spcPts val="0"/>
              </a:spcBef>
              <a:spcAft>
                <a:spcPts val="0"/>
              </a:spcAft>
              <a:buNone/>
            </a:pPr>
            <a:r>
              <a:t/>
            </a:r>
            <a:endParaRPr sz="3050">
              <a:solidFill>
                <a:schemeClr val="lt1"/>
              </a:solidFill>
            </a:endParaRPr>
          </a:p>
        </p:txBody>
      </p:sp>
      <p:pic>
        <p:nvPicPr>
          <p:cNvPr descr="Logos | FIU Brand Style Guide" id="83" name="Google Shape;83;p2"/>
          <p:cNvPicPr preferRelativeResize="0"/>
          <p:nvPr/>
        </p:nvPicPr>
        <p:blipFill rotWithShape="1">
          <a:blip r:embed="rId4">
            <a:alphaModFix/>
          </a:blip>
          <a:srcRect b="0" l="0" r="0" t="0"/>
          <a:stretch/>
        </p:blipFill>
        <p:spPr>
          <a:xfrm>
            <a:off x="1306526" y="617622"/>
            <a:ext cx="3181200" cy="4124365"/>
          </a:xfrm>
          <a:prstGeom prst="rect">
            <a:avLst/>
          </a:prstGeom>
          <a:noFill/>
          <a:ln>
            <a:noFill/>
          </a:ln>
        </p:spPr>
      </p:pic>
      <p:pic>
        <p:nvPicPr>
          <p:cNvPr id="84" name="Google Shape;84;p2"/>
          <p:cNvPicPr preferRelativeResize="0"/>
          <p:nvPr/>
        </p:nvPicPr>
        <p:blipFill>
          <a:blip r:embed="rId5">
            <a:alphaModFix/>
          </a:blip>
          <a:stretch>
            <a:fillRect/>
          </a:stretch>
        </p:blipFill>
        <p:spPr>
          <a:xfrm>
            <a:off x="1607825" y="15787150"/>
            <a:ext cx="27374177" cy="734744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