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6" roundtripDataSignature="AMtx7mj08qFWGaOLFp6G9AGN1WIlVjXg5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 name="Shape 34"/>
        <p:cNvGrpSpPr/>
        <p:nvPr/>
      </p:nvGrpSpPr>
      <p:grpSpPr>
        <a:xfrm>
          <a:off x="0" y="0"/>
          <a:ext cx="0" cy="0"/>
          <a:chOff x="0" y="0"/>
          <a:chExt cx="0" cy="0"/>
        </a:xfrm>
      </p:grpSpPr>
      <p:sp>
        <p:nvSpPr>
          <p:cNvPr id="35" name="Google Shape;35;g2ed7455876b_0_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6" name="Google Shape;36;g2ed7455876b_0_9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17" name="Shape 17"/>
        <p:cNvGrpSpPr/>
        <p:nvPr/>
      </p:nvGrpSpPr>
      <p:grpSpPr>
        <a:xfrm>
          <a:off x="0" y="0"/>
          <a:ext cx="0" cy="0"/>
          <a:chOff x="0" y="0"/>
          <a:chExt cx="0" cy="0"/>
        </a:xfrm>
      </p:grpSpPr>
      <p:pic>
        <p:nvPicPr>
          <p:cNvPr descr="A picture containing bird&#10;&#10;Description automatically generated" id="18" name="Google Shape;18;p13"/>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19" name="Google Shape;19;p13"/>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0" name="Google Shape;20;p13"/>
          <p:cNvGrpSpPr/>
          <p:nvPr/>
        </p:nvGrpSpPr>
        <p:grpSpPr>
          <a:xfrm>
            <a:off x="41216981" y="1016362"/>
            <a:ext cx="1881301" cy="2545852"/>
            <a:chOff x="11140977" y="745237"/>
            <a:chExt cx="522582" cy="530387"/>
          </a:xfrm>
        </p:grpSpPr>
        <p:sp>
          <p:nvSpPr>
            <p:cNvPr id="21" name="Google Shape;21;p1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 name="Google Shape;22;p1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pic>
        <p:nvPicPr>
          <p:cNvPr descr="A close up of a sign&#10;&#10;Description automatically generated" id="23" name="Google Shape;23;p13"/>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24" name="Google Shape;24;p1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25" name="Shape 25"/>
        <p:cNvGrpSpPr/>
        <p:nvPr/>
      </p:nvGrpSpPr>
      <p:grpSpPr>
        <a:xfrm>
          <a:off x="0" y="0"/>
          <a:ext cx="0" cy="0"/>
          <a:chOff x="0" y="0"/>
          <a:chExt cx="0" cy="0"/>
        </a:xfrm>
      </p:grpSpPr>
      <p:pic>
        <p:nvPicPr>
          <p:cNvPr descr="A close up of a logo&#10;&#10;Description automatically generated" id="26" name="Google Shape;26;g2ed7455876b_0_156"/>
          <p:cNvPicPr preferRelativeResize="0"/>
          <p:nvPr/>
        </p:nvPicPr>
        <p:blipFill rotWithShape="1">
          <a:blip r:embed="rId2">
            <a:alphaModFix/>
          </a:blip>
          <a:srcRect b="15704" l="0" r="88418" t="0"/>
          <a:stretch/>
        </p:blipFill>
        <p:spPr>
          <a:xfrm>
            <a:off x="0" y="0"/>
            <a:ext cx="5618093" cy="32918400"/>
          </a:xfrm>
          <a:prstGeom prst="rect">
            <a:avLst/>
          </a:prstGeom>
          <a:noFill/>
          <a:ln>
            <a:noFill/>
          </a:ln>
        </p:spPr>
      </p:pic>
      <p:sp>
        <p:nvSpPr>
          <p:cNvPr id="27" name="Google Shape;27;g2ed7455876b_0_156"/>
          <p:cNvSpPr txBox="1"/>
          <p:nvPr/>
        </p:nvSpPr>
        <p:spPr>
          <a:xfrm>
            <a:off x="6912862" y="2555688"/>
            <a:ext cx="34987200" cy="56838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8" name="Google Shape;28;g2ed7455876b_0_156"/>
          <p:cNvSpPr/>
          <p:nvPr/>
        </p:nvSpPr>
        <p:spPr>
          <a:xfrm rot="-5400000">
            <a:off x="-10676984" y="16261659"/>
            <a:ext cx="32918400" cy="395100"/>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9" name="Google Shape;29;g2ed7455876b_0_156"/>
          <p:cNvGrpSpPr/>
          <p:nvPr/>
        </p:nvGrpSpPr>
        <p:grpSpPr>
          <a:xfrm flipH="1">
            <a:off x="41218295" y="992248"/>
            <a:ext cx="1881297" cy="2545807"/>
            <a:chOff x="2645664" y="2011680"/>
            <a:chExt cx="735600" cy="746571"/>
          </a:xfrm>
        </p:grpSpPr>
        <p:sp>
          <p:nvSpPr>
            <p:cNvPr id="30" name="Google Shape;30;g2ed7455876b_0_156"/>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 name="Google Shape;31;g2ed7455876b_0_156"/>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2" name="Google Shape;32;g2ed7455876b_0_156"/>
          <p:cNvSpPr txBox="1"/>
          <p:nvPr/>
        </p:nvSpPr>
        <p:spPr>
          <a:xfrm>
            <a:off x="28889373" y="31366048"/>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33" name="Google Shape;33;g2ed7455876b_0_156"/>
          <p:cNvPicPr preferRelativeResize="0"/>
          <p:nvPr/>
        </p:nvPicPr>
        <p:blipFill rotWithShape="1">
          <a:blip r:embed="rId3">
            <a:alphaModFix/>
          </a:blip>
          <a:srcRect b="0" l="0" r="0" t="0"/>
          <a:stretch/>
        </p:blipFill>
        <p:spPr>
          <a:xfrm>
            <a:off x="955097" y="28947040"/>
            <a:ext cx="3641445" cy="312689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7" name="Google Shape;7;p10"/>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10"/>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10"/>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0" name="Google Shape;10;p10"/>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1" name="Google Shape;11;p10"/>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2" name="Google Shape;12;p10"/>
          <p:cNvGrpSpPr/>
          <p:nvPr/>
        </p:nvGrpSpPr>
        <p:grpSpPr>
          <a:xfrm>
            <a:off x="41216981" y="1016362"/>
            <a:ext cx="1881301" cy="2545852"/>
            <a:chOff x="11140977" y="745237"/>
            <a:chExt cx="522582" cy="530387"/>
          </a:xfrm>
        </p:grpSpPr>
        <p:sp>
          <p:nvSpPr>
            <p:cNvPr id="13" name="Google Shape;13;p1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 name="Google Shape;14;p1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 name="Google Shape;15;p10"/>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10"/>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15.jpg"/><Relationship Id="rId11" Type="http://schemas.openxmlformats.org/officeDocument/2006/relationships/image" Target="../media/image14.png"/><Relationship Id="rId10" Type="http://schemas.openxmlformats.org/officeDocument/2006/relationships/image" Target="../media/image8.png"/><Relationship Id="rId9"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 name="Shape 37"/>
        <p:cNvGrpSpPr/>
        <p:nvPr/>
      </p:nvGrpSpPr>
      <p:grpSpPr>
        <a:xfrm>
          <a:off x="0" y="0"/>
          <a:ext cx="0" cy="0"/>
          <a:chOff x="0" y="0"/>
          <a:chExt cx="0" cy="0"/>
        </a:xfrm>
      </p:grpSpPr>
      <p:sp>
        <p:nvSpPr>
          <p:cNvPr id="38" name="Google Shape;38;g2ed7455876b_0_90"/>
          <p:cNvSpPr txBox="1"/>
          <p:nvPr/>
        </p:nvSpPr>
        <p:spPr>
          <a:xfrm>
            <a:off x="36577718" y="18983913"/>
            <a:ext cx="3664800" cy="690300"/>
          </a:xfrm>
          <a:prstGeom prst="rect">
            <a:avLst/>
          </a:prstGeom>
          <a:noFill/>
          <a:ln>
            <a:noFill/>
          </a:ln>
        </p:spPr>
        <p:txBody>
          <a:bodyPr anchorCtr="0" anchor="t" bIns="36975" lIns="73975" spcFirstLastPara="1" rIns="73975" wrap="square" tIns="36975">
            <a:spAutoFit/>
          </a:bodyPr>
          <a:lstStyle/>
          <a:p>
            <a:pPr indent="0" lvl="0" marL="457200" rtl="0" algn="l">
              <a:spcBef>
                <a:spcPts val="0"/>
              </a:spcBef>
              <a:spcAft>
                <a:spcPts val="0"/>
              </a:spcAft>
              <a:buNone/>
            </a:pPr>
            <a:r>
              <a:rPr b="1" lang="en-US" sz="4000">
                <a:solidFill>
                  <a:srgbClr val="3F3F3F"/>
                </a:solidFill>
              </a:rPr>
              <a:t>SUMMARY</a:t>
            </a:r>
            <a:endParaRPr b="1" sz="4000">
              <a:solidFill>
                <a:srgbClr val="3F3F3F"/>
              </a:solidFill>
            </a:endParaRPr>
          </a:p>
        </p:txBody>
      </p:sp>
      <p:sp>
        <p:nvSpPr>
          <p:cNvPr id="39" name="Google Shape;39;g2ed7455876b_0_90"/>
          <p:cNvSpPr txBox="1"/>
          <p:nvPr/>
        </p:nvSpPr>
        <p:spPr>
          <a:xfrm>
            <a:off x="6816436" y="2979162"/>
            <a:ext cx="35204400"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lang="en-US" sz="10000">
                <a:solidFill>
                  <a:srgbClr val="081E3F"/>
                </a:solidFill>
              </a:rPr>
              <a:t>Material Atlas for Coastal Construction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chemeClr val="dk1"/>
                </a:solidFill>
                <a:latin typeface="Arial"/>
                <a:ea typeface="Arial"/>
                <a:cs typeface="Arial"/>
                <a:sym typeface="Arial"/>
              </a:rPr>
              <a:t>Students: </a:t>
            </a:r>
            <a:r>
              <a:rPr b="1" lang="en-US" sz="3500">
                <a:solidFill>
                  <a:schemeClr val="dk1"/>
                </a:solidFill>
              </a:rPr>
              <a:t>Laura Penza,  Daniel Brizuela, Hansel Soberao, Thuong Nguyen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a:t>
            </a:r>
            <a:r>
              <a:rPr b="1" i="0" lang="en-US" sz="3500" u="none" cap="none" strike="noStrike">
                <a:solidFill>
                  <a:schemeClr val="dk1"/>
                </a:solidFill>
                <a:latin typeface="Arial"/>
                <a:ea typeface="Arial"/>
                <a:cs typeface="Arial"/>
                <a:sym typeface="Arial"/>
              </a:rPr>
              <a:t>entor:</a:t>
            </a:r>
            <a:r>
              <a:rPr b="1" i="1" lang="en-US" sz="3500" u="none" cap="none" strike="noStrike">
                <a:solidFill>
                  <a:schemeClr val="dk1"/>
                </a:solidFill>
                <a:latin typeface="Arial"/>
                <a:ea typeface="Arial"/>
                <a:cs typeface="Arial"/>
                <a:sym typeface="Arial"/>
              </a:rPr>
              <a:t> </a:t>
            </a:r>
            <a:r>
              <a:rPr b="1" i="1" lang="en-US" sz="3500">
                <a:solidFill>
                  <a:schemeClr val="dk1"/>
                </a:solidFill>
              </a:rPr>
              <a:t>Lyla Wu</a:t>
            </a:r>
            <a:r>
              <a:rPr b="1" i="0" lang="en-US" sz="3500" u="none" cap="none" strike="noStrike">
                <a:solidFill>
                  <a:schemeClr val="dk1"/>
                </a:solidFill>
              </a:rPr>
              <a:t>,</a:t>
            </a:r>
            <a:r>
              <a:rPr b="1" i="1" lang="en-US" sz="3500" u="none" cap="none" strike="noStrike">
                <a:solidFill>
                  <a:schemeClr val="dk1"/>
                </a:solidFill>
              </a:rPr>
              <a:t> </a:t>
            </a:r>
            <a:r>
              <a:rPr b="1" i="1" lang="en-US" sz="3500">
                <a:solidFill>
                  <a:schemeClr val="dk1"/>
                </a:solidFill>
              </a:rPr>
              <a:t>Product Owner</a:t>
            </a:r>
            <a:endParaRPr b="1" i="1" sz="3500">
              <a:solidFill>
                <a:schemeClr val="dk1"/>
              </a:solidFil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chemeClr val="dk1"/>
                </a:solidFill>
                <a:latin typeface="Arial"/>
                <a:ea typeface="Arial"/>
                <a:cs typeface="Arial"/>
                <a:sym typeface="Arial"/>
              </a:rPr>
              <a:t>Faculty:</a:t>
            </a:r>
            <a:r>
              <a:rPr b="1" i="1" lang="en-US" sz="3500" u="none" cap="none" strike="noStrike">
                <a:solidFill>
                  <a:schemeClr val="dk1"/>
                </a:solidFill>
                <a:latin typeface="Arial"/>
                <a:ea typeface="Arial"/>
                <a:cs typeface="Arial"/>
                <a:sym typeface="Arial"/>
              </a:rPr>
              <a:t> </a:t>
            </a:r>
            <a:r>
              <a:rPr b="1" i="1" lang="en-US" sz="3500">
                <a:solidFill>
                  <a:schemeClr val="dk1"/>
                </a:solidFill>
              </a:rPr>
              <a:t>Dr. Masoud Sadjadi, PhD, Florida International University</a:t>
            </a:r>
            <a:endParaRPr b="1" i="0" sz="1400" u="none" cap="none" strike="noStrike">
              <a:solidFill>
                <a:schemeClr val="dk1"/>
              </a:solidFill>
            </a:endParaRPr>
          </a:p>
        </p:txBody>
      </p:sp>
      <p:sp>
        <p:nvSpPr>
          <p:cNvPr id="40" name="Google Shape;40;g2ed7455876b_0_90"/>
          <p:cNvSpPr txBox="1"/>
          <p:nvPr/>
        </p:nvSpPr>
        <p:spPr>
          <a:xfrm>
            <a:off x="6816421" y="617625"/>
            <a:ext cx="344451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lang="en-US" sz="8800">
                <a:solidFill>
                  <a:srgbClr val="3F3F3F"/>
                </a:solidFill>
              </a:rPr>
              <a:t>Knight Foundation of Computing and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i="1" lang="en-US" sz="5400">
                <a:solidFill>
                  <a:srgbClr val="3F3F3F"/>
                </a:solidFill>
              </a:rPr>
              <a:t>Summer 2024 </a:t>
            </a:r>
            <a:r>
              <a:rPr b="0" i="1" lang="en-US" sz="5400" u="none" cap="none" strike="noStrike">
                <a:solidFill>
                  <a:srgbClr val="3F3F3F"/>
                </a:solidFill>
                <a:latin typeface="Arial"/>
                <a:ea typeface="Arial"/>
                <a:cs typeface="Arial"/>
                <a:sym typeface="Arial"/>
              </a:rPr>
              <a:t>Senior Design Project</a:t>
            </a:r>
            <a:endParaRPr b="0" i="0" sz="1400" u="none" cap="none" strike="noStrike">
              <a:solidFill>
                <a:srgbClr val="000000"/>
              </a:solidFill>
              <a:latin typeface="Arial"/>
              <a:ea typeface="Arial"/>
              <a:cs typeface="Arial"/>
              <a:sym typeface="Arial"/>
            </a:endParaRPr>
          </a:p>
        </p:txBody>
      </p:sp>
      <p:sp>
        <p:nvSpPr>
          <p:cNvPr id="41" name="Google Shape;41;g2ed7455876b_0_90"/>
          <p:cNvSpPr txBox="1"/>
          <p:nvPr/>
        </p:nvSpPr>
        <p:spPr>
          <a:xfrm>
            <a:off x="6655820" y="31775400"/>
            <a:ext cx="21444300" cy="813600"/>
          </a:xfrm>
          <a:prstGeom prst="rect">
            <a:avLst/>
          </a:prstGeom>
          <a:noFill/>
          <a:ln>
            <a:noFill/>
          </a:ln>
        </p:spPr>
        <p:txBody>
          <a:bodyPr anchorCtr="0" anchor="t" bIns="36975" lIns="73975" spcFirstLastPara="1" rIns="73975" wrap="square" tIns="36975">
            <a:spAutoFit/>
          </a:bodyPr>
          <a:lstStyle/>
          <a:p>
            <a:pPr indent="0" lvl="0" marL="0" rtl="0" algn="l">
              <a:spcBef>
                <a:spcPts val="0"/>
              </a:spcBef>
              <a:spcAft>
                <a:spcPts val="0"/>
              </a:spcAft>
              <a:buClr>
                <a:schemeClr val="dk1"/>
              </a:buClr>
              <a:buSzPts val="1100"/>
              <a:buFont typeface="Arial"/>
              <a:buNone/>
            </a:pPr>
            <a:r>
              <a:rPr lang="en-US" sz="2400">
                <a:solidFill>
                  <a:srgbClr val="3F3F3F"/>
                </a:solidFill>
              </a:rPr>
              <a:t>The material presented in this poster is based upon the work supported by Dr. Masoud Sadjadi. We thank Lyla Wu for her assistance and mentorship that we received throughout the senior design project.</a:t>
            </a:r>
            <a:endParaRPr sz="2400">
              <a:solidFill>
                <a:srgbClr val="3F3F3F"/>
              </a:solidFill>
            </a:endParaRPr>
          </a:p>
        </p:txBody>
      </p:sp>
      <p:sp>
        <p:nvSpPr>
          <p:cNvPr id="42" name="Google Shape;42;g2ed7455876b_0_90"/>
          <p:cNvSpPr txBox="1"/>
          <p:nvPr/>
        </p:nvSpPr>
        <p:spPr>
          <a:xfrm>
            <a:off x="8448325" y="7064188"/>
            <a:ext cx="7536900" cy="690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000" u="none" cap="none" strike="noStrike">
                <a:solidFill>
                  <a:srgbClr val="3F3F3F"/>
                </a:solidFill>
                <a:latin typeface="Arial"/>
                <a:ea typeface="Arial"/>
                <a:cs typeface="Arial"/>
                <a:sym typeface="Arial"/>
              </a:rPr>
              <a:t>PROBLEM</a:t>
            </a:r>
            <a:endParaRPr b="0" i="0" sz="4000" u="none" cap="none" strike="noStrike">
              <a:solidFill>
                <a:srgbClr val="000000"/>
              </a:solidFill>
              <a:latin typeface="Arial"/>
              <a:ea typeface="Arial"/>
              <a:cs typeface="Arial"/>
              <a:sym typeface="Arial"/>
            </a:endParaRPr>
          </a:p>
        </p:txBody>
      </p:sp>
      <p:sp>
        <p:nvSpPr>
          <p:cNvPr id="43" name="Google Shape;43;g2ed7455876b_0_90"/>
          <p:cNvSpPr txBox="1"/>
          <p:nvPr/>
        </p:nvSpPr>
        <p:spPr>
          <a:xfrm>
            <a:off x="6620651" y="31264309"/>
            <a:ext cx="45783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81E3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44" name="Google Shape;44;g2ed7455876b_0_90"/>
          <p:cNvSpPr txBox="1"/>
          <p:nvPr/>
        </p:nvSpPr>
        <p:spPr>
          <a:xfrm>
            <a:off x="21376178" y="7064188"/>
            <a:ext cx="6084900" cy="690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000" u="none" cap="none" strike="noStrike">
                <a:solidFill>
                  <a:srgbClr val="3F3F3F"/>
                </a:solidFill>
                <a:latin typeface="Arial"/>
                <a:ea typeface="Arial"/>
                <a:cs typeface="Arial"/>
                <a:sym typeface="Arial"/>
              </a:rPr>
              <a:t>CURRENT SYSTEM</a:t>
            </a:r>
            <a:endParaRPr b="0" i="0" sz="4000" u="none" cap="none" strike="noStrike">
              <a:solidFill>
                <a:srgbClr val="000000"/>
              </a:solidFill>
              <a:latin typeface="Arial"/>
              <a:ea typeface="Arial"/>
              <a:cs typeface="Arial"/>
              <a:sym typeface="Arial"/>
            </a:endParaRPr>
          </a:p>
        </p:txBody>
      </p:sp>
      <p:sp>
        <p:nvSpPr>
          <p:cNvPr id="45" name="Google Shape;45;g2ed7455876b_0_90"/>
          <p:cNvSpPr txBox="1"/>
          <p:nvPr/>
        </p:nvSpPr>
        <p:spPr>
          <a:xfrm>
            <a:off x="34348238" y="15584925"/>
            <a:ext cx="4838400" cy="690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t/>
            </a:r>
            <a:endParaRPr b="0" i="0" sz="4000" u="none" cap="none" strike="noStrike">
              <a:solidFill>
                <a:srgbClr val="000000"/>
              </a:solidFill>
              <a:latin typeface="Arial"/>
              <a:ea typeface="Arial"/>
              <a:cs typeface="Arial"/>
              <a:sym typeface="Arial"/>
            </a:endParaRPr>
          </a:p>
        </p:txBody>
      </p:sp>
      <p:sp>
        <p:nvSpPr>
          <p:cNvPr id="46" name="Google Shape;46;g2ed7455876b_0_90"/>
          <p:cNvSpPr txBox="1"/>
          <p:nvPr/>
        </p:nvSpPr>
        <p:spPr>
          <a:xfrm>
            <a:off x="14637550" y="19302150"/>
            <a:ext cx="7536900" cy="690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4000" u="none" cap="none" strike="noStrike">
                <a:solidFill>
                  <a:srgbClr val="3F3F3F"/>
                </a:solidFill>
                <a:latin typeface="Arial"/>
                <a:ea typeface="Arial"/>
                <a:cs typeface="Arial"/>
                <a:sym typeface="Arial"/>
              </a:rPr>
              <a:t>SYSTEM DESIGN</a:t>
            </a:r>
            <a:endParaRPr b="0" i="0" sz="4000" u="none" cap="none" strike="noStrike">
              <a:solidFill>
                <a:srgbClr val="000000"/>
              </a:solidFill>
              <a:latin typeface="Arial"/>
              <a:ea typeface="Arial"/>
              <a:cs typeface="Arial"/>
              <a:sym typeface="Arial"/>
            </a:endParaRPr>
          </a:p>
        </p:txBody>
      </p:sp>
      <p:sp>
        <p:nvSpPr>
          <p:cNvPr id="47" name="Google Shape;47;g2ed7455876b_0_90"/>
          <p:cNvSpPr txBox="1"/>
          <p:nvPr/>
        </p:nvSpPr>
        <p:spPr>
          <a:xfrm>
            <a:off x="8013125" y="26097053"/>
            <a:ext cx="4114800" cy="290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g2ed7455876b_0_90"/>
          <p:cNvSpPr txBox="1"/>
          <p:nvPr/>
        </p:nvSpPr>
        <p:spPr>
          <a:xfrm>
            <a:off x="34532773" y="7064188"/>
            <a:ext cx="5168100" cy="690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4000">
                <a:solidFill>
                  <a:srgbClr val="3F3F3F"/>
                </a:solidFill>
              </a:rPr>
              <a:t>REQUIREMENTS</a:t>
            </a:r>
            <a:endParaRPr b="0" i="0" sz="4000" u="none" cap="none" strike="noStrike">
              <a:solidFill>
                <a:srgbClr val="000000"/>
              </a:solidFill>
              <a:latin typeface="Arial"/>
              <a:ea typeface="Arial"/>
              <a:cs typeface="Arial"/>
              <a:sym typeface="Arial"/>
            </a:endParaRPr>
          </a:p>
        </p:txBody>
      </p:sp>
      <p:sp>
        <p:nvSpPr>
          <p:cNvPr id="49" name="Google Shape;49;g2ed7455876b_0_90"/>
          <p:cNvSpPr txBox="1"/>
          <p:nvPr/>
        </p:nvSpPr>
        <p:spPr>
          <a:xfrm>
            <a:off x="1306513" y="1136650"/>
            <a:ext cx="31812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lt1"/>
              </a:buClr>
              <a:buSzPts val="45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g2ed7455876b_0_90"/>
          <p:cNvSpPr txBox="1"/>
          <p:nvPr/>
        </p:nvSpPr>
        <p:spPr>
          <a:xfrm>
            <a:off x="693653" y="5973831"/>
            <a:ext cx="45969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lt1"/>
              </a:buClr>
              <a:buSzPts val="40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g2ed7455876b_0_90"/>
          <p:cNvSpPr txBox="1"/>
          <p:nvPr/>
        </p:nvSpPr>
        <p:spPr>
          <a:xfrm>
            <a:off x="18853775" y="8068288"/>
            <a:ext cx="11129700" cy="7674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t/>
            </a:r>
            <a:endParaRPr b="1" sz="4500">
              <a:solidFill>
                <a:srgbClr val="3F3F3F"/>
              </a:solidFill>
            </a:endParaRPr>
          </a:p>
        </p:txBody>
      </p:sp>
      <p:sp>
        <p:nvSpPr>
          <p:cNvPr id="52" name="Google Shape;52;g2ed7455876b_0_90"/>
          <p:cNvSpPr txBox="1"/>
          <p:nvPr/>
        </p:nvSpPr>
        <p:spPr>
          <a:xfrm>
            <a:off x="32086275" y="8128150"/>
            <a:ext cx="10061100" cy="8078700"/>
          </a:xfrm>
          <a:prstGeom prst="rect">
            <a:avLst/>
          </a:prstGeom>
          <a:noFill/>
          <a:ln>
            <a:noFill/>
          </a:ln>
        </p:spPr>
        <p:txBody>
          <a:bodyPr anchorCtr="0" anchor="t" bIns="36975" lIns="73975" spcFirstLastPara="1" rIns="73975" wrap="square" tIns="36975">
            <a:spAutoFit/>
          </a:bodyPr>
          <a:lstStyle/>
          <a:p>
            <a:pPr indent="-355600" lvl="0" marL="457200" rtl="0" algn="l">
              <a:spcBef>
                <a:spcPts val="0"/>
              </a:spcBef>
              <a:spcAft>
                <a:spcPts val="0"/>
              </a:spcAft>
              <a:buClr>
                <a:schemeClr val="dk1"/>
              </a:buClr>
              <a:buSzPts val="3200"/>
              <a:buChar char="●"/>
            </a:pPr>
            <a:r>
              <a:rPr lang="en-US" sz="3200">
                <a:solidFill>
                  <a:schemeClr val="dk1"/>
                </a:solidFill>
              </a:rPr>
              <a:t>Stable hosted website and database.</a:t>
            </a:r>
            <a:endParaRPr sz="3200">
              <a:solidFill>
                <a:schemeClr val="dk1"/>
              </a:solidFill>
            </a:endParaRPr>
          </a:p>
          <a:p>
            <a:pPr indent="0" lvl="0" marL="457200" rtl="0" algn="l">
              <a:spcBef>
                <a:spcPts val="0"/>
              </a:spcBef>
              <a:spcAft>
                <a:spcPts val="0"/>
              </a:spcAft>
              <a:buClr>
                <a:schemeClr val="dk1"/>
              </a:buClr>
              <a:buSzPts val="4800"/>
              <a:buFont typeface="Arial"/>
              <a:buNone/>
            </a:pPr>
            <a:r>
              <a:t/>
            </a:r>
            <a:endParaRPr sz="3200">
              <a:solidFill>
                <a:schemeClr val="dk1"/>
              </a:solidFill>
            </a:endParaRPr>
          </a:p>
          <a:p>
            <a:pPr indent="-355600" lvl="0" marL="457200" rtl="0" algn="l">
              <a:spcBef>
                <a:spcPts val="0"/>
              </a:spcBef>
              <a:spcAft>
                <a:spcPts val="0"/>
              </a:spcAft>
              <a:buClr>
                <a:schemeClr val="dk1"/>
              </a:buClr>
              <a:buSzPts val="3200"/>
              <a:buChar char="●"/>
            </a:pPr>
            <a:r>
              <a:rPr lang="en-US" sz="3200">
                <a:solidFill>
                  <a:schemeClr val="dk1"/>
                </a:solidFill>
              </a:rPr>
              <a:t>Improving website interface with fluid navigation features and user/admin interfaces.</a:t>
            </a:r>
            <a:endParaRPr sz="3200">
              <a:solidFill>
                <a:schemeClr val="dk1"/>
              </a:solidFill>
            </a:endParaRPr>
          </a:p>
          <a:p>
            <a:pPr indent="0" lvl="0" marL="0" rtl="0" algn="l">
              <a:spcBef>
                <a:spcPts val="0"/>
              </a:spcBef>
              <a:spcAft>
                <a:spcPts val="0"/>
              </a:spcAft>
              <a:buClr>
                <a:schemeClr val="dk1"/>
              </a:buClr>
              <a:buSzPts val="1100"/>
              <a:buFont typeface="Arial"/>
              <a:buNone/>
            </a:pPr>
            <a:r>
              <a:t/>
            </a:r>
            <a:endParaRPr sz="3200">
              <a:solidFill>
                <a:schemeClr val="dk1"/>
              </a:solidFill>
            </a:endParaRPr>
          </a:p>
          <a:p>
            <a:pPr indent="-431800" lvl="0" marL="457200" rtl="0" algn="l">
              <a:spcBef>
                <a:spcPts val="0"/>
              </a:spcBef>
              <a:spcAft>
                <a:spcPts val="0"/>
              </a:spcAft>
              <a:buClr>
                <a:schemeClr val="dk1"/>
              </a:buClr>
              <a:buSzPts val="3200"/>
              <a:buChar char="●"/>
            </a:pPr>
            <a:r>
              <a:rPr lang="en-US" sz="3200">
                <a:solidFill>
                  <a:schemeClr val="dk1"/>
                </a:solidFill>
              </a:rPr>
              <a:t>Robust registration system allowing new users to create accounts and implemented input validation to ensure data integrity.</a:t>
            </a:r>
            <a:endParaRPr sz="3200">
              <a:solidFill>
                <a:schemeClr val="dk1"/>
              </a:solidFill>
            </a:endParaRPr>
          </a:p>
          <a:p>
            <a:pPr indent="0" lvl="0" marL="0" rtl="0" algn="l">
              <a:spcBef>
                <a:spcPts val="0"/>
              </a:spcBef>
              <a:spcAft>
                <a:spcPts val="0"/>
              </a:spcAft>
              <a:buClr>
                <a:schemeClr val="dk1"/>
              </a:buClr>
              <a:buSzPts val="1100"/>
              <a:buFont typeface="Arial"/>
              <a:buNone/>
            </a:pPr>
            <a:r>
              <a:t/>
            </a:r>
            <a:endParaRPr sz="3200">
              <a:solidFill>
                <a:schemeClr val="dk1"/>
              </a:solidFill>
            </a:endParaRPr>
          </a:p>
          <a:p>
            <a:pPr indent="-431800" lvl="0" marL="457200" rtl="0" algn="l">
              <a:spcBef>
                <a:spcPts val="0"/>
              </a:spcBef>
              <a:spcAft>
                <a:spcPts val="0"/>
              </a:spcAft>
              <a:buClr>
                <a:schemeClr val="dk1"/>
              </a:buClr>
              <a:buSzPts val="3200"/>
              <a:buChar char="●"/>
            </a:pPr>
            <a:r>
              <a:rPr lang="en-US" sz="3200">
                <a:solidFill>
                  <a:schemeClr val="dk1"/>
                </a:solidFill>
              </a:rPr>
              <a:t>Functionality to send verification email through Twilio SendGrid to new users’ requiring email confirmation before activating their accounts.</a:t>
            </a:r>
            <a:endParaRPr sz="3200">
              <a:solidFill>
                <a:schemeClr val="dk1"/>
              </a:solidFill>
            </a:endParaRPr>
          </a:p>
          <a:p>
            <a:pPr indent="0" lvl="0" marL="0" rtl="0" algn="l">
              <a:spcBef>
                <a:spcPts val="0"/>
              </a:spcBef>
              <a:spcAft>
                <a:spcPts val="0"/>
              </a:spcAft>
              <a:buClr>
                <a:schemeClr val="dk1"/>
              </a:buClr>
              <a:buSzPts val="1100"/>
              <a:buFont typeface="Arial"/>
              <a:buNone/>
            </a:pPr>
            <a:r>
              <a:t/>
            </a:r>
            <a:endParaRPr sz="3200">
              <a:solidFill>
                <a:schemeClr val="dk1"/>
              </a:solidFill>
            </a:endParaRPr>
          </a:p>
          <a:p>
            <a:pPr indent="-431800" lvl="0" marL="457200" rtl="0" algn="l">
              <a:spcBef>
                <a:spcPts val="0"/>
              </a:spcBef>
              <a:spcAft>
                <a:spcPts val="0"/>
              </a:spcAft>
              <a:buClr>
                <a:schemeClr val="dk1"/>
              </a:buClr>
              <a:buSzPts val="3200"/>
              <a:buChar char="●"/>
            </a:pPr>
            <a:r>
              <a:rPr lang="en-US" sz="3200">
                <a:solidFill>
                  <a:schemeClr val="dk1"/>
                </a:solidFill>
              </a:rPr>
              <a:t>Users can explore the relationships between materials, elements, properties, and applications.</a:t>
            </a:r>
            <a:endParaRPr sz="3200">
              <a:solidFill>
                <a:schemeClr val="dk1"/>
              </a:solidFill>
            </a:endParaRPr>
          </a:p>
          <a:p>
            <a:pPr indent="0" lvl="0" marL="0" marR="0" rtl="0" algn="just">
              <a:lnSpc>
                <a:spcPct val="100000"/>
              </a:lnSpc>
              <a:spcBef>
                <a:spcPts val="0"/>
              </a:spcBef>
              <a:spcAft>
                <a:spcPts val="0"/>
              </a:spcAft>
              <a:buClr>
                <a:srgbClr val="000000"/>
              </a:buClr>
              <a:buSzPts val="3075"/>
              <a:buFont typeface="Arial"/>
              <a:buNone/>
            </a:pPr>
            <a:r>
              <a:t/>
            </a:r>
            <a:endParaRPr b="1" sz="4000">
              <a:solidFill>
                <a:schemeClr val="dk1"/>
              </a:solidFill>
            </a:endParaRPr>
          </a:p>
        </p:txBody>
      </p:sp>
      <p:pic>
        <p:nvPicPr>
          <p:cNvPr id="53" name="Google Shape;53;g2ed7455876b_0_90"/>
          <p:cNvPicPr preferRelativeResize="0"/>
          <p:nvPr/>
        </p:nvPicPr>
        <p:blipFill>
          <a:blip r:embed="rId3">
            <a:alphaModFix/>
          </a:blip>
          <a:stretch>
            <a:fillRect/>
          </a:stretch>
        </p:blipFill>
        <p:spPr>
          <a:xfrm>
            <a:off x="442750" y="1361650"/>
            <a:ext cx="4838399" cy="3230101"/>
          </a:xfrm>
          <a:prstGeom prst="rect">
            <a:avLst/>
          </a:prstGeom>
          <a:noFill/>
          <a:ln>
            <a:noFill/>
          </a:ln>
        </p:spPr>
      </p:pic>
      <p:sp>
        <p:nvSpPr>
          <p:cNvPr id="54" name="Google Shape;54;g2ed7455876b_0_90"/>
          <p:cNvSpPr txBox="1"/>
          <p:nvPr/>
        </p:nvSpPr>
        <p:spPr>
          <a:xfrm>
            <a:off x="34672875" y="19992463"/>
            <a:ext cx="7474500" cy="1054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4800"/>
              <a:buFont typeface="Arial"/>
              <a:buNone/>
            </a:pPr>
            <a:r>
              <a:rPr lang="en-US" sz="3400">
                <a:solidFill>
                  <a:schemeClr val="dk1"/>
                </a:solidFill>
              </a:rPr>
              <a:t>As part of the senior design team at Florida International University, we continued the work of “Material Atlas for Coastal Construction” to meet the need for sustainable coastal development.</a:t>
            </a:r>
            <a:endParaRPr sz="3400">
              <a:solidFill>
                <a:schemeClr val="dk1"/>
              </a:solidFill>
            </a:endParaRPr>
          </a:p>
          <a:p>
            <a:pPr indent="0" lvl="0" marL="0" rtl="0" algn="l">
              <a:spcBef>
                <a:spcPts val="0"/>
              </a:spcBef>
              <a:spcAft>
                <a:spcPts val="0"/>
              </a:spcAft>
              <a:buClr>
                <a:schemeClr val="dk1"/>
              </a:buClr>
              <a:buSzPts val="4800"/>
              <a:buFont typeface="Arial"/>
              <a:buNone/>
            </a:pPr>
            <a:r>
              <a:t/>
            </a:r>
            <a:endParaRPr sz="34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3400">
                <a:solidFill>
                  <a:schemeClr val="dk1"/>
                </a:solidFill>
              </a:rPr>
              <a:t>Utilizing technologies such as OpenAI, Neo4j, Next.js, and TypeScript, the project offers a comprehensive and user-friendly platform for uploading and researching elements and ingredients in construction materials suitable for coastal environments. Ultimately, the application serves as an attractive, innovative, and scalable solution.</a:t>
            </a:r>
            <a:endParaRPr sz="3400">
              <a:solidFill>
                <a:schemeClr val="dk1"/>
              </a:solidFill>
            </a:endParaRPr>
          </a:p>
          <a:p>
            <a:pPr indent="0" lvl="0" marL="0" rtl="0" algn="l">
              <a:spcBef>
                <a:spcPts val="0"/>
              </a:spcBef>
              <a:spcAft>
                <a:spcPts val="0"/>
              </a:spcAft>
              <a:buClr>
                <a:schemeClr val="dk1"/>
              </a:buClr>
              <a:buSzPts val="4800"/>
              <a:buFont typeface="Arial"/>
              <a:buNone/>
            </a:pPr>
            <a:r>
              <a:t/>
            </a:r>
            <a:endParaRPr sz="3400">
              <a:solidFill>
                <a:schemeClr val="dk1"/>
              </a:solidFill>
            </a:endParaRPr>
          </a:p>
          <a:p>
            <a:pPr indent="0" lvl="0" marL="0" rtl="0" algn="l">
              <a:spcBef>
                <a:spcPts val="0"/>
              </a:spcBef>
              <a:spcAft>
                <a:spcPts val="0"/>
              </a:spcAft>
              <a:buNone/>
            </a:pPr>
            <a:r>
              <a:t/>
            </a:r>
            <a:endParaRPr>
              <a:solidFill>
                <a:schemeClr val="dk1"/>
              </a:solidFill>
            </a:endParaRPr>
          </a:p>
        </p:txBody>
      </p:sp>
      <p:pic>
        <p:nvPicPr>
          <p:cNvPr id="55" name="Google Shape;55;g2ed7455876b_0_90"/>
          <p:cNvPicPr preferRelativeResize="0"/>
          <p:nvPr/>
        </p:nvPicPr>
        <p:blipFill>
          <a:blip r:embed="rId4">
            <a:alphaModFix/>
          </a:blip>
          <a:stretch>
            <a:fillRect/>
          </a:stretch>
        </p:blipFill>
        <p:spPr>
          <a:xfrm>
            <a:off x="8013125" y="20697665"/>
            <a:ext cx="24927073" cy="6475175"/>
          </a:xfrm>
          <a:prstGeom prst="rect">
            <a:avLst/>
          </a:prstGeom>
          <a:noFill/>
          <a:ln>
            <a:noFill/>
          </a:ln>
        </p:spPr>
      </p:pic>
      <p:sp>
        <p:nvSpPr>
          <p:cNvPr id="56" name="Google Shape;56;g2ed7455876b_0_90"/>
          <p:cNvSpPr txBox="1"/>
          <p:nvPr/>
        </p:nvSpPr>
        <p:spPr>
          <a:xfrm>
            <a:off x="20024650" y="8225525"/>
            <a:ext cx="9958800" cy="807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t>							</a:t>
            </a:r>
            <a:endParaRPr sz="3200"/>
          </a:p>
          <a:p>
            <a:pPr indent="0" lvl="0" marL="0" rtl="0" algn="l">
              <a:spcBef>
                <a:spcPts val="0"/>
              </a:spcBef>
              <a:spcAft>
                <a:spcPts val="0"/>
              </a:spcAft>
              <a:buNone/>
            </a:pPr>
            <a:r>
              <a:rPr lang="en-US" sz="3200"/>
              <a:t>							Stores and manages the connected 							between users and materials</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rPr lang="en-US" sz="3200"/>
              <a:t>							Server-side rendering and handles</a:t>
            </a:r>
            <a:endParaRPr sz="3200"/>
          </a:p>
          <a:p>
            <a:pPr indent="0" lvl="0" marL="0" rtl="0" algn="l">
              <a:spcBef>
                <a:spcPts val="0"/>
              </a:spcBef>
              <a:spcAft>
                <a:spcPts val="0"/>
              </a:spcAft>
              <a:buNone/>
            </a:pPr>
            <a:r>
              <a:rPr lang="en-US" sz="3200"/>
              <a:t>							our API routes</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rPr lang="en-US" sz="3200"/>
              <a:t>								Handles the text embedding and 								semantic search and then coverts </a:t>
            </a:r>
            <a:endParaRPr sz="3200"/>
          </a:p>
          <a:p>
            <a:pPr indent="0" lvl="0" marL="0" rtl="0" algn="l">
              <a:spcBef>
                <a:spcPts val="0"/>
              </a:spcBef>
              <a:spcAft>
                <a:spcPts val="0"/>
              </a:spcAft>
              <a:buNone/>
            </a:pPr>
            <a:r>
              <a:rPr lang="en-US" sz="3200"/>
              <a:t>								the PDF into Text</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rPr lang="en-US" sz="3200"/>
              <a:t>								Handles the user interface and</a:t>
            </a:r>
            <a:endParaRPr sz="3200"/>
          </a:p>
          <a:p>
            <a:pPr indent="0" lvl="0" marL="0" rtl="0" algn="l">
              <a:spcBef>
                <a:spcPts val="0"/>
              </a:spcBef>
              <a:spcAft>
                <a:spcPts val="0"/>
              </a:spcAft>
              <a:buNone/>
            </a:pPr>
            <a:r>
              <a:rPr lang="en-US" sz="3200"/>
              <a:t>								their interactions</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rPr lang="en-US" sz="3200"/>
              <a:t>										Hosts the application</a:t>
            </a:r>
            <a:endParaRPr sz="3200"/>
          </a:p>
        </p:txBody>
      </p:sp>
      <p:pic>
        <p:nvPicPr>
          <p:cNvPr id="57" name="Google Shape;57;g2ed7455876b_0_90"/>
          <p:cNvPicPr preferRelativeResize="0"/>
          <p:nvPr/>
        </p:nvPicPr>
        <p:blipFill>
          <a:blip r:embed="rId5">
            <a:alphaModFix/>
          </a:blip>
          <a:stretch>
            <a:fillRect/>
          </a:stretch>
        </p:blipFill>
        <p:spPr>
          <a:xfrm>
            <a:off x="20391838" y="8225534"/>
            <a:ext cx="2565676" cy="1337824"/>
          </a:xfrm>
          <a:prstGeom prst="rect">
            <a:avLst/>
          </a:prstGeom>
          <a:noFill/>
          <a:ln>
            <a:noFill/>
          </a:ln>
        </p:spPr>
      </p:pic>
      <p:pic>
        <p:nvPicPr>
          <p:cNvPr id="58" name="Google Shape;58;g2ed7455876b_0_90"/>
          <p:cNvPicPr preferRelativeResize="0"/>
          <p:nvPr/>
        </p:nvPicPr>
        <p:blipFill>
          <a:blip r:embed="rId6">
            <a:alphaModFix/>
          </a:blip>
          <a:stretch>
            <a:fillRect/>
          </a:stretch>
        </p:blipFill>
        <p:spPr>
          <a:xfrm>
            <a:off x="20391850" y="9563358"/>
            <a:ext cx="2565674" cy="1603552"/>
          </a:xfrm>
          <a:prstGeom prst="rect">
            <a:avLst/>
          </a:prstGeom>
          <a:noFill/>
          <a:ln>
            <a:noFill/>
          </a:ln>
        </p:spPr>
      </p:pic>
      <p:pic>
        <p:nvPicPr>
          <p:cNvPr id="59" name="Google Shape;59;g2ed7455876b_0_90"/>
          <p:cNvPicPr preferRelativeResize="0"/>
          <p:nvPr/>
        </p:nvPicPr>
        <p:blipFill>
          <a:blip r:embed="rId7">
            <a:alphaModFix/>
          </a:blip>
          <a:stretch>
            <a:fillRect/>
          </a:stretch>
        </p:blipFill>
        <p:spPr>
          <a:xfrm>
            <a:off x="20662763" y="11345204"/>
            <a:ext cx="1319623" cy="1337825"/>
          </a:xfrm>
          <a:prstGeom prst="rect">
            <a:avLst/>
          </a:prstGeom>
          <a:noFill/>
          <a:ln>
            <a:noFill/>
          </a:ln>
        </p:spPr>
      </p:pic>
      <p:pic>
        <p:nvPicPr>
          <p:cNvPr id="60" name="Google Shape;60;g2ed7455876b_0_90"/>
          <p:cNvPicPr preferRelativeResize="0"/>
          <p:nvPr/>
        </p:nvPicPr>
        <p:blipFill>
          <a:blip r:embed="rId8">
            <a:alphaModFix/>
          </a:blip>
          <a:stretch>
            <a:fillRect/>
          </a:stretch>
        </p:blipFill>
        <p:spPr>
          <a:xfrm>
            <a:off x="20391853" y="13428140"/>
            <a:ext cx="1319598" cy="1174641"/>
          </a:xfrm>
          <a:prstGeom prst="rect">
            <a:avLst/>
          </a:prstGeom>
          <a:noFill/>
          <a:ln>
            <a:noFill/>
          </a:ln>
        </p:spPr>
      </p:pic>
      <p:pic>
        <p:nvPicPr>
          <p:cNvPr id="61" name="Google Shape;61;g2ed7455876b_0_90"/>
          <p:cNvPicPr preferRelativeResize="0"/>
          <p:nvPr/>
        </p:nvPicPr>
        <p:blipFill>
          <a:blip r:embed="rId9">
            <a:alphaModFix/>
          </a:blip>
          <a:stretch>
            <a:fillRect/>
          </a:stretch>
        </p:blipFill>
        <p:spPr>
          <a:xfrm>
            <a:off x="21931498" y="11128248"/>
            <a:ext cx="1590675" cy="1590675"/>
          </a:xfrm>
          <a:prstGeom prst="rect">
            <a:avLst/>
          </a:prstGeom>
          <a:noFill/>
          <a:ln>
            <a:noFill/>
          </a:ln>
        </p:spPr>
      </p:pic>
      <p:pic>
        <p:nvPicPr>
          <p:cNvPr id="62" name="Google Shape;62;g2ed7455876b_0_90"/>
          <p:cNvPicPr preferRelativeResize="0"/>
          <p:nvPr/>
        </p:nvPicPr>
        <p:blipFill>
          <a:blip r:embed="rId10">
            <a:alphaModFix/>
          </a:blip>
          <a:stretch>
            <a:fillRect/>
          </a:stretch>
        </p:blipFill>
        <p:spPr>
          <a:xfrm>
            <a:off x="21931500" y="13287475"/>
            <a:ext cx="1590675" cy="1590675"/>
          </a:xfrm>
          <a:prstGeom prst="rect">
            <a:avLst/>
          </a:prstGeom>
          <a:noFill/>
          <a:ln>
            <a:noFill/>
          </a:ln>
        </p:spPr>
      </p:pic>
      <p:pic>
        <p:nvPicPr>
          <p:cNvPr id="63" name="Google Shape;63;g2ed7455876b_0_90"/>
          <p:cNvPicPr preferRelativeResize="0"/>
          <p:nvPr/>
        </p:nvPicPr>
        <p:blipFill>
          <a:blip r:embed="rId11">
            <a:alphaModFix/>
          </a:blip>
          <a:stretch>
            <a:fillRect/>
          </a:stretch>
        </p:blipFill>
        <p:spPr>
          <a:xfrm>
            <a:off x="20391850" y="15347888"/>
            <a:ext cx="4143375" cy="1181100"/>
          </a:xfrm>
          <a:prstGeom prst="rect">
            <a:avLst/>
          </a:prstGeom>
          <a:noFill/>
          <a:ln>
            <a:noFill/>
          </a:ln>
        </p:spPr>
      </p:pic>
      <p:sp>
        <p:nvSpPr>
          <p:cNvPr id="64" name="Google Shape;64;g2ed7455876b_0_90"/>
          <p:cNvSpPr txBox="1"/>
          <p:nvPr/>
        </p:nvSpPr>
        <p:spPr>
          <a:xfrm>
            <a:off x="7070475" y="8195075"/>
            <a:ext cx="11539800" cy="8139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3400">
                <a:solidFill>
                  <a:schemeClr val="dk1"/>
                </a:solidFill>
              </a:rPr>
              <a:t>There is currently a significant gap in cross-collaboration between material scientists, engineers, architects, and researchers. This lack of interaction hinders the progress of advanced materials and their knowledge in various projects.</a:t>
            </a:r>
            <a:endParaRPr sz="3400">
              <a:solidFill>
                <a:schemeClr val="dk1"/>
              </a:solidFill>
            </a:endParaRPr>
          </a:p>
          <a:p>
            <a:pPr indent="0" lvl="0" marL="0" rtl="0" algn="l">
              <a:spcBef>
                <a:spcPts val="0"/>
              </a:spcBef>
              <a:spcAft>
                <a:spcPts val="0"/>
              </a:spcAft>
              <a:buClr>
                <a:schemeClr val="dk1"/>
              </a:buClr>
              <a:buSzPts val="1100"/>
              <a:buFont typeface="Arial"/>
              <a:buNone/>
            </a:pPr>
            <a:r>
              <a:t/>
            </a:r>
            <a:endParaRPr sz="3400">
              <a:solidFill>
                <a:schemeClr val="dk1"/>
              </a:solidFill>
            </a:endParaRPr>
          </a:p>
          <a:p>
            <a:pPr indent="0" lvl="0" marL="0" rtl="0" algn="l">
              <a:spcBef>
                <a:spcPts val="0"/>
              </a:spcBef>
              <a:spcAft>
                <a:spcPts val="0"/>
              </a:spcAft>
              <a:buClr>
                <a:schemeClr val="dk1"/>
              </a:buClr>
              <a:buSzPts val="1100"/>
              <a:buFont typeface="Arial"/>
              <a:buNone/>
            </a:pPr>
            <a:r>
              <a:rPr lang="en-US" sz="3400">
                <a:solidFill>
                  <a:schemeClr val="dk1"/>
                </a:solidFill>
              </a:rPr>
              <a:t>Material Atlas aims to bridge this gap by creating a knowledge-sharing platform that connects materials to their practical applications. This platform will facilitate collaboration and information exchange among professionals and students, fostering innovation and more effective use of materials.</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