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88" r:id="rId5"/>
    <p:sldId id="256" r:id="rId6"/>
    <p:sldId id="273" r:id="rId7"/>
    <p:sldId id="289" r:id="rId8"/>
    <p:sldId id="298" r:id="rId9"/>
    <p:sldId id="290" r:id="rId10"/>
    <p:sldId id="291" r:id="rId11"/>
    <p:sldId id="300" r:id="rId12"/>
    <p:sldId id="293" r:id="rId13"/>
    <p:sldId id="30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E8DF38-8558-E78E-69CE-AA661C94AAF4}" v="1" dt="2024-07-26T15:33:52.990"/>
    <p1510:client id="{10EBEB23-95C9-9A0D-AFAB-5C4D296CF1B7}" v="2" dt="2024-07-26T22:27:10.398"/>
    <p1510:client id="{E93EBEE0-9EDF-824A-51AD-370E910BF18F}" v="403" dt="2024-07-26T13:23:09.708"/>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7/26/2024</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packetlabs.net/posts/239-cybersecurity-statistics-2023/" TargetMode="External"/><Relationship Id="rId2" Type="http://schemas.openxmlformats.org/officeDocument/2006/relationships/hyperlink" Target="https://www.proofpoint.com/us/resources/white-papers/user-risk-report-summary" TargetMode="External"/><Relationship Id="rId1" Type="http://schemas.openxmlformats.org/officeDocument/2006/relationships/slideLayout" Target="../slideLayouts/slideLayout2.xml"/><Relationship Id="rId4" Type="http://schemas.openxmlformats.org/officeDocument/2006/relationships/hyperlink" Target="https://www.weforum.org/agenda/2024/01/cybersecurity-cybercrime-system-safety/"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666826" y="1070952"/>
            <a:ext cx="10512213" cy="5338762"/>
          </a:xfrm>
        </p:spPr>
        <p:txBody>
          <a:bodyPr vert="horz" lIns="91440" tIns="45720" rIns="91440" bIns="45720" rtlCol="0" anchor="t">
            <a:normAutofit fontScale="92500" lnSpcReduction="20000"/>
          </a:bodyPr>
          <a:lstStyle/>
          <a:p>
            <a:pPr algn="ctr"/>
            <a:r>
              <a:rPr lang="en-US" sz="3600">
                <a:cs typeface="Arial"/>
              </a:rPr>
              <a:t>VIP/Senior Project Final Presentation</a:t>
            </a:r>
            <a:br>
              <a:rPr lang="en-US" sz="3600">
                <a:cs typeface="Arial"/>
              </a:rPr>
            </a:br>
            <a:r>
              <a:rPr lang="en-US" sz="3600">
                <a:cs typeface="Arial"/>
              </a:rPr>
              <a:t> Summer 2024</a:t>
            </a:r>
            <a:endParaRPr lang="en-US">
              <a:cs typeface="Arial"/>
            </a:endParaRPr>
          </a:p>
          <a:p>
            <a:pPr algn="ctr"/>
            <a:endParaRPr lang="en-US" sz="3600">
              <a:cs typeface="Arial"/>
            </a:endParaRPr>
          </a:p>
          <a:p>
            <a:pPr algn="ctr"/>
            <a:r>
              <a:rPr lang="en-US" sz="3600" b="1">
                <a:cs typeface="Arial"/>
              </a:rPr>
              <a:t>Cyber Awareness Training Platform</a:t>
            </a:r>
          </a:p>
          <a:p>
            <a:pPr algn="ctr"/>
            <a:r>
              <a:rPr lang="en-US">
                <a:cs typeface="Arial"/>
              </a:rPr>
              <a:t>Team Members: </a:t>
            </a:r>
            <a:r>
              <a:rPr lang="en-US">
                <a:ea typeface="+mn-lt"/>
                <a:cs typeface="+mn-lt"/>
              </a:rPr>
              <a:t>Gigi Arbelo, Jonathan Gil, Nicholas Smith, Careca McRae</a:t>
            </a:r>
            <a:endParaRPr lang="en-US" b="1">
              <a:cs typeface="Arial"/>
            </a:endParaRPr>
          </a:p>
          <a:p>
            <a:pPr algn="ctr"/>
            <a:r>
              <a:rPr lang="en-US">
                <a:cs typeface="Arial"/>
              </a:rPr>
              <a:t>Product Owner: Jonathan Gil</a:t>
            </a:r>
          </a:p>
          <a:p>
            <a:pPr algn="ctr"/>
            <a:r>
              <a:rPr lang="en-US">
                <a:ea typeface="+mn-lt"/>
                <a:cs typeface="+mn-lt"/>
              </a:rPr>
              <a:t>Professor: </a:t>
            </a:r>
          </a:p>
          <a:p>
            <a:pPr algn="ctr"/>
            <a:endParaRPr lang="en-US">
              <a:ea typeface="+mn-lt"/>
              <a:cs typeface="+mn-lt"/>
            </a:endParaRPr>
          </a:p>
          <a:p>
            <a:pPr algn="ctr"/>
            <a:r>
              <a:rPr lang="en-US">
                <a:ea typeface="+mn-lt"/>
                <a:cs typeface="+mn-lt"/>
              </a:rPr>
              <a:t>Masoud Sadjadi</a:t>
            </a:r>
            <a:endParaRPr lang="en-US">
              <a:cs typeface="Arial"/>
            </a:endParaRPr>
          </a:p>
          <a:p>
            <a:pPr algn="ctr"/>
            <a:endParaRPr lang="en-US">
              <a:cs typeface="Arial"/>
            </a:endParaRPr>
          </a:p>
          <a:p>
            <a:pPr algn="ctr"/>
            <a:r>
              <a:rPr lang="en-US" sz="1600">
                <a:ea typeface="+mn-lt"/>
                <a:cs typeface="+mn-lt"/>
              </a:rPr>
              <a:t>School of Computing and Information Sciences</a:t>
            </a:r>
            <a:br>
              <a:rPr lang="en-US" sz="1600">
                <a:ea typeface="+mn-lt"/>
                <a:cs typeface="+mn-lt"/>
              </a:rPr>
            </a:br>
            <a:r>
              <a:rPr lang="en-US" sz="1600">
                <a:ea typeface="+mn-lt"/>
                <a:cs typeface="+mn-lt"/>
              </a:rPr>
              <a:t>Florida International University</a:t>
            </a:r>
            <a:endParaRPr lang="en-US" sz="1600">
              <a:cs typeface="Arial"/>
            </a:endParaRPr>
          </a:p>
          <a:p>
            <a:pPr algn="ctr"/>
            <a:endParaRPr lang="en-US" sz="1600">
              <a:cs typeface="Arial"/>
            </a:endParaRPr>
          </a:p>
          <a:p>
            <a:pPr algn="ctr"/>
            <a:r>
              <a:rPr lang="en-US" sz="1600">
                <a:cs typeface="Arial"/>
              </a:rPr>
              <a:t>07/26/2024</a:t>
            </a:r>
          </a:p>
          <a:p>
            <a:pPr algn="ctr"/>
            <a:endParaRPr lang="en-US" sz="3600">
              <a:cs typeface="Arial"/>
            </a:endParaRPr>
          </a:p>
          <a:p>
            <a:pPr algn="ctr"/>
            <a:endParaRPr lang="en-US" sz="3600">
              <a:cs typeface="Arial"/>
            </a:endParaRPr>
          </a:p>
          <a:p>
            <a:pPr algn="ctr"/>
            <a:endParaRPr lang="en-US" sz="3600">
              <a:cs typeface="Arial"/>
            </a:endParaRPr>
          </a:p>
          <a:p>
            <a:endParaRPr lang="en-US">
              <a:cs typeface="Arial"/>
            </a:endParaRPr>
          </a:p>
        </p:txBody>
      </p:sp>
      <p:pic>
        <p:nvPicPr>
          <p:cNvPr id="6" name="Picture 5" descr="A logo of a person&amp;#39;s head&#10;&#10;Description automatically generated">
            <a:extLst>
              <a:ext uri="{FF2B5EF4-FFF2-40B4-BE49-F238E27FC236}">
                <a16:creationId xmlns:a16="http://schemas.microsoft.com/office/drawing/2014/main" id="{E916A276-792B-F42B-2B86-B2E073C32AF1}"/>
              </a:ext>
            </a:extLst>
          </p:cNvPr>
          <p:cNvPicPr>
            <a:picLocks noChangeAspect="1"/>
          </p:cNvPicPr>
          <p:nvPr/>
        </p:nvPicPr>
        <p:blipFill>
          <a:blip r:embed="rId2"/>
          <a:stretch>
            <a:fillRect/>
          </a:stretch>
        </p:blipFill>
        <p:spPr>
          <a:xfrm>
            <a:off x="-890882" y="1352785"/>
            <a:ext cx="3512727" cy="3512727"/>
          </a:xfrm>
          <a:prstGeom prst="rect">
            <a:avLst/>
          </a:prstGeom>
        </p:spPr>
      </p:pic>
      <p:pic>
        <p:nvPicPr>
          <p:cNvPr id="8" name="Picture 7" descr="A blue and yellow text on a black background&#10;&#10;Description automatically generated">
            <a:extLst>
              <a:ext uri="{FF2B5EF4-FFF2-40B4-BE49-F238E27FC236}">
                <a16:creationId xmlns:a16="http://schemas.microsoft.com/office/drawing/2014/main" id="{AC6EB68D-36D5-0365-F343-FF89FEADA0A4}"/>
              </a:ext>
            </a:extLst>
          </p:cNvPr>
          <p:cNvPicPr>
            <a:picLocks noChangeAspect="1"/>
          </p:cNvPicPr>
          <p:nvPr/>
        </p:nvPicPr>
        <p:blipFill>
          <a:blip r:embed="rId3"/>
          <a:stretch>
            <a:fillRect/>
          </a:stretch>
        </p:blipFill>
        <p:spPr>
          <a:xfrm>
            <a:off x="112888" y="243819"/>
            <a:ext cx="1335853" cy="763549"/>
          </a:xfrm>
          <a:prstGeom prst="rect">
            <a:avLst/>
          </a:prstGeom>
        </p:spPr>
      </p:pic>
    </p:spTree>
    <p:extLst>
      <p:ext uri="{BB962C8B-B14F-4D97-AF65-F5344CB8AC3E}">
        <p14:creationId xmlns:p14="http://schemas.microsoft.com/office/powerpoint/2010/main" val="346151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r>
              <a:rPr lang="en-US"/>
              <a:t>References</a:t>
            </a: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2090208"/>
            <a:ext cx="9718652" cy="3955415"/>
          </a:xfrm>
        </p:spPr>
        <p:txBody>
          <a:bodyPr vert="horz" lIns="91440" tIns="45720" rIns="91440" bIns="45720" rtlCol="0" anchor="t">
            <a:normAutofit/>
          </a:bodyPr>
          <a:lstStyle/>
          <a:p>
            <a:r>
              <a:rPr lang="en-US" sz="2200">
                <a:latin typeface="Trebuchet MS"/>
              </a:rPr>
              <a:t>[1] </a:t>
            </a:r>
            <a:r>
              <a:rPr lang="en-US" sz="1200" i="1">
                <a:latin typeface="Times New Roman"/>
                <a:cs typeface="Times New Roman"/>
              </a:rPr>
              <a:t>User Risk Report - View survey results | </a:t>
            </a:r>
            <a:r>
              <a:rPr lang="en-US" sz="1200" i="1" err="1">
                <a:latin typeface="Times New Roman"/>
                <a:cs typeface="Times New Roman"/>
              </a:rPr>
              <a:t>ProofPoint</a:t>
            </a:r>
            <a:r>
              <a:rPr lang="en-US" sz="1200" i="1">
                <a:latin typeface="Times New Roman"/>
                <a:cs typeface="Times New Roman"/>
              </a:rPr>
              <a:t> US</a:t>
            </a:r>
            <a:r>
              <a:rPr lang="en-US" sz="1200">
                <a:latin typeface="Times New Roman"/>
                <a:cs typeface="Times New Roman"/>
              </a:rPr>
              <a:t>. (2021, July 7). Proofpoint. </a:t>
            </a:r>
            <a:r>
              <a:rPr lang="en-US" sz="1200">
                <a:latin typeface="Times New Roman"/>
                <a:cs typeface="Times New Roman"/>
                <a:hlinkClick r:id="rId2"/>
              </a:rPr>
              <a:t>(Click here for the link)</a:t>
            </a:r>
            <a:br>
              <a:rPr lang="en-US" sz="1200">
                <a:latin typeface="Times New Roman"/>
                <a:cs typeface="Times New Roman"/>
              </a:rPr>
            </a:br>
            <a:endParaRPr lang="en-US" sz="1200">
              <a:latin typeface="Times New Roman"/>
              <a:cs typeface="Times New Roman"/>
            </a:endParaRPr>
          </a:p>
          <a:p>
            <a:r>
              <a:rPr lang="en-US" sz="2200">
                <a:latin typeface="Trebuchet MS"/>
                <a:cs typeface="Arial"/>
              </a:rPr>
              <a:t>[2] </a:t>
            </a:r>
            <a:r>
              <a:rPr lang="en-US" sz="1200" i="1">
                <a:latin typeface="Times New Roman"/>
                <a:cs typeface="Times New Roman"/>
              </a:rPr>
              <a:t>239 Cybersecurity </a:t>
            </a:r>
            <a:r>
              <a:rPr lang="en-US" sz="1200" i="1" err="1">
                <a:latin typeface="Times New Roman"/>
                <a:cs typeface="Times New Roman"/>
              </a:rPr>
              <a:t>Statitics</a:t>
            </a:r>
            <a:r>
              <a:rPr lang="en-US" sz="1200" i="1">
                <a:latin typeface="Times New Roman"/>
                <a:cs typeface="Times New Roman"/>
              </a:rPr>
              <a:t>  | </a:t>
            </a:r>
            <a:r>
              <a:rPr lang="en-US" sz="1200" i="1" err="1">
                <a:latin typeface="Times New Roman"/>
                <a:cs typeface="Times New Roman"/>
              </a:rPr>
              <a:t>PacketLabs</a:t>
            </a:r>
            <a:r>
              <a:rPr lang="en-US" sz="1200" i="1">
                <a:latin typeface="Times New Roman"/>
                <a:cs typeface="Times New Roman"/>
              </a:rPr>
              <a:t> US</a:t>
            </a:r>
            <a:r>
              <a:rPr lang="en-US" sz="1200">
                <a:latin typeface="Times New Roman"/>
                <a:cs typeface="Times New Roman"/>
              </a:rPr>
              <a:t>. (2023, April 26). </a:t>
            </a:r>
            <a:r>
              <a:rPr lang="en-US" sz="1200" err="1">
                <a:latin typeface="Times New Roman"/>
                <a:cs typeface="Times New Roman"/>
              </a:rPr>
              <a:t>PacketLabs</a:t>
            </a:r>
            <a:r>
              <a:rPr lang="en-US" sz="1200">
                <a:latin typeface="Times New Roman"/>
                <a:cs typeface="Times New Roman"/>
              </a:rPr>
              <a:t>. </a:t>
            </a:r>
            <a:r>
              <a:rPr lang="en-US" sz="1200">
                <a:latin typeface="Times New Roman"/>
                <a:ea typeface="+mn-lt"/>
                <a:cs typeface="+mn-lt"/>
                <a:hlinkClick r:id="rId3"/>
              </a:rPr>
              <a:t>(Click here for the link)</a:t>
            </a:r>
            <a:br>
              <a:rPr lang="en-US" sz="1200">
                <a:latin typeface="Times New Roman"/>
                <a:ea typeface="+mn-lt"/>
                <a:cs typeface="+mn-lt"/>
              </a:rPr>
            </a:br>
            <a:endParaRPr lang="en-US" sz="1200">
              <a:latin typeface="Times New Roman"/>
              <a:ea typeface="+mn-lt"/>
              <a:cs typeface="+mn-lt"/>
            </a:endParaRPr>
          </a:p>
          <a:p>
            <a:r>
              <a:rPr lang="en-US" sz="2200">
                <a:latin typeface="Trebuchet MS"/>
                <a:ea typeface="+mn-lt"/>
                <a:cs typeface="+mn-lt"/>
              </a:rPr>
              <a:t>[3] </a:t>
            </a:r>
            <a:r>
              <a:rPr lang="en-US" sz="1200" i="1">
                <a:solidFill>
                  <a:srgbClr val="FFFFFF"/>
                </a:solidFill>
                <a:latin typeface="Times New Roman"/>
                <a:cs typeface="Arial"/>
              </a:rPr>
              <a:t>2023 was a big year for cybercrime – here’s how we can make our systems safer | Emma Charlton (2024, January 10) World Economic Forum</a:t>
            </a:r>
            <a:br>
              <a:rPr lang="en-US" sz="1200" i="1">
                <a:solidFill>
                  <a:srgbClr val="FFFFFF"/>
                </a:solidFill>
                <a:latin typeface="Times New Roman"/>
                <a:cs typeface="Arial"/>
              </a:rPr>
            </a:br>
            <a:r>
              <a:rPr lang="en-US" sz="1200">
                <a:ea typeface="+mn-lt"/>
                <a:cs typeface="+mn-lt"/>
              </a:rPr>
              <a:t>  </a:t>
            </a:r>
            <a:r>
              <a:rPr lang="en-US" sz="1200">
                <a:latin typeface="Arial"/>
                <a:ea typeface="+mn-lt"/>
                <a:cs typeface="+mn-lt"/>
              </a:rPr>
              <a:t>   </a:t>
            </a:r>
            <a:r>
              <a:rPr lang="en-US" sz="1200" i="1">
                <a:latin typeface="Times New Roman"/>
                <a:ea typeface="+mn-lt"/>
                <a:cs typeface="+mn-lt"/>
                <a:hlinkClick r:id="rId4"/>
              </a:rPr>
              <a:t>(Click here for the link)</a:t>
            </a:r>
            <a:endParaRPr lang="en-US" sz="1200" i="1">
              <a:solidFill>
                <a:srgbClr val="FFFFFF"/>
              </a:solidFill>
              <a:latin typeface="Times New Roman"/>
              <a:cs typeface="Arial"/>
            </a:endParaRPr>
          </a:p>
        </p:txBody>
      </p:sp>
    </p:spTree>
    <p:extLst>
      <p:ext uri="{BB962C8B-B14F-4D97-AF65-F5344CB8AC3E}">
        <p14:creationId xmlns:p14="http://schemas.microsoft.com/office/powerpoint/2010/main" val="2851464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859280" y="414460"/>
            <a:ext cx="9072880" cy="1655762"/>
          </a:xfrm>
        </p:spPr>
        <p:txBody>
          <a:bodyPr vert="horz" lIns="91440" tIns="45720" rIns="91440" bIns="45720" rtlCol="0" anchor="t">
            <a:normAutofit/>
          </a:bodyPr>
          <a:lstStyle/>
          <a:p>
            <a:r>
              <a:rPr lang="en-US" sz="3800">
                <a:latin typeface="Trebuchet MS"/>
              </a:rPr>
              <a:t>Introduction and Motivation</a:t>
            </a:r>
          </a:p>
        </p:txBody>
      </p:sp>
      <p:sp>
        <p:nvSpPr>
          <p:cNvPr id="15" name="Content Placeholder 6">
            <a:extLst>
              <a:ext uri="{FF2B5EF4-FFF2-40B4-BE49-F238E27FC236}">
                <a16:creationId xmlns:a16="http://schemas.microsoft.com/office/drawing/2014/main" id="{72C6CC71-4634-EC5D-7875-E3D9AE7763C9}"/>
              </a:ext>
            </a:extLst>
          </p:cNvPr>
          <p:cNvSpPr txBox="1">
            <a:spLocks/>
          </p:cNvSpPr>
          <p:nvPr/>
        </p:nvSpPr>
        <p:spPr>
          <a:xfrm>
            <a:off x="1861444" y="1718616"/>
            <a:ext cx="7235096" cy="395541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buChar char="•"/>
            </a:pPr>
            <a:r>
              <a:rPr lang="en-US" sz="1600">
                <a:latin typeface="Trebuchet MS"/>
                <a:cs typeface="Arial"/>
              </a:rPr>
              <a:t>Cyber Threats are a global issue that expands with technology</a:t>
            </a:r>
            <a:br>
              <a:rPr lang="en-US" sz="1600">
                <a:latin typeface="Trebuchet MS"/>
                <a:cs typeface="Arial"/>
              </a:rPr>
            </a:br>
            <a:endParaRPr lang="en-US" sz="1600">
              <a:latin typeface="Trebuchet MS"/>
              <a:cs typeface="Arial"/>
            </a:endParaRPr>
          </a:p>
          <a:p>
            <a:pPr marL="285750" indent="-285750">
              <a:buChar char="•"/>
            </a:pPr>
            <a:r>
              <a:rPr lang="en-US" sz="1600">
                <a:latin typeface="Trebuchet MS"/>
                <a:cs typeface="Arial"/>
              </a:rPr>
              <a:t>50% of people will still give access to their friends of families [</a:t>
            </a:r>
            <a:r>
              <a:rPr lang="en-US" sz="1600">
                <a:solidFill>
                  <a:schemeClr val="accent1">
                    <a:lumMod val="25000"/>
                    <a:lumOff val="75000"/>
                  </a:schemeClr>
                </a:solidFill>
                <a:latin typeface="Trebuchet MS"/>
                <a:cs typeface="Arial"/>
              </a:rPr>
              <a:t>1</a:t>
            </a:r>
            <a:r>
              <a:rPr lang="en-US" sz="1600">
                <a:latin typeface="Trebuchet MS"/>
                <a:cs typeface="Arial"/>
              </a:rPr>
              <a:t>]</a:t>
            </a:r>
            <a:br>
              <a:rPr lang="en-US" sz="1600">
                <a:latin typeface="Trebuchet MS"/>
                <a:cs typeface="Arial"/>
              </a:rPr>
            </a:br>
            <a:endParaRPr lang="en-US" sz="1600">
              <a:latin typeface="Trebuchet MS"/>
              <a:cs typeface="Arial"/>
            </a:endParaRPr>
          </a:p>
          <a:p>
            <a:pPr marL="285750" indent="-285750">
              <a:buChar char="•"/>
            </a:pPr>
            <a:r>
              <a:rPr lang="en-US" sz="1600">
                <a:latin typeface="Trebuchet MS"/>
                <a:cs typeface="Arial"/>
              </a:rPr>
              <a:t>There are an estimated 800,000 cyberattacks per year in 2023–with that number predicted to continue to rise annually [</a:t>
            </a:r>
            <a:r>
              <a:rPr lang="en-US" sz="1600">
                <a:solidFill>
                  <a:schemeClr val="accent1">
                    <a:lumMod val="25000"/>
                    <a:lumOff val="75000"/>
                  </a:schemeClr>
                </a:solidFill>
                <a:latin typeface="Trebuchet MS"/>
                <a:cs typeface="Arial"/>
              </a:rPr>
              <a:t>2</a:t>
            </a:r>
            <a:r>
              <a:rPr lang="en-US" sz="1600">
                <a:latin typeface="Trebuchet MS"/>
                <a:cs typeface="Arial"/>
              </a:rPr>
              <a:t>]</a:t>
            </a:r>
            <a:br>
              <a:rPr lang="en-US" sz="1600">
                <a:latin typeface="Trebuchet MS"/>
                <a:cs typeface="Arial"/>
              </a:rPr>
            </a:br>
            <a:endParaRPr lang="en-US" sz="1600">
              <a:latin typeface="Trebuchet MS"/>
              <a:cs typeface="Arial"/>
            </a:endParaRPr>
          </a:p>
          <a:p>
            <a:pPr marL="285750" indent="-285750">
              <a:buChar char="•"/>
            </a:pPr>
            <a:r>
              <a:rPr lang="en-US" sz="1600">
                <a:latin typeface="Trebuchet MS"/>
                <a:cs typeface="Arial"/>
              </a:rPr>
              <a:t>92% of malware is being delivered via email [</a:t>
            </a:r>
            <a:r>
              <a:rPr lang="en-US" sz="1600">
                <a:solidFill>
                  <a:schemeClr val="accent1">
                    <a:lumMod val="25000"/>
                    <a:lumOff val="75000"/>
                  </a:schemeClr>
                </a:solidFill>
                <a:latin typeface="Trebuchet MS"/>
                <a:cs typeface="Arial"/>
              </a:rPr>
              <a:t>2</a:t>
            </a:r>
            <a:r>
              <a:rPr lang="en-US" sz="1600">
                <a:latin typeface="Trebuchet MS"/>
                <a:cs typeface="Arial"/>
              </a:rPr>
              <a:t>]</a:t>
            </a:r>
            <a:br>
              <a:rPr lang="en-US" sz="1600">
                <a:latin typeface="Trebuchet MS"/>
                <a:cs typeface="Arial"/>
              </a:rPr>
            </a:br>
            <a:endParaRPr lang="en-US" sz="1600">
              <a:latin typeface="Trebuchet MS"/>
              <a:cs typeface="Arial"/>
            </a:endParaRPr>
          </a:p>
          <a:p>
            <a:pPr marL="285750" indent="-285750">
              <a:buChar char="•"/>
            </a:pPr>
            <a:r>
              <a:rPr lang="en-US" sz="1600">
                <a:latin typeface="Trebuchet MS"/>
                <a:cs typeface="Arial"/>
              </a:rPr>
              <a:t>255 million phishing attacks occurring in a six-month span, with over 853,987 domain names reported for attempted phishing [</a:t>
            </a:r>
            <a:r>
              <a:rPr lang="en-US" sz="1600">
                <a:solidFill>
                  <a:schemeClr val="accent1">
                    <a:lumMod val="25000"/>
                    <a:lumOff val="75000"/>
                  </a:schemeClr>
                </a:solidFill>
                <a:latin typeface="Trebuchet MS"/>
                <a:cs typeface="Arial"/>
              </a:rPr>
              <a:t>2</a:t>
            </a:r>
            <a:r>
              <a:rPr lang="en-US" sz="1600">
                <a:latin typeface="Trebuchet MS"/>
                <a:cs typeface="Arial"/>
              </a:rPr>
              <a:t>]</a:t>
            </a:r>
            <a:br>
              <a:rPr lang="en-US" sz="1600">
                <a:latin typeface="Trebuchet MS"/>
                <a:cs typeface="Arial"/>
              </a:rPr>
            </a:br>
            <a:endParaRPr lang="en-US" sz="1600">
              <a:latin typeface="Trebuchet MS"/>
              <a:cs typeface="Arial"/>
            </a:endParaRPr>
          </a:p>
          <a:p>
            <a:pPr marL="285750" indent="-285750">
              <a:buChar char="•"/>
            </a:pPr>
            <a:r>
              <a:rPr lang="en-US" sz="1600">
                <a:latin typeface="Trebuchet MS"/>
                <a:ea typeface="+mn-lt"/>
                <a:cs typeface="+mn-lt"/>
              </a:rPr>
              <a:t>Cybercrime is a real and growing threat, with the global cost of online criminal acts expected to surge to $23.84 trillion by 2027 [</a:t>
            </a:r>
            <a:r>
              <a:rPr lang="en-US" sz="1600">
                <a:solidFill>
                  <a:schemeClr val="accent1">
                    <a:lumMod val="25000"/>
                    <a:lumOff val="75000"/>
                  </a:schemeClr>
                </a:solidFill>
                <a:latin typeface="Trebuchet MS"/>
                <a:ea typeface="+mn-lt"/>
                <a:cs typeface="+mn-lt"/>
              </a:rPr>
              <a:t>3</a:t>
            </a:r>
            <a:r>
              <a:rPr lang="en-US" sz="1600">
                <a:latin typeface="Trebuchet MS"/>
                <a:ea typeface="+mn-lt"/>
                <a:cs typeface="+mn-lt"/>
              </a:rPr>
              <a:t>]</a:t>
            </a:r>
            <a:endParaRPr lang="en-US" sz="1600">
              <a:latin typeface="Trebuchet MS"/>
              <a:cs typeface="Arial"/>
            </a:endParaRPr>
          </a:p>
          <a:p>
            <a:pPr marL="285750" indent="-285750">
              <a:buChar char="•"/>
            </a:pPr>
            <a:endParaRPr lang="en-US" sz="1600">
              <a:latin typeface="Trebuchet MS"/>
              <a:cs typeface="Arial"/>
            </a:endParaRPr>
          </a:p>
          <a:p>
            <a:pPr marL="285750" indent="-285750">
              <a:buChar char="•"/>
            </a:pPr>
            <a:endParaRPr lang="en-US" sz="1600">
              <a:latin typeface="Trebuchet MS"/>
              <a:cs typeface="Arial"/>
            </a:endParaRPr>
          </a:p>
          <a:p>
            <a:pPr marL="285750" indent="-285750">
              <a:buChar char="•"/>
            </a:pPr>
            <a:endParaRPr lang="en-US" sz="1600">
              <a:latin typeface="Trebuchet MS"/>
              <a:cs typeface="Arial"/>
            </a:endParaRPr>
          </a:p>
          <a:p>
            <a:pPr marL="285750" indent="-285750">
              <a:buChar char="•"/>
            </a:pPr>
            <a:endParaRPr lang="en-US" sz="1600">
              <a:latin typeface="Trebuchet MS"/>
              <a:cs typeface="Arial"/>
            </a:endParaRPr>
          </a:p>
        </p:txBody>
      </p:sp>
    </p:spTree>
    <p:extLst>
      <p:ext uri="{BB962C8B-B14F-4D97-AF65-F5344CB8AC3E}">
        <p14:creationId xmlns:p14="http://schemas.microsoft.com/office/powerpoint/2010/main" val="509943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1826164" y="532435"/>
            <a:ext cx="4497543" cy="1193563"/>
          </a:xfrm>
        </p:spPr>
        <p:txBody>
          <a:bodyPr/>
          <a:lstStyle/>
          <a:p>
            <a:r>
              <a:rPr lang="en-US" sz="3800">
                <a:latin typeface="Trebuchet MS"/>
              </a:rPr>
              <a:t>Problem definition</a:t>
            </a:r>
            <a:endParaRPr lang="en-US">
              <a:cs typeface="Arial"/>
            </a:endParaRP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1458737"/>
            <a:ext cx="6661245" cy="4247272"/>
          </a:xfrm>
        </p:spPr>
        <p:txBody>
          <a:bodyPr vert="horz" lIns="91440" tIns="45720" rIns="91440" bIns="45720" rtlCol="0" anchor="t">
            <a:normAutofit/>
          </a:bodyPr>
          <a:lstStyle/>
          <a:p>
            <a:pPr marL="0" indent="0" algn="just">
              <a:buNone/>
            </a:pPr>
            <a:r>
              <a:rPr lang="en-US" sz="1800">
                <a:latin typeface="Trebuchet MS"/>
                <a:cs typeface="Arial" panose="020B0604020202020204"/>
              </a:rPr>
              <a:t>With many opportunities and compromises to cybersecurity, we saw the need to address the issue of skill gaps that effectively lead to this.  </a:t>
            </a:r>
            <a:endParaRPr lang="en-US">
              <a:latin typeface="Trebuchet MS"/>
              <a:cs typeface="Arial" panose="020B0604020202020204"/>
            </a:endParaRPr>
          </a:p>
          <a:p>
            <a:pPr algn="just"/>
            <a:r>
              <a:rPr lang="en-US" sz="1800">
                <a:latin typeface="Trebuchet MS"/>
                <a:cs typeface="Arial" panose="020B0604020202020204"/>
              </a:rPr>
              <a:t>Not all attacks are not the same as some of the most effective threats include sophistication, hence increasing the threat landscape. </a:t>
            </a:r>
            <a:endParaRPr lang="en-US">
              <a:latin typeface="Trebuchet MS"/>
              <a:cs typeface="Arial" panose="020B0604020202020204"/>
            </a:endParaRPr>
          </a:p>
          <a:p>
            <a:pPr algn="just"/>
            <a:r>
              <a:rPr lang="en-US" sz="1800">
                <a:latin typeface="Trebuchet MS"/>
                <a:cs typeface="Arial" panose="020B0604020202020204"/>
              </a:rPr>
              <a:t>The objective is to focus on enhancing Cybersecurity Awareness by reducing skill gap in responses to these various issues. </a:t>
            </a:r>
            <a:endParaRPr lang="en-US">
              <a:latin typeface="Trebuchet MS"/>
              <a:cs typeface="Arial" panose="020B0604020202020204"/>
            </a:endParaRPr>
          </a:p>
          <a:p>
            <a:pPr algn="just"/>
            <a:r>
              <a:rPr lang="en-US" sz="1800">
                <a:latin typeface="Trebuchet MS"/>
                <a:cs typeface="Arial" panose="020B0604020202020204"/>
              </a:rPr>
              <a:t>Considering the context and background of our target audience being students</a:t>
            </a:r>
            <a:endParaRPr lang="en-US">
              <a:latin typeface="Trebuchet MS"/>
              <a:cs typeface="Arial" panose="020B0604020202020204"/>
            </a:endParaRPr>
          </a:p>
          <a:p>
            <a:pPr algn="just"/>
            <a:r>
              <a:rPr lang="en-US" sz="1800">
                <a:latin typeface="Trebuchet MS"/>
                <a:cs typeface="Arial" panose="020B0604020202020204"/>
              </a:rPr>
              <a:t>Develop the technical skills necessary to identify, prevent, and respond to potential threats, increase adherence to best practices, and boost incident response preparedness.</a:t>
            </a:r>
            <a:endParaRPr lang="en-US">
              <a:latin typeface="Trebuchet MS"/>
            </a:endParaRPr>
          </a:p>
          <a:p>
            <a:pPr marL="0" indent="0" algn="just">
              <a:buNone/>
            </a:pPr>
            <a:endParaRPr lang="en-US">
              <a:cs typeface="Arial" panose="020B0604020202020204"/>
            </a:endParaRPr>
          </a:p>
        </p:txBody>
      </p:sp>
      <p:pic>
        <p:nvPicPr>
          <p:cNvPr id="5" name="Picture 4" descr="A person looking at a magnifying glass&#10;&#10;Description automatically generated">
            <a:extLst>
              <a:ext uri="{FF2B5EF4-FFF2-40B4-BE49-F238E27FC236}">
                <a16:creationId xmlns:a16="http://schemas.microsoft.com/office/drawing/2014/main" id="{6E0E0EA7-30A6-53CF-534F-7B7B42EE4B5E}"/>
              </a:ext>
            </a:extLst>
          </p:cNvPr>
          <p:cNvPicPr>
            <a:picLocks noChangeAspect="1"/>
          </p:cNvPicPr>
          <p:nvPr/>
        </p:nvPicPr>
        <p:blipFill>
          <a:blip r:embed="rId2"/>
          <a:stretch>
            <a:fillRect/>
          </a:stretch>
        </p:blipFill>
        <p:spPr>
          <a:xfrm>
            <a:off x="8779933" y="2124192"/>
            <a:ext cx="4114800" cy="4114800"/>
          </a:xfrm>
          <a:prstGeom prst="rect">
            <a:avLst/>
          </a:prstGeom>
        </p:spPr>
      </p:pic>
    </p:spTree>
    <p:extLst>
      <p:ext uri="{BB962C8B-B14F-4D97-AF65-F5344CB8AC3E}">
        <p14:creationId xmlns:p14="http://schemas.microsoft.com/office/powerpoint/2010/main" val="440650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6962609" y="532435"/>
            <a:ext cx="4676283" cy="826675"/>
          </a:xfrm>
        </p:spPr>
        <p:txBody>
          <a:bodyPr/>
          <a:lstStyle/>
          <a:p>
            <a:r>
              <a:rPr lang="en-US" sz="3800">
                <a:latin typeface="Trebuchet MS"/>
              </a:rPr>
              <a:t>Solution</a:t>
            </a:r>
            <a:endParaRPr lang="en-US"/>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6962610" y="1204736"/>
            <a:ext cx="4676282" cy="3955415"/>
          </a:xfrm>
        </p:spPr>
        <p:txBody>
          <a:bodyPr vert="horz" lIns="91440" tIns="45720" rIns="91440" bIns="45720" rtlCol="0" anchor="t">
            <a:normAutofit/>
          </a:bodyPr>
          <a:lstStyle/>
          <a:p>
            <a:pPr marL="0">
              <a:buNone/>
            </a:pPr>
            <a:r>
              <a:rPr lang="en-US" sz="1600">
                <a:latin typeface="Trebuchet MS"/>
                <a:ea typeface="+mn-lt"/>
                <a:cs typeface="+mn-lt"/>
              </a:rPr>
              <a:t>Our initiative aims to launch a comprehensive cybersecurity website designed for college students and employees. </a:t>
            </a:r>
          </a:p>
          <a:p>
            <a:pPr marL="57150" indent="-285750"/>
            <a:r>
              <a:rPr lang="en-US" sz="1600">
                <a:latin typeface="Trebuchet MS"/>
                <a:ea typeface="+mn-lt"/>
                <a:cs typeface="+mn-lt"/>
              </a:rPr>
              <a:t>This platform will serve as an educational hub to enhance awareness and understanding of cyberthreats and risks. </a:t>
            </a:r>
          </a:p>
          <a:p>
            <a:pPr marL="57150" indent="-285750"/>
            <a:r>
              <a:rPr lang="en-US" sz="1600">
                <a:latin typeface="Trebuchet MS"/>
                <a:ea typeface="+mn-lt"/>
                <a:cs typeface="+mn-lt"/>
              </a:rPr>
              <a:t>Engaging with content such as articles, tutorials, and interactive tools, to impart essential skills including safe online practices to recognize trends, protect personal data and understand the impact of cyber threats. </a:t>
            </a:r>
          </a:p>
          <a:p>
            <a:pPr marL="57150" indent="-285750"/>
            <a:r>
              <a:rPr lang="en-US" sz="1600">
                <a:latin typeface="Trebuchet MS"/>
                <a:ea typeface="+mn-lt"/>
                <a:cs typeface="+mn-lt"/>
              </a:rPr>
              <a:t>Create a website will foster a community where students can gain a plethora of knowledge, gain advance training, and prepare them for a digitally secure future.</a:t>
            </a:r>
            <a:endParaRPr lang="en-US" sz="1600">
              <a:latin typeface="Trebuchet MS"/>
              <a:cs typeface="Arial"/>
            </a:endParaRPr>
          </a:p>
          <a:p>
            <a:pPr marL="0">
              <a:buNone/>
            </a:pPr>
            <a:endParaRPr lang="en-US" sz="1600">
              <a:latin typeface="Trebuchet MS"/>
              <a:cs typeface="Arial"/>
            </a:endParaRPr>
          </a:p>
        </p:txBody>
      </p:sp>
      <p:pic>
        <p:nvPicPr>
          <p:cNvPr id="9" name="Picture 8" descr="A logo of a person&amp;#39;s head&#10;&#10;Description automatically generated">
            <a:extLst>
              <a:ext uri="{FF2B5EF4-FFF2-40B4-BE49-F238E27FC236}">
                <a16:creationId xmlns:a16="http://schemas.microsoft.com/office/drawing/2014/main" id="{E6715C4C-4629-023D-A769-85EE9FA1C0C7}"/>
              </a:ext>
            </a:extLst>
          </p:cNvPr>
          <p:cNvPicPr>
            <a:picLocks noChangeAspect="1"/>
          </p:cNvPicPr>
          <p:nvPr/>
        </p:nvPicPr>
        <p:blipFill>
          <a:blip r:embed="rId2"/>
          <a:stretch>
            <a:fillRect/>
          </a:stretch>
        </p:blipFill>
        <p:spPr>
          <a:xfrm>
            <a:off x="1978378" y="-232363"/>
            <a:ext cx="4114800" cy="4114800"/>
          </a:xfrm>
          <a:prstGeom prst="rect">
            <a:avLst/>
          </a:prstGeom>
        </p:spPr>
      </p:pic>
      <p:pic>
        <p:nvPicPr>
          <p:cNvPr id="20" name="Picture 19" descr="A white hands with lines coming out of them&#10;&#10;Description automatically generated">
            <a:extLst>
              <a:ext uri="{FF2B5EF4-FFF2-40B4-BE49-F238E27FC236}">
                <a16:creationId xmlns:a16="http://schemas.microsoft.com/office/drawing/2014/main" id="{CC5BF52B-2D5C-A78F-2F82-3A4EF51E18E2}"/>
              </a:ext>
            </a:extLst>
          </p:cNvPr>
          <p:cNvPicPr>
            <a:picLocks noChangeAspect="1"/>
          </p:cNvPicPr>
          <p:nvPr/>
        </p:nvPicPr>
        <p:blipFill>
          <a:blip r:embed="rId3"/>
          <a:stretch>
            <a:fillRect/>
          </a:stretch>
        </p:blipFill>
        <p:spPr>
          <a:xfrm rot="1860000">
            <a:off x="716732" y="-54914"/>
            <a:ext cx="5761095" cy="6334947"/>
          </a:xfrm>
          <a:prstGeom prst="rect">
            <a:avLst/>
          </a:prstGeom>
        </p:spPr>
      </p:pic>
    </p:spTree>
    <p:extLst>
      <p:ext uri="{BB962C8B-B14F-4D97-AF65-F5344CB8AC3E}">
        <p14:creationId xmlns:p14="http://schemas.microsoft.com/office/powerpoint/2010/main" val="2827076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6962609" y="532435"/>
            <a:ext cx="4676283" cy="1184156"/>
          </a:xfrm>
        </p:spPr>
        <p:txBody>
          <a:bodyPr/>
          <a:lstStyle/>
          <a:p>
            <a:r>
              <a:rPr lang="en-US" sz="3800">
                <a:latin typeface="Trebuchet MS"/>
              </a:rPr>
              <a:t>Implementation</a:t>
            </a:r>
            <a:endParaRPr lang="en-US"/>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6962610" y="1825625"/>
            <a:ext cx="4676282" cy="3955415"/>
          </a:xfrm>
        </p:spPr>
        <p:txBody>
          <a:bodyPr vert="horz" lIns="91440" tIns="45720" rIns="91440" bIns="45720" rtlCol="0" anchor="t">
            <a:noAutofit/>
          </a:bodyPr>
          <a:lstStyle/>
          <a:p>
            <a:pPr marL="0" indent="0">
              <a:buNone/>
            </a:pPr>
            <a:r>
              <a:rPr lang="en-US" sz="1600">
                <a:latin typeface="Trebuchet MS"/>
                <a:cs typeface="Arial"/>
              </a:rPr>
              <a:t>Our course idea was implemented using and entails:</a:t>
            </a:r>
            <a:endParaRPr lang="en-US"/>
          </a:p>
          <a:p>
            <a:r>
              <a:rPr lang="en-US" sz="1600">
                <a:latin typeface="Trebuchet MS"/>
                <a:cs typeface="Arial"/>
              </a:rPr>
              <a:t>An effective conveying of our mission and team background.</a:t>
            </a:r>
          </a:p>
          <a:p>
            <a:r>
              <a:rPr lang="en-US" sz="1600">
                <a:latin typeface="Trebuchet MS"/>
                <a:cs typeface="Arial"/>
              </a:rPr>
              <a:t>A cybersecurity learning website, ensuring a visually appealing and cohesive user experience. </a:t>
            </a:r>
            <a:endParaRPr lang="en-US">
              <a:latin typeface="Arial" panose="020B0604020202020204"/>
              <a:cs typeface="Arial"/>
            </a:endParaRPr>
          </a:p>
          <a:p>
            <a:r>
              <a:rPr lang="en-US" sz="1600">
                <a:latin typeface="Trebuchet MS"/>
                <a:cs typeface="Arial"/>
              </a:rPr>
              <a:t>Providing basic and advanced learning virtual consultation and extended services and tools to make users well rounded.</a:t>
            </a:r>
            <a:endParaRPr lang="en-US">
              <a:latin typeface="Arial" panose="020B0604020202020204"/>
              <a:cs typeface="Arial"/>
            </a:endParaRPr>
          </a:p>
          <a:p>
            <a:r>
              <a:rPr lang="en-US" sz="1600">
                <a:latin typeface="Trebuchet MS"/>
                <a:cs typeface="Arial"/>
              </a:rPr>
              <a:t>Facilitation seamless integration for users to stay updated on cybersecurity trends and updates. </a:t>
            </a:r>
          </a:p>
        </p:txBody>
      </p:sp>
      <p:pic>
        <p:nvPicPr>
          <p:cNvPr id="3" name="Picture 2" descr="A person wearing headphones&#10;&#10;Description automatically generated">
            <a:extLst>
              <a:ext uri="{FF2B5EF4-FFF2-40B4-BE49-F238E27FC236}">
                <a16:creationId xmlns:a16="http://schemas.microsoft.com/office/drawing/2014/main" id="{05331AEF-F465-DCE6-D3A0-46D98D254972}"/>
              </a:ext>
            </a:extLst>
          </p:cNvPr>
          <p:cNvPicPr>
            <a:picLocks noChangeAspect="1"/>
          </p:cNvPicPr>
          <p:nvPr/>
        </p:nvPicPr>
        <p:blipFill>
          <a:blip r:embed="rId2"/>
          <a:stretch>
            <a:fillRect/>
          </a:stretch>
        </p:blipFill>
        <p:spPr>
          <a:xfrm>
            <a:off x="2289742" y="4992328"/>
            <a:ext cx="2754462" cy="1601940"/>
          </a:xfrm>
          <a:prstGeom prst="rect">
            <a:avLst/>
          </a:prstGeom>
        </p:spPr>
      </p:pic>
      <p:pic>
        <p:nvPicPr>
          <p:cNvPr id="8" name="Picture 7" descr="A computer screen shot of a computer&#10;&#10;Description automatically generated">
            <a:extLst>
              <a:ext uri="{FF2B5EF4-FFF2-40B4-BE49-F238E27FC236}">
                <a16:creationId xmlns:a16="http://schemas.microsoft.com/office/drawing/2014/main" id="{5621DDAE-EAD1-BD8A-25EE-BDA1BB37FB20}"/>
              </a:ext>
            </a:extLst>
          </p:cNvPr>
          <p:cNvPicPr>
            <a:picLocks noChangeAspect="1"/>
          </p:cNvPicPr>
          <p:nvPr/>
        </p:nvPicPr>
        <p:blipFill>
          <a:blip r:embed="rId3"/>
          <a:stretch>
            <a:fillRect/>
          </a:stretch>
        </p:blipFill>
        <p:spPr>
          <a:xfrm>
            <a:off x="2674807" y="3253162"/>
            <a:ext cx="2960915" cy="1735604"/>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1160A9C5-20CB-12BE-7122-07221B87DF0F}"/>
              </a:ext>
            </a:extLst>
          </p:cNvPr>
          <p:cNvPicPr>
            <a:picLocks noChangeAspect="1"/>
          </p:cNvPicPr>
          <p:nvPr/>
        </p:nvPicPr>
        <p:blipFill>
          <a:blip r:embed="rId4"/>
          <a:stretch>
            <a:fillRect/>
          </a:stretch>
        </p:blipFill>
        <p:spPr>
          <a:xfrm>
            <a:off x="3130879" y="1711711"/>
            <a:ext cx="2969441" cy="1627751"/>
          </a:xfrm>
          <a:prstGeom prst="rect">
            <a:avLst/>
          </a:prstGeom>
        </p:spPr>
      </p:pic>
      <p:pic>
        <p:nvPicPr>
          <p:cNvPr id="5" name="Picture 4" descr="A person climbing a ladder&#10;&#10;Description automatically generated">
            <a:extLst>
              <a:ext uri="{FF2B5EF4-FFF2-40B4-BE49-F238E27FC236}">
                <a16:creationId xmlns:a16="http://schemas.microsoft.com/office/drawing/2014/main" id="{8AA52AD3-817B-209A-67A9-D69F25669182}"/>
              </a:ext>
            </a:extLst>
          </p:cNvPr>
          <p:cNvPicPr>
            <a:picLocks noChangeAspect="1"/>
          </p:cNvPicPr>
          <p:nvPr/>
        </p:nvPicPr>
        <p:blipFill>
          <a:blip r:embed="rId5"/>
          <a:stretch>
            <a:fillRect/>
          </a:stretch>
        </p:blipFill>
        <p:spPr>
          <a:xfrm rot="300000">
            <a:off x="-1959690" y="226864"/>
            <a:ext cx="9098617" cy="6856888"/>
          </a:xfrm>
          <a:prstGeom prst="rect">
            <a:avLst/>
          </a:prstGeom>
        </p:spPr>
      </p:pic>
      <p:pic>
        <p:nvPicPr>
          <p:cNvPr id="4" name="Picture 3" descr="A certificate of completion with a gold coin&#10;&#10;Description automatically generated">
            <a:extLst>
              <a:ext uri="{FF2B5EF4-FFF2-40B4-BE49-F238E27FC236}">
                <a16:creationId xmlns:a16="http://schemas.microsoft.com/office/drawing/2014/main" id="{974D45C1-75BD-710C-EA44-70F515DC1025}"/>
              </a:ext>
            </a:extLst>
          </p:cNvPr>
          <p:cNvPicPr>
            <a:picLocks noChangeAspect="1"/>
          </p:cNvPicPr>
          <p:nvPr/>
        </p:nvPicPr>
        <p:blipFill>
          <a:blip r:embed="rId6"/>
          <a:stretch>
            <a:fillRect/>
          </a:stretch>
        </p:blipFill>
        <p:spPr>
          <a:xfrm>
            <a:off x="4424477" y="343359"/>
            <a:ext cx="1956758" cy="1360584"/>
          </a:xfrm>
          <a:prstGeom prst="rect">
            <a:avLst/>
          </a:prstGeom>
        </p:spPr>
      </p:pic>
    </p:spTree>
    <p:extLst>
      <p:ext uri="{BB962C8B-B14F-4D97-AF65-F5344CB8AC3E}">
        <p14:creationId xmlns:p14="http://schemas.microsoft.com/office/powerpoint/2010/main" val="2325869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r>
              <a:rPr lang="en-US" sz="3800">
                <a:latin typeface="Trebuchet MS"/>
              </a:rPr>
              <a:t>Use Case - System requirements</a:t>
            </a:r>
            <a:endParaRPr lang="en-US"/>
          </a:p>
        </p:txBody>
      </p:sp>
      <p:pic>
        <p:nvPicPr>
          <p:cNvPr id="11" name="Content Placeholder 10">
            <a:extLst>
              <a:ext uri="{FF2B5EF4-FFF2-40B4-BE49-F238E27FC236}">
                <a16:creationId xmlns:a16="http://schemas.microsoft.com/office/drawing/2014/main" id="{89B324F4-2E96-71DF-BFD7-E04B5D6D81DC}"/>
              </a:ext>
            </a:extLst>
          </p:cNvPr>
          <p:cNvPicPr>
            <a:picLocks noGrp="1" noChangeAspect="1"/>
          </p:cNvPicPr>
          <p:nvPr>
            <p:ph idx="1"/>
          </p:nvPr>
        </p:nvPicPr>
        <p:blipFill>
          <a:blip r:embed="rId2"/>
          <a:stretch>
            <a:fillRect/>
          </a:stretch>
        </p:blipFill>
        <p:spPr>
          <a:xfrm>
            <a:off x="3140396" y="785697"/>
            <a:ext cx="7603066" cy="5770503"/>
          </a:xfrm>
        </p:spPr>
      </p:pic>
    </p:spTree>
    <p:extLst>
      <p:ext uri="{BB962C8B-B14F-4D97-AF65-F5344CB8AC3E}">
        <p14:creationId xmlns:p14="http://schemas.microsoft.com/office/powerpoint/2010/main" val="1015046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r>
              <a:rPr lang="en-US" sz="3800">
                <a:latin typeface="Trebuchet MS"/>
              </a:rPr>
              <a:t>Training Goals </a:t>
            </a:r>
            <a:endParaRPr lang="en-US"/>
          </a:p>
        </p:txBody>
      </p:sp>
      <p:pic>
        <p:nvPicPr>
          <p:cNvPr id="3" name="Content Placeholder 2" descr="A white line drawing of a dart in a target&#10;&#10;Description automatically generated">
            <a:extLst>
              <a:ext uri="{FF2B5EF4-FFF2-40B4-BE49-F238E27FC236}">
                <a16:creationId xmlns:a16="http://schemas.microsoft.com/office/drawing/2014/main" id="{E36F6CAF-F830-A1F7-EED0-57EB15285A01}"/>
              </a:ext>
            </a:extLst>
          </p:cNvPr>
          <p:cNvPicPr>
            <a:picLocks noGrp="1" noChangeAspect="1"/>
          </p:cNvPicPr>
          <p:nvPr>
            <p:ph idx="1"/>
          </p:nvPr>
        </p:nvPicPr>
        <p:blipFill>
          <a:blip r:embed="rId2"/>
          <a:stretch>
            <a:fillRect/>
          </a:stretch>
        </p:blipFill>
        <p:spPr>
          <a:xfrm>
            <a:off x="6886810" y="767563"/>
            <a:ext cx="5486400" cy="4114800"/>
          </a:xfrm>
        </p:spPr>
      </p:pic>
      <p:sp>
        <p:nvSpPr>
          <p:cNvPr id="6" name="Content Placeholder 6">
            <a:extLst>
              <a:ext uri="{FF2B5EF4-FFF2-40B4-BE49-F238E27FC236}">
                <a16:creationId xmlns:a16="http://schemas.microsoft.com/office/drawing/2014/main" id="{3597ACC6-2F3C-AC70-CE6C-7A78992D7F6E}"/>
              </a:ext>
            </a:extLst>
          </p:cNvPr>
          <p:cNvSpPr txBox="1">
            <a:spLocks/>
          </p:cNvSpPr>
          <p:nvPr/>
        </p:nvSpPr>
        <p:spPr>
          <a:xfrm>
            <a:off x="1920240" y="1712736"/>
            <a:ext cx="4676282" cy="395541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a:latin typeface="Trebuchet MS"/>
                <a:cs typeface="Arial"/>
              </a:rPr>
              <a:t>Our course effective helps to enhance users:</a:t>
            </a:r>
          </a:p>
          <a:p>
            <a:r>
              <a:rPr lang="en-US" sz="1600">
                <a:latin typeface="Trebuchet MS"/>
                <a:cs typeface="Arial"/>
              </a:rPr>
              <a:t>In building a security culture</a:t>
            </a:r>
          </a:p>
          <a:p>
            <a:r>
              <a:rPr lang="en-US" sz="1600">
                <a:latin typeface="Trebuchet MS"/>
                <a:cs typeface="Arial"/>
              </a:rPr>
              <a:t>To take proactive measures to protect themselves and their organizations</a:t>
            </a:r>
          </a:p>
          <a:p>
            <a:r>
              <a:rPr lang="en-US" sz="1600">
                <a:latin typeface="Trebuchet MS"/>
                <a:cs typeface="Arial"/>
              </a:rPr>
              <a:t>On becoming a part of  a collective defense against cyber threats.</a:t>
            </a:r>
          </a:p>
          <a:p>
            <a:r>
              <a:rPr lang="en-US" sz="1600">
                <a:latin typeface="Trebuchet MS"/>
                <a:cs typeface="Arial"/>
              </a:rPr>
              <a:t>Understand the importance of data security and how to protect sensitive information from unauthorized access and breaches.</a:t>
            </a:r>
          </a:p>
          <a:p>
            <a:r>
              <a:rPr lang="en-US" sz="1600">
                <a:latin typeface="Trebuchet MS"/>
                <a:cs typeface="Arial"/>
              </a:rPr>
              <a:t>Become better equipped to recognize and respond to security incidents</a:t>
            </a:r>
          </a:p>
        </p:txBody>
      </p:sp>
    </p:spTree>
    <p:extLst>
      <p:ext uri="{BB962C8B-B14F-4D97-AF65-F5344CB8AC3E}">
        <p14:creationId xmlns:p14="http://schemas.microsoft.com/office/powerpoint/2010/main" val="1191735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r>
              <a:rPr lang="en-US" sz="3800">
                <a:latin typeface="Trebuchet MS"/>
              </a:rPr>
              <a:t>Why CTFIU?</a:t>
            </a:r>
            <a:endParaRPr lang="en-US"/>
          </a:p>
        </p:txBody>
      </p:sp>
      <p:sp>
        <p:nvSpPr>
          <p:cNvPr id="6" name="Content Placeholder 6">
            <a:extLst>
              <a:ext uri="{FF2B5EF4-FFF2-40B4-BE49-F238E27FC236}">
                <a16:creationId xmlns:a16="http://schemas.microsoft.com/office/drawing/2014/main" id="{3597ACC6-2F3C-AC70-CE6C-7A78992D7F6E}"/>
              </a:ext>
            </a:extLst>
          </p:cNvPr>
          <p:cNvSpPr txBox="1">
            <a:spLocks/>
          </p:cNvSpPr>
          <p:nvPr/>
        </p:nvSpPr>
        <p:spPr>
          <a:xfrm>
            <a:off x="1920240" y="1712736"/>
            <a:ext cx="5852207" cy="395541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a:latin typeface="Trebuchet MS"/>
                <a:cs typeface="Arial"/>
              </a:rPr>
              <a:t>The Product for every team:</a:t>
            </a:r>
            <a:endParaRPr lang="en-US"/>
          </a:p>
          <a:p>
            <a:r>
              <a:rPr lang="en-US" sz="1600">
                <a:latin typeface="Trebuchet MS"/>
                <a:cs typeface="Arial"/>
              </a:rPr>
              <a:t>Helps protect data assets</a:t>
            </a:r>
          </a:p>
          <a:p>
            <a:r>
              <a:rPr lang="en-US" sz="1600">
                <a:latin typeface="Trebuchet MS"/>
                <a:cs typeface="Arial"/>
              </a:rPr>
              <a:t>Improves practices</a:t>
            </a:r>
          </a:p>
          <a:p>
            <a:r>
              <a:rPr lang="en-US" sz="1600">
                <a:latin typeface="Trebuchet MS"/>
                <a:cs typeface="Arial"/>
              </a:rPr>
              <a:t>Audit preparedness</a:t>
            </a:r>
          </a:p>
          <a:p>
            <a:r>
              <a:rPr lang="en-US" sz="1600">
                <a:latin typeface="Trebuchet MS"/>
                <a:cs typeface="Arial"/>
              </a:rPr>
              <a:t>Virtual consultant </a:t>
            </a:r>
          </a:p>
          <a:p>
            <a:r>
              <a:rPr lang="en-US" sz="1600">
                <a:latin typeface="Trebuchet MS"/>
                <a:cs typeface="Arial"/>
              </a:rPr>
              <a:t>Personalized training </a:t>
            </a:r>
          </a:p>
          <a:p>
            <a:pPr marL="0" indent="0">
              <a:buNone/>
            </a:pPr>
            <a:endParaRPr lang="en-US" sz="1600">
              <a:latin typeface="Trebuchet MS"/>
              <a:cs typeface="Arial"/>
            </a:endParaRPr>
          </a:p>
        </p:txBody>
      </p:sp>
      <p:pic>
        <p:nvPicPr>
          <p:cNvPr id="7" name="Content Placeholder 6" descr="A white rocket on a black background&#10;&#10;Description automatically generated">
            <a:extLst>
              <a:ext uri="{FF2B5EF4-FFF2-40B4-BE49-F238E27FC236}">
                <a16:creationId xmlns:a16="http://schemas.microsoft.com/office/drawing/2014/main" id="{E324FDF7-9918-D9A5-1019-17342DB81464}"/>
              </a:ext>
            </a:extLst>
          </p:cNvPr>
          <p:cNvPicPr>
            <a:picLocks noGrp="1" noChangeAspect="1"/>
          </p:cNvPicPr>
          <p:nvPr>
            <p:ph idx="1"/>
          </p:nvPr>
        </p:nvPicPr>
        <p:blipFill>
          <a:blip r:embed="rId2"/>
          <a:stretch>
            <a:fillRect/>
          </a:stretch>
        </p:blipFill>
        <p:spPr>
          <a:xfrm>
            <a:off x="4036366" y="-201400"/>
            <a:ext cx="6427140" cy="4820355"/>
          </a:xfrm>
        </p:spPr>
      </p:pic>
      <p:sp>
        <p:nvSpPr>
          <p:cNvPr id="8" name="TextBox 7">
            <a:extLst>
              <a:ext uri="{FF2B5EF4-FFF2-40B4-BE49-F238E27FC236}">
                <a16:creationId xmlns:a16="http://schemas.microsoft.com/office/drawing/2014/main" id="{D4688868-2510-BCB7-3CC9-3EAE19134EBF}"/>
              </a:ext>
            </a:extLst>
          </p:cNvPr>
          <p:cNvSpPr txBox="1"/>
          <p:nvPr/>
        </p:nvSpPr>
        <p:spPr>
          <a:xfrm>
            <a:off x="5270029" y="3821289"/>
            <a:ext cx="364631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aseline="30000">
                <a:solidFill>
                  <a:srgbClr val="FFFFFF"/>
                </a:solidFill>
                <a:latin typeface="Trebuchet MS"/>
              </a:rPr>
              <a:t>We don't just empower, we empower to act. </a:t>
            </a:r>
            <a:endParaRPr lang="en-US"/>
          </a:p>
        </p:txBody>
      </p:sp>
      <p:pic>
        <p:nvPicPr>
          <p:cNvPr id="10" name="Picture 9" descr="A logo of a person&amp;#39;s head&#10;&#10;Description automatically generated">
            <a:extLst>
              <a:ext uri="{FF2B5EF4-FFF2-40B4-BE49-F238E27FC236}">
                <a16:creationId xmlns:a16="http://schemas.microsoft.com/office/drawing/2014/main" id="{71678669-A529-ED68-51FF-35B11C440534}"/>
              </a:ext>
            </a:extLst>
          </p:cNvPr>
          <p:cNvPicPr>
            <a:picLocks noChangeAspect="1"/>
          </p:cNvPicPr>
          <p:nvPr/>
        </p:nvPicPr>
        <p:blipFill>
          <a:blip r:embed="rId3"/>
          <a:stretch>
            <a:fillRect/>
          </a:stretch>
        </p:blipFill>
        <p:spPr>
          <a:xfrm>
            <a:off x="7773340" y="-763881"/>
            <a:ext cx="5450652" cy="5497689"/>
          </a:xfrm>
          <a:prstGeom prst="rect">
            <a:avLst/>
          </a:prstGeom>
        </p:spPr>
      </p:pic>
    </p:spTree>
    <p:extLst>
      <p:ext uri="{BB962C8B-B14F-4D97-AF65-F5344CB8AC3E}">
        <p14:creationId xmlns:p14="http://schemas.microsoft.com/office/powerpoint/2010/main" val="2168414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r>
              <a:rPr lang="en-US" sz="3800">
                <a:latin typeface="Trebuchet MS"/>
              </a:rPr>
              <a:t>Thank You.</a:t>
            </a: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2090208"/>
            <a:ext cx="9718652" cy="3955415"/>
          </a:xfrm>
        </p:spPr>
        <p:txBody>
          <a:bodyPr vert="horz" lIns="91440" tIns="45720" rIns="91440" bIns="45720" rtlCol="0" anchor="t">
            <a:normAutofit/>
          </a:bodyPr>
          <a:lstStyle/>
          <a:p>
            <a:pPr marL="0" indent="0">
              <a:buNone/>
            </a:pPr>
            <a:r>
              <a:rPr lang="en-US" sz="2200">
                <a:latin typeface="Trebuchet MS"/>
              </a:rPr>
              <a:t>Masoud Sadjadi -</a:t>
            </a:r>
            <a:endParaRPr lang="en-US" sz="2200">
              <a:latin typeface="Trebuchet MS"/>
              <a:ea typeface="+mn-lt"/>
              <a:cs typeface="+mn-lt"/>
            </a:endParaRPr>
          </a:p>
          <a:p>
            <a:r>
              <a:rPr lang="en-US" sz="2200">
                <a:ea typeface="+mn-lt"/>
                <a:cs typeface="+mn-lt"/>
              </a:rPr>
              <a:t>Associate Professor of Computer Science    </a:t>
            </a:r>
            <a:br>
              <a:rPr lang="en-US" sz="2200">
                <a:ea typeface="+mn-lt"/>
                <a:cs typeface="+mn-lt"/>
              </a:rPr>
            </a:br>
            <a:r>
              <a:rPr lang="en-US" sz="2200">
                <a:ea typeface="+mn-lt"/>
                <a:cs typeface="+mn-lt"/>
              </a:rPr>
              <a:t>Director of Agile Software &amp; Autonomic Computing (ASAC) Lab.</a:t>
            </a:r>
            <a:br>
              <a:rPr lang="en-US" sz="2200">
                <a:ea typeface="+mn-lt"/>
                <a:cs typeface="+mn-lt"/>
              </a:rPr>
            </a:br>
            <a:r>
              <a:rPr lang="en-US" sz="2200">
                <a:ea typeface="+mn-lt"/>
                <a:cs typeface="+mn-lt"/>
              </a:rPr>
              <a:t>Knight Foundation School of Computing and Information Sciences </a:t>
            </a:r>
            <a:endParaRPr lang="en-US" sz="2200">
              <a:latin typeface="Trebuchet MS"/>
            </a:endParaRPr>
          </a:p>
          <a:p>
            <a:pPr marL="0" indent="0">
              <a:buNone/>
            </a:pPr>
            <a:r>
              <a:rPr lang="en-US" sz="2200">
                <a:latin typeface="Trebuchet MS"/>
                <a:cs typeface="Times New Roman"/>
              </a:rPr>
              <a:t>Project Team </a:t>
            </a:r>
          </a:p>
          <a:p>
            <a:r>
              <a:rPr lang="en-US" sz="2200">
                <a:latin typeface="Arial"/>
                <a:cs typeface="Arial"/>
              </a:rPr>
              <a:t>Gigi Arbelo, Jonathan Gil, Nicholas Smith, Careca McRae</a:t>
            </a:r>
          </a:p>
          <a:p>
            <a:pPr marL="0" indent="0">
              <a:buNone/>
            </a:pPr>
            <a:endParaRPr lang="en-US" sz="2200">
              <a:latin typeface="Trebuchet MS"/>
              <a:cs typeface="Times New Roman"/>
            </a:endParaRPr>
          </a:p>
        </p:txBody>
      </p:sp>
    </p:spTree>
    <p:extLst>
      <p:ext uri="{BB962C8B-B14F-4D97-AF65-F5344CB8AC3E}">
        <p14:creationId xmlns:p14="http://schemas.microsoft.com/office/powerpoint/2010/main" val="2341289997"/>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 Bernabel</DisplayName>
        <AccountId>561</AccountId>
        <AccountType/>
      </UserInfo>
      <UserInfo>
        <DisplayName>Sahil Sethi</DisplayName>
        <AccountId>3992</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3604092C-5421-40E2-9ABF-ABB4631ECAF3}">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10</Slides>
  <Notes>0</Notes>
  <HiddenSlides>0</HiddenSlide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PowerPoint Presentation</vt:lpstr>
      <vt:lpstr>Problem definition</vt:lpstr>
      <vt:lpstr>Solution</vt:lpstr>
      <vt:lpstr>Implementation</vt:lpstr>
      <vt:lpstr>Use Case - System requirements</vt:lpstr>
      <vt:lpstr>Training Goals </vt:lpstr>
      <vt:lpstr>Why CTFIU?</vt:lpstr>
      <vt:lpstr>Thank You.</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revision>4</cp:revision>
  <dcterms:created xsi:type="dcterms:W3CDTF">2019-06-25T19:12:02Z</dcterms:created>
  <dcterms:modified xsi:type="dcterms:W3CDTF">2024-07-26T22:27:22Z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