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
  </p:notesMasterIdLst>
  <p:handoutMasterIdLst>
    <p:handoutMasterId r:id="rId11"/>
  </p:handoutMasterIdLst>
  <p:sldIdLst>
    <p:sldId id="257" r:id="rId5"/>
    <p:sldId id="258" r:id="rId6"/>
    <p:sldId id="310" r:id="rId7"/>
    <p:sldId id="277" r:id="rId8"/>
    <p:sldId id="32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15"/>
    <p:restoredTop sz="95033" autoAdjust="0"/>
  </p:normalViewPr>
  <p:slideViewPr>
    <p:cSldViewPr snapToGrid="0" snapToObjects="1">
      <p:cViewPr varScale="1">
        <p:scale>
          <a:sx n="78" d="100"/>
          <a:sy n="78" d="100"/>
        </p:scale>
        <p:origin x="557" y="7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4/29/2024</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4/29/2024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a:xfrm>
            <a:off x="0" y="2453820"/>
            <a:ext cx="12110543" cy="4404180"/>
          </a:xfrm>
        </p:spPr>
        <p:txBody>
          <a:bodyPr>
            <a:normAutofit/>
          </a:bodyPr>
          <a:lstStyle/>
          <a:p>
            <a:r>
              <a:rPr lang="en-US" b="1" dirty="0"/>
              <a:t>Shortcomings Presentation – Spring 2024</a:t>
            </a:r>
            <a:br>
              <a:rPr lang="en-US" b="1" dirty="0"/>
            </a:br>
            <a:br>
              <a:rPr lang="en-US" dirty="0"/>
            </a:br>
            <a:r>
              <a:rPr lang="en-US" sz="2800" i="1" dirty="0"/>
              <a:t>Geometric Visualization Tool</a:t>
            </a:r>
            <a:br>
              <a:rPr lang="en-US" sz="2800" i="1" dirty="0"/>
            </a:br>
            <a:br>
              <a:rPr lang="en-US" sz="2800" i="1" dirty="0"/>
            </a:br>
            <a:br>
              <a:rPr lang="en-US" sz="2800" dirty="0"/>
            </a:br>
            <a:r>
              <a:rPr lang="en-US" sz="2200" dirty="0">
                <a:solidFill>
                  <a:srgbClr val="00B0F0"/>
                </a:solidFill>
              </a:rPr>
              <a:t>Team Members: </a:t>
            </a:r>
            <a:r>
              <a:rPr lang="en-US" sz="2200" dirty="0"/>
              <a:t>Alex Castaneira, Anthony Thompson, Jinpan Zheng, Alex Narvaez, Joseph Mejia</a:t>
            </a:r>
            <a:br>
              <a:rPr lang="en-US" sz="2200" dirty="0"/>
            </a:br>
            <a:br>
              <a:rPr lang="en-US" sz="2200" dirty="0"/>
            </a:br>
            <a:r>
              <a:rPr lang="en-US" sz="2200" dirty="0">
                <a:solidFill>
                  <a:srgbClr val="00B0F0"/>
                </a:solidFill>
              </a:rPr>
              <a:t>Product Owner: </a:t>
            </a:r>
            <a:r>
              <a:rPr lang="en-US" sz="2200" dirty="0"/>
              <a:t>Antonio Hernandez</a:t>
            </a:r>
            <a:br>
              <a:rPr lang="en-US" sz="2200" dirty="0"/>
            </a:br>
            <a:br>
              <a:rPr lang="en-US" sz="2200" dirty="0"/>
            </a:br>
            <a:r>
              <a:rPr lang="en-US" sz="2200" dirty="0">
                <a:solidFill>
                  <a:srgbClr val="00B0F0"/>
                </a:solidFill>
              </a:rPr>
              <a:t>Professor: </a:t>
            </a:r>
            <a:r>
              <a:rPr lang="en-US" sz="2200" dirty="0"/>
              <a:t>Masoud Sadjadi</a:t>
            </a:r>
            <a:br>
              <a:rPr lang="en-US" sz="2200" dirty="0"/>
            </a:br>
            <a:endParaRPr lang="en-US" sz="2200" dirty="0"/>
          </a:p>
        </p:txBody>
      </p:sp>
      <p:pic>
        <p:nvPicPr>
          <p:cNvPr id="1028" name="Picture 4">
            <a:extLst>
              <a:ext uri="{FF2B5EF4-FFF2-40B4-BE49-F238E27FC236}">
                <a16:creationId xmlns:a16="http://schemas.microsoft.com/office/drawing/2014/main" id="{78F128A7-46A9-BD9D-CFC9-06B6C2A9B4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165" y="741088"/>
            <a:ext cx="10547669" cy="1560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128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1590221" y="1612133"/>
            <a:ext cx="8984543" cy="4338956"/>
          </a:xfrm>
        </p:spPr>
        <p:txBody>
          <a:bodyPr>
            <a:normAutofit/>
          </a:bodyPr>
          <a:lstStyle/>
          <a:p>
            <a:pPr marL="285750" indent="-285750">
              <a:buFont typeface="Arial" panose="020B0604020202020204" pitchFamily="34" charset="0"/>
              <a:buChar char="•"/>
            </a:pPr>
            <a:r>
              <a:rPr lang="en-US" sz="1800" dirty="0">
                <a:effectLst/>
                <a:ea typeface="Times New Roman" panose="02020603050405020304" pitchFamily="18" charset="0"/>
              </a:rPr>
              <a:t>The team was starting completely from scratch and was unable to in the allocated time to implement the geometric object polygons with holes in both the C++ side and the Java side. This geometric object builds specifically on the complexity of all the previous shapes as the holes a polygon can have can be polygon shaped or any of the already implemented geometric objects like circle, triangle, rectangle.</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 CGAL reference: polygons with geometric holes is </a:t>
            </a:r>
            <a:r>
              <a:rPr lang="en-US" sz="1800" dirty="0" err="1">
                <a:effectLst/>
                <a:latin typeface="Times New Roman" panose="02020603050405020304" pitchFamily="18" charset="0"/>
                <a:ea typeface="Times New Roman" panose="02020603050405020304" pitchFamily="18" charset="0"/>
              </a:rPr>
              <a:t>Polygon_with_holes</a:t>
            </a:r>
            <a:r>
              <a:rPr lang="en-US" sz="1800" dirty="0">
                <a:effectLst/>
                <a:latin typeface="Times New Roman" panose="02020603050405020304" pitchFamily="18" charset="0"/>
                <a:ea typeface="Times New Roman" panose="02020603050405020304" pitchFamily="18" charset="0"/>
              </a:rPr>
              <a:t>.</a:t>
            </a:r>
            <a:endParaRPr lang="en-US" sz="1800" dirty="0">
              <a:effectLst/>
              <a:ea typeface="Times New Roman" panose="02020603050405020304" pitchFamily="18" charset="0"/>
            </a:endParaRPr>
          </a:p>
          <a:p>
            <a:pPr marL="285750" indent="-285750">
              <a:buFont typeface="Arial" panose="020B0604020202020204" pitchFamily="34" charset="0"/>
              <a:buChar char="•"/>
            </a:pPr>
            <a:r>
              <a:rPr lang="en-US" sz="1800" dirty="0">
                <a:effectLst/>
                <a:ea typeface="Times New Roman" panose="02020603050405020304" pitchFamily="18" charset="0"/>
              </a:rPr>
              <a:t>The capstone team was unable to implement in the allocated time, the geometric data structure doubly connected edge list (DCEL), which is the data structure used for graphing planar straight-line graphs. The DCEL breaks down the edge building block into necessary subdivisions such as edge twin, edge face, edge start, and edge end. </a:t>
            </a:r>
          </a:p>
          <a:p>
            <a:pPr marL="285750" indent="-285750">
              <a:buFont typeface="Arial" panose="020B0604020202020204" pitchFamily="34" charset="0"/>
              <a:buChar char="•"/>
            </a:pPr>
            <a:r>
              <a:rPr lang="en-US" sz="1800" dirty="0">
                <a:latin typeface="Times New Roman" panose="02020603050405020304" pitchFamily="18" charset="0"/>
                <a:ea typeface="Times New Roman" panose="02020603050405020304" pitchFamily="18" charset="0"/>
              </a:rPr>
              <a:t>The </a:t>
            </a:r>
            <a:r>
              <a:rPr lang="en-US" sz="1800" dirty="0">
                <a:effectLst/>
                <a:latin typeface="Times New Roman" panose="02020603050405020304" pitchFamily="18" charset="0"/>
                <a:ea typeface="Times New Roman" panose="02020603050405020304" pitchFamily="18" charset="0"/>
              </a:rPr>
              <a:t>CGAL reference: doubly connected edge list is Arrangement_DCEL.</a:t>
            </a:r>
            <a:endParaRPr lang="en-US" sz="1800" dirty="0">
              <a:effectLst/>
              <a:ea typeface="Times New Roman" panose="02020603050405020304" pitchFamily="18" charset="0"/>
            </a:endParaRPr>
          </a:p>
          <a:p>
            <a:endParaRPr lang="en-US" dirty="0"/>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pPr algn="ctr"/>
            <a:r>
              <a:rPr lang="en-US" dirty="0">
                <a:solidFill>
                  <a:srgbClr val="00B0F0"/>
                </a:solidFill>
              </a:rPr>
              <a:t>Unsolved/Shortcomings</a:t>
            </a:r>
          </a:p>
        </p:txBody>
      </p:sp>
      <p:pic>
        <p:nvPicPr>
          <p:cNvPr id="1026" name="Picture 2" descr="algorithm for displaying holes in a polygon by translating it into several  hole-less polygons? - Geographic Information Systems Stack Exchange">
            <a:extLst>
              <a:ext uri="{FF2B5EF4-FFF2-40B4-BE49-F238E27FC236}">
                <a16:creationId xmlns:a16="http://schemas.microsoft.com/office/drawing/2014/main" id="{E4D82174-5EFE-0451-2742-C3B883A8E6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485" y="326258"/>
            <a:ext cx="2857500" cy="12858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ubly connected edge list - Wikipedia">
            <a:extLst>
              <a:ext uri="{FF2B5EF4-FFF2-40B4-BE49-F238E27FC236}">
                <a16:creationId xmlns:a16="http://schemas.microsoft.com/office/drawing/2014/main" id="{6882F799-CE32-6484-F572-DC6099B53D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3836" y="4402496"/>
            <a:ext cx="3122358" cy="1899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114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F7AC98-682F-FABF-CCF9-58A6581D9F2A}"/>
              </a:ext>
            </a:extLst>
          </p:cNvPr>
          <p:cNvSpPr>
            <a:spLocks noGrp="1"/>
          </p:cNvSpPr>
          <p:nvPr>
            <p:ph type="body" sz="quarter" idx="14"/>
          </p:nvPr>
        </p:nvSpPr>
        <p:spPr>
          <a:xfrm>
            <a:off x="1806531" y="1451283"/>
            <a:ext cx="8984543" cy="4338956"/>
          </a:xfrm>
        </p:spPr>
        <p:txBody>
          <a:bodyPr>
            <a:normAutofit/>
          </a:bodyPr>
          <a:lstStyle/>
          <a:p>
            <a:pPr marL="457200" indent="-457200">
              <a:buFont typeface="Arial" panose="020B0604020202020204" pitchFamily="34" charset="0"/>
              <a:buChar char="•"/>
            </a:pPr>
            <a:r>
              <a:rPr lang="en-US" sz="1800" dirty="0">
                <a:effectLst/>
                <a:ea typeface="Times New Roman" panose="02020603050405020304" pitchFamily="18" charset="0"/>
              </a:rPr>
              <a:t>The goal in mind is to extend possible options and complexity of triangulations and </a:t>
            </a:r>
            <a:r>
              <a:rPr lang="en-US" sz="1800" dirty="0">
                <a:ea typeface="Times New Roman" panose="02020603050405020304" pitchFamily="18" charset="0"/>
              </a:rPr>
              <a:t>V</a:t>
            </a:r>
            <a:r>
              <a:rPr lang="en-US" sz="1800" dirty="0">
                <a:effectLst/>
                <a:ea typeface="Times New Roman" panose="02020603050405020304" pitchFamily="18" charset="0"/>
              </a:rPr>
              <a:t>oronoi diagrams that can be made with greater building blocks such as weighted points, curves, 2D bounding box. The addition of these geometric objects lead to more diverse geometric data structures.</a:t>
            </a:r>
          </a:p>
          <a:p>
            <a:pPr marL="457200" indent="-45720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 CGAL reference: weighted points, curves, and bounding box are Curve_2, WeightedPoint_2, Bbox_2.</a:t>
            </a:r>
            <a:endParaRPr lang="en-US" sz="1800" dirty="0">
              <a:effectLst/>
              <a:ea typeface="Times New Roman" panose="02020603050405020304" pitchFamily="18" charset="0"/>
            </a:endParaRPr>
          </a:p>
          <a:p>
            <a:pPr marL="457200" indent="-457200">
              <a:buFont typeface="Arial" panose="020B0604020202020204" pitchFamily="34" charset="0"/>
              <a:buChar char="•"/>
            </a:pPr>
            <a:r>
              <a:rPr lang="en-US" sz="1800" dirty="0">
                <a:effectLst/>
                <a:ea typeface="Times New Roman" panose="02020603050405020304" pitchFamily="18" charset="0"/>
              </a:rPr>
              <a:t>With CGAL’s library integration looking at the next capabilities to extend student’s options with all types of possible 2D geometric transformations such as affine transformations, rigid transformations, deformable transformations. </a:t>
            </a:r>
          </a:p>
          <a:p>
            <a:pPr marL="457200" indent="-45720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Fill out the graphing that tool’s capableness with new geometric data structures and algorithms such as specific different versions of triangulation called constrained triangulation. As well as algorithms possible from already implemented geometric objects such as 2D convex hull or arranged vertical ray shooting for a total of four general types of algorithms. </a:t>
            </a:r>
          </a:p>
        </p:txBody>
      </p:sp>
      <p:sp>
        <p:nvSpPr>
          <p:cNvPr id="3" name="Title 2">
            <a:extLst>
              <a:ext uri="{FF2B5EF4-FFF2-40B4-BE49-F238E27FC236}">
                <a16:creationId xmlns:a16="http://schemas.microsoft.com/office/drawing/2014/main" id="{6DFC3AA0-5961-57B0-AB91-6C05117645F7}"/>
              </a:ext>
            </a:extLst>
          </p:cNvPr>
          <p:cNvSpPr>
            <a:spLocks noGrp="1"/>
          </p:cNvSpPr>
          <p:nvPr>
            <p:ph type="title"/>
          </p:nvPr>
        </p:nvSpPr>
        <p:spPr/>
        <p:txBody>
          <a:bodyPr/>
          <a:lstStyle/>
          <a:p>
            <a:pPr algn="ctr"/>
            <a:r>
              <a:rPr lang="en-US" dirty="0">
                <a:solidFill>
                  <a:srgbClr val="00B0F0"/>
                </a:solidFill>
              </a:rPr>
              <a:t>Wishlist</a:t>
            </a:r>
          </a:p>
        </p:txBody>
      </p:sp>
      <p:pic>
        <p:nvPicPr>
          <p:cNvPr id="2050" name="Picture 2" descr="CGAL 5.6.1 - 2D Arrangements: User Manual">
            <a:extLst>
              <a:ext uri="{FF2B5EF4-FFF2-40B4-BE49-F238E27FC236}">
                <a16:creationId xmlns:a16="http://schemas.microsoft.com/office/drawing/2014/main" id="{4485761A-62C9-2A24-3055-D223FA09C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74868"/>
            <a:ext cx="2260230" cy="211654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S 312 — Convex Hull Project">
            <a:extLst>
              <a:ext uri="{FF2B5EF4-FFF2-40B4-BE49-F238E27FC236}">
                <a16:creationId xmlns:a16="http://schemas.microsoft.com/office/drawing/2014/main" id="{1CBCF283-1B3E-C662-81A6-3F86202B31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6004" y="5140183"/>
            <a:ext cx="413385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onstrained Delaunay">
            <a:extLst>
              <a:ext uri="{FF2B5EF4-FFF2-40B4-BE49-F238E27FC236}">
                <a16:creationId xmlns:a16="http://schemas.microsoft.com/office/drawing/2014/main" id="{CD5587E8-CAD9-2A41-C249-4D63C69123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9203" y="5175557"/>
            <a:ext cx="2723535" cy="1532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253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0044592-2717-5544-BDA2-337795D66E7B}"/>
              </a:ext>
            </a:extLst>
          </p:cNvPr>
          <p:cNvSpPr>
            <a:spLocks noGrp="1"/>
          </p:cNvSpPr>
          <p:nvPr>
            <p:ph type="body" sz="half" idx="10"/>
          </p:nvPr>
        </p:nvSpPr>
        <p:spPr>
          <a:xfrm>
            <a:off x="2665676" y="636715"/>
            <a:ext cx="6203852" cy="1259120"/>
          </a:xfrm>
        </p:spPr>
        <p:txBody>
          <a:bodyPr/>
          <a:lstStyle/>
          <a:p>
            <a:r>
              <a:rPr lang="en-US" dirty="0">
                <a:solidFill>
                  <a:srgbClr val="00B0F0"/>
                </a:solidFill>
                <a:latin typeface="Arial"/>
                <a:cs typeface="Arial"/>
              </a:rPr>
              <a:t>Future Main Focus</a:t>
            </a:r>
          </a:p>
        </p:txBody>
      </p:sp>
      <p:grpSp>
        <p:nvGrpSpPr>
          <p:cNvPr id="4" name="Group 3">
            <a:extLst>
              <a:ext uri="{FF2B5EF4-FFF2-40B4-BE49-F238E27FC236}">
                <a16:creationId xmlns:a16="http://schemas.microsoft.com/office/drawing/2014/main" id="{C64FB039-E8CD-B54C-85C3-533C2258CD7A}"/>
              </a:ext>
            </a:extLst>
          </p:cNvPr>
          <p:cNvGrpSpPr/>
          <p:nvPr/>
        </p:nvGrpSpPr>
        <p:grpSpPr>
          <a:xfrm>
            <a:off x="2555362" y="2291874"/>
            <a:ext cx="487681" cy="227990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8" name="Group 7">
            <a:extLst>
              <a:ext uri="{FF2B5EF4-FFF2-40B4-BE49-F238E27FC236}">
                <a16:creationId xmlns:a16="http://schemas.microsoft.com/office/drawing/2014/main" id="{6DA493BD-0AB3-1C41-A451-D157D2ADF004}"/>
              </a:ext>
            </a:extLst>
          </p:cNvPr>
          <p:cNvGrpSpPr/>
          <p:nvPr/>
        </p:nvGrpSpPr>
        <p:grpSpPr>
          <a:xfrm rot="10800000">
            <a:off x="9148955" y="2291874"/>
            <a:ext cx="487681" cy="2279905"/>
            <a:chOff x="1975104" y="2011680"/>
            <a:chExt cx="487681" cy="2779777"/>
          </a:xfrm>
          <a:solidFill>
            <a:srgbClr val="00FFFF"/>
          </a:solidFill>
        </p:grpSpPr>
        <p:sp>
          <p:nvSpPr>
            <p:cNvPr id="9" name="Rectangle 8">
              <a:extLst>
                <a:ext uri="{FF2B5EF4-FFF2-40B4-BE49-F238E27FC236}">
                  <a16:creationId xmlns:a16="http://schemas.microsoft.com/office/drawing/2014/main" id="{8625A470-A4B5-8142-8CA5-CE6C459AFD53}"/>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83DDE266-7F14-904C-A042-2E4181E8F2E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8CBF656C-551E-4E49-83CD-E761771E6CC7}"/>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F2595C73-3ED9-3AF5-2423-F35B2B412FED}"/>
              </a:ext>
            </a:extLst>
          </p:cNvPr>
          <p:cNvSpPr txBox="1"/>
          <p:nvPr/>
        </p:nvSpPr>
        <p:spPr>
          <a:xfrm>
            <a:off x="2665676" y="2406287"/>
            <a:ext cx="6727120" cy="2308324"/>
          </a:xfrm>
          <a:prstGeom prst="rect">
            <a:avLst/>
          </a:prstGeom>
          <a:noFill/>
        </p:spPr>
        <p:txBody>
          <a:bodyPr wrap="square" rtlCol="0">
            <a:spAutoFit/>
          </a:bodyPr>
          <a:lstStyle/>
          <a:p>
            <a:pPr marL="342900" indent="-342900">
              <a:buAutoNum type="arabicPeriod"/>
            </a:pPr>
            <a:r>
              <a:rPr lang="en-US" sz="1800" dirty="0">
                <a:solidFill>
                  <a:schemeClr val="bg2"/>
                </a:solidFill>
                <a:effectLst/>
                <a:latin typeface="Arial" panose="020B0604020202020204" pitchFamily="34" charset="0"/>
                <a:ea typeface="Times New Roman" panose="02020603050405020304" pitchFamily="18" charset="0"/>
                <a:cs typeface="Arial" panose="020B0604020202020204" pitchFamily="34" charset="0"/>
              </a:rPr>
              <a:t>Building out the abstract framework with missing integral geometric data structures as DCEL and polygons with holes.</a:t>
            </a:r>
          </a:p>
          <a:p>
            <a:pPr marL="342900" indent="-342900">
              <a:buAutoNum type="arabicPeriod"/>
            </a:pPr>
            <a:r>
              <a:rPr lang="en-US" dirty="0">
                <a:solidFill>
                  <a:schemeClr val="bg2"/>
                </a:solidFill>
                <a:latin typeface="Arial" panose="020B0604020202020204" pitchFamily="34" charset="0"/>
                <a:ea typeface="Times New Roman" panose="02020603050405020304" pitchFamily="18" charset="0"/>
                <a:cs typeface="Arial" panose="020B0604020202020204" pitchFamily="34" charset="0"/>
              </a:rPr>
              <a:t>Develop with complexity upscaling in mind for the greater scope of general geometric objects such as weighted points, curves, 2D bounding box, 2D transformations.</a:t>
            </a:r>
          </a:p>
          <a:p>
            <a:pPr marL="342900" indent="-342900">
              <a:buAutoNum type="arabicPeriod"/>
            </a:pPr>
            <a:r>
              <a:rPr lang="en-US" dirty="0">
                <a:solidFill>
                  <a:schemeClr val="bg2"/>
                </a:solidFill>
                <a:latin typeface="Arial" panose="020B0604020202020204" pitchFamily="34" charset="0"/>
                <a:ea typeface="Times New Roman" panose="02020603050405020304" pitchFamily="18" charset="0"/>
                <a:cs typeface="Arial" panose="020B0604020202020204" pitchFamily="34" charset="0"/>
              </a:rPr>
              <a:t>Develop for at least a total of four general types of algorithms with addition of convex hull and vertical ray shooting, with specified instances of each such as constrained Delauney.</a:t>
            </a:r>
            <a:endParaRPr lang="en-US" sz="1800"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13" name="TextBox 12">
            <a:extLst>
              <a:ext uri="{FF2B5EF4-FFF2-40B4-BE49-F238E27FC236}">
                <a16:creationId xmlns:a16="http://schemas.microsoft.com/office/drawing/2014/main" id="{3BACF656-185E-B944-3EBF-21D56B148E23}"/>
              </a:ext>
            </a:extLst>
          </p:cNvPr>
          <p:cNvSpPr txBox="1"/>
          <p:nvPr/>
        </p:nvSpPr>
        <p:spPr>
          <a:xfrm>
            <a:off x="2379306" y="1879428"/>
            <a:ext cx="6203852" cy="369332"/>
          </a:xfrm>
          <a:prstGeom prst="rect">
            <a:avLst/>
          </a:prstGeom>
          <a:noFill/>
        </p:spPr>
        <p:txBody>
          <a:bodyPr wrap="square" rtlCol="0">
            <a:spAutoFit/>
          </a:bodyPr>
          <a:lstStyle/>
          <a:p>
            <a:r>
              <a:rPr lang="en-US" b="1" dirty="0">
                <a:solidFill>
                  <a:schemeClr val="bg2"/>
                </a:solidFill>
                <a:latin typeface="Arial" panose="020B0604020202020204" pitchFamily="34" charset="0"/>
                <a:ea typeface="Times New Roman" panose="02020603050405020304" pitchFamily="18" charset="0"/>
                <a:cs typeface="Arial" panose="020B0604020202020204" pitchFamily="34" charset="0"/>
              </a:rPr>
              <a:t>Future</a:t>
            </a:r>
            <a:r>
              <a:rPr lang="en-US" sz="1800" b="1" dirty="0">
                <a:solidFill>
                  <a:schemeClr val="bg2"/>
                </a:solidFill>
                <a:effectLst/>
                <a:latin typeface="Arial" panose="020B0604020202020204" pitchFamily="34" charset="0"/>
                <a:ea typeface="Times New Roman" panose="02020603050405020304" pitchFamily="18" charset="0"/>
                <a:cs typeface="Arial" panose="020B0604020202020204" pitchFamily="34" charset="0"/>
              </a:rPr>
              <a:t> capstone semester should be focused on:</a:t>
            </a:r>
            <a:endParaRPr lang="en-US" b="1"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1701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0B43EF-7FFC-790C-E376-18EA3C9812E3}"/>
              </a:ext>
            </a:extLst>
          </p:cNvPr>
          <p:cNvSpPr>
            <a:spLocks noGrp="1"/>
          </p:cNvSpPr>
          <p:nvPr>
            <p:ph type="title"/>
          </p:nvPr>
        </p:nvSpPr>
        <p:spPr/>
        <p:txBody>
          <a:bodyPr/>
          <a:lstStyle/>
          <a:p>
            <a:pPr algn="ctr"/>
            <a:r>
              <a:rPr lang="en-US" dirty="0">
                <a:solidFill>
                  <a:srgbClr val="00B0F0"/>
                </a:solidFill>
              </a:rPr>
              <a:t>References</a:t>
            </a:r>
          </a:p>
        </p:txBody>
      </p:sp>
      <p:sp>
        <p:nvSpPr>
          <p:cNvPr id="9" name="Content Placeholder 8">
            <a:extLst>
              <a:ext uri="{FF2B5EF4-FFF2-40B4-BE49-F238E27FC236}">
                <a16:creationId xmlns:a16="http://schemas.microsoft.com/office/drawing/2014/main" id="{E0B46519-2C17-58DD-9B99-13D41FE230D9}"/>
              </a:ext>
            </a:extLst>
          </p:cNvPr>
          <p:cNvSpPr>
            <a:spLocks noGrp="1"/>
          </p:cNvSpPr>
          <p:nvPr>
            <p:ph sz="quarter" idx="10"/>
          </p:nvPr>
        </p:nvSpPr>
        <p:spPr/>
        <p:txBody>
          <a:bodyPr>
            <a:normAutofit fontScale="92500"/>
          </a:bodyPr>
          <a:lstStyle/>
          <a:p>
            <a:pPr marL="360045" marR="0" indent="-360045"/>
            <a:r>
              <a:rPr lang="en-US" sz="2400" dirty="0">
                <a:effectLst/>
                <a:ea typeface="Times New Roman" panose="02020603050405020304" pitchFamily="18" charset="0"/>
              </a:rPr>
              <a:t>Board, C. E. (n.d.). </a:t>
            </a:r>
            <a:r>
              <a:rPr lang="en-US" sz="2400" i="1" dirty="0">
                <a:effectLst/>
                <a:ea typeface="Times New Roman" panose="02020603050405020304" pitchFamily="18" charset="0"/>
              </a:rPr>
              <a:t>The Computational Geometry Algorithms Library</a:t>
            </a:r>
            <a:r>
              <a:rPr lang="en-US" sz="2400" dirty="0">
                <a:effectLst/>
                <a:ea typeface="Times New Roman" panose="02020603050405020304" pitchFamily="18" charset="0"/>
              </a:rPr>
              <a:t>. Sitewide ATOM. https://www.cgal.org/</a:t>
            </a:r>
          </a:p>
          <a:p>
            <a:pPr marL="360045" marR="0" indent="-360045"/>
            <a:r>
              <a:rPr lang="en-US" sz="2400" dirty="0">
                <a:effectLst/>
                <a:ea typeface="Times New Roman" panose="02020603050405020304" pitchFamily="18" charset="0"/>
              </a:rPr>
              <a:t>Graphics (java platform SE 8 ). (2024, January 8). https://docs.oracle.com/javase/8/docs/api/java/awt/Graphics.html  </a:t>
            </a:r>
          </a:p>
          <a:p>
            <a:pPr marL="360045" marR="0" indent="-360045"/>
            <a:r>
              <a:rPr lang="en-US" sz="2400" dirty="0">
                <a:solidFill>
                  <a:srgbClr val="000000"/>
                </a:solidFill>
                <a:effectLst/>
                <a:highlight>
                  <a:srgbClr val="FFFFFF"/>
                </a:highlight>
                <a:ea typeface="Times New Roman" panose="02020603050405020304" pitchFamily="18" charset="0"/>
              </a:rPr>
              <a:t>Hernandez, A. (2024). </a:t>
            </a:r>
            <a:r>
              <a:rPr lang="en-US" sz="2400" i="1" dirty="0" err="1">
                <a:solidFill>
                  <a:srgbClr val="000000"/>
                </a:solidFill>
                <a:effectLst/>
                <a:highlight>
                  <a:srgbClr val="FFFFFF"/>
                </a:highlight>
                <a:ea typeface="Times New Roman" panose="02020603050405020304" pitchFamily="18" charset="0"/>
              </a:rPr>
              <a:t>JGeomLibrary</a:t>
            </a:r>
            <a:r>
              <a:rPr lang="en-US" sz="2400" i="1" dirty="0">
                <a:solidFill>
                  <a:srgbClr val="000000"/>
                </a:solidFill>
                <a:effectLst/>
                <a:highlight>
                  <a:srgbClr val="FFFFFF"/>
                </a:highlight>
                <a:ea typeface="Times New Roman" panose="02020603050405020304" pitchFamily="18" charset="0"/>
              </a:rPr>
              <a:t>, a Java Framework to Visualize Geometric Algorithms</a:t>
            </a:r>
            <a:r>
              <a:rPr lang="en-US" sz="2400" dirty="0">
                <a:solidFill>
                  <a:srgbClr val="000000"/>
                </a:solidFill>
                <a:effectLst/>
                <a:highlight>
                  <a:srgbClr val="FFFFFF"/>
                </a:highlight>
                <a:ea typeface="Times New Roman" panose="02020603050405020304" pitchFamily="18" charset="0"/>
              </a:rPr>
              <a:t>. [Unpublished manuscript].</a:t>
            </a:r>
            <a:endParaRPr lang="en-US" sz="2400" dirty="0">
              <a:effectLst/>
              <a:ea typeface="Times New Roman" panose="02020603050405020304" pitchFamily="18" charset="0"/>
            </a:endParaRPr>
          </a:p>
          <a:p>
            <a:pPr marL="360045" marR="0" indent="-360045"/>
            <a:r>
              <a:rPr lang="en-US" sz="2400" dirty="0">
                <a:effectLst/>
                <a:ea typeface="Times New Roman" panose="02020603050405020304" pitchFamily="18" charset="0"/>
              </a:rPr>
              <a:t>­Netscape Internet Service Broker for Java: Programmer’s guide, version 1.0. (n.d.). https://docs.oracle.com/cd/E19957-01/816-5698-10/basics.htm </a:t>
            </a:r>
          </a:p>
        </p:txBody>
      </p:sp>
    </p:spTree>
    <p:extLst>
      <p:ext uri="{BB962C8B-B14F-4D97-AF65-F5344CB8AC3E}">
        <p14:creationId xmlns:p14="http://schemas.microsoft.com/office/powerpoint/2010/main" val="3150947204"/>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7C3D29-A4F2-43AB-8FED-DD753DD8B873}">
  <ds:schemaRefs>
    <ds:schemaRef ds:uri="http://schemas.microsoft.com/office/2006/documentManagement/types"/>
    <ds:schemaRef ds:uri="http://www.w3.org/XML/1998/namespace"/>
    <ds:schemaRef ds:uri="http://schemas.microsoft.com/office/infopath/2007/PartnerControls"/>
    <ds:schemaRef ds:uri="http://purl.org/dc/dcmitype/"/>
    <ds:schemaRef ds:uri="http://purl.org/dc/terms/"/>
    <ds:schemaRef ds:uri="http://schemas.openxmlformats.org/package/2006/metadata/core-properties"/>
    <ds:schemaRef ds:uri="59a830c1-7073-48e7-a623-528add45a120"/>
    <ds:schemaRef ds:uri="http://purl.org/dc/elements/1.1/"/>
    <ds:schemaRef ds:uri="8234652b-4e88-4c30-a994-e272914a045d"/>
    <ds:schemaRef ds:uri="http://schemas.microsoft.com/office/2006/metadata/properties"/>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43AE049B-7866-452B-AF23-151EE74073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1980</TotalTime>
  <Words>580</Words>
  <Application>Microsoft Office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Times New Roman</vt:lpstr>
      <vt:lpstr>FIU Real Triumphs Template</vt:lpstr>
      <vt:lpstr>Shortcomings Presentation – Spring 2024  Geometric Visualization Tool   Team Members: Alex Castaneira, Anthony Thompson, Jinpan Zheng, Alex Narvaez, Joseph Mejia  Product Owner: Antonio Hernandez  Professor: Masoud Sadjadi </vt:lpstr>
      <vt:lpstr>Unsolved/Shortcomings</vt:lpstr>
      <vt:lpstr>Wishlist</vt:lpstr>
      <vt:lpstr>PowerPoint Presentation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Alex Castañeira</cp:lastModifiedBy>
  <cp:revision>83</cp:revision>
  <dcterms:created xsi:type="dcterms:W3CDTF">2020-08-12T18:54:24Z</dcterms:created>
  <dcterms:modified xsi:type="dcterms:W3CDTF">2024-04-29T16:31:44Z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