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5143500" cx="9144000"/>
  <p:notesSz cx="6858000" cy="9144000"/>
  <p:embeddedFontLst>
    <p:embeddedFont>
      <p:font typeface="Roboto Slab"/>
      <p:regular r:id="rId30"/>
      <p:bold r:id="rId31"/>
    </p:embeddedFont>
    <p:embeddedFont>
      <p:font typeface="Roboto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obotoSlab-bold.fntdata"/><Relationship Id="rId30" Type="http://schemas.openxmlformats.org/officeDocument/2006/relationships/font" Target="fonts/RobotoSlab-regular.fntdata"/><Relationship Id="rId11" Type="http://schemas.openxmlformats.org/officeDocument/2006/relationships/slide" Target="slides/slide6.xml"/><Relationship Id="rId33" Type="http://schemas.openxmlformats.org/officeDocument/2006/relationships/font" Target="fonts/Roboto-bold.fntdata"/><Relationship Id="rId10" Type="http://schemas.openxmlformats.org/officeDocument/2006/relationships/slide" Target="slides/slide5.xml"/><Relationship Id="rId32" Type="http://schemas.openxmlformats.org/officeDocument/2006/relationships/font" Target="fonts/Roboto-regular.fntdata"/><Relationship Id="rId13" Type="http://schemas.openxmlformats.org/officeDocument/2006/relationships/slide" Target="slides/slide8.xml"/><Relationship Id="rId35" Type="http://schemas.openxmlformats.org/officeDocument/2006/relationships/font" Target="fonts/Roboto-boldItalic.fntdata"/><Relationship Id="rId12" Type="http://schemas.openxmlformats.org/officeDocument/2006/relationships/slide" Target="slides/slide7.xml"/><Relationship Id="rId34" Type="http://schemas.openxmlformats.org/officeDocument/2006/relationships/font" Target="fonts/Roboto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f3b133cb98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f3b133cb98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1f3b28fb0f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1f3b28fb0f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c310ec647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c310ec647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c310ec6476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c310ec6476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c578bb2c2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2c578bb2c2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f4be85c30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1f4be85c30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f4bf122a1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1f4bf122a1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1f5019795d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1f5019795d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f501c4111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1f501c4111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1f57ab89ae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1f57ab89ae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ef392a3117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1ef392a3117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f57ab89ae8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1f57ab89ae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1f57ab89ae8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1f57ab89ae8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f57ab89ae8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1f57ab89ae8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f57ab89ae8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1f57ab89ae8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1f57ab89ae8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1f57ab89ae8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ef392a3117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ef392a3117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f0c3140b3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f0c3140b3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f0e4c55ef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f0e4c55ef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f0e4c55ef7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f0e4c55ef7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f1e58ce74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f1e58ce74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b9e82a09a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b9e82a09a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f3b133cb9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f3b133cb9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" name="Google Shape;22;p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Relationship Id="rId4" Type="http://schemas.openxmlformats.org/officeDocument/2006/relationships/image" Target="../media/image5.png"/><Relationship Id="rId5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5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png"/><Relationship Id="rId4" Type="http://schemas.openxmlformats.org/officeDocument/2006/relationships/image" Target="../media/image2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3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/>
              <a:t>CyFinder</a:t>
            </a:r>
            <a:endParaRPr sz="4200"/>
          </a:p>
        </p:txBody>
      </p:sp>
      <p:sp>
        <p:nvSpPr>
          <p:cNvPr id="64" name="Google Shape;64;p13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Spring 2024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Leonardo Villa, William Lopez, Tyler Uwate,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Oscar Alvarez, Valeria Garcia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2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Current Infomap in Cytoscape </a:t>
            </a:r>
            <a:endParaRPr/>
          </a:p>
        </p:txBody>
      </p:sp>
      <p:sp>
        <p:nvSpPr>
          <p:cNvPr id="128" name="Google Shape;128;p22"/>
          <p:cNvSpPr txBox="1"/>
          <p:nvPr>
            <p:ph idx="1" type="body"/>
          </p:nvPr>
        </p:nvSpPr>
        <p:spPr>
          <a:xfrm>
            <a:off x="387900" y="1489825"/>
            <a:ext cx="3999900" cy="323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Previous teams have </a:t>
            </a:r>
            <a:r>
              <a:rPr lang="en"/>
              <a:t>implemented</a:t>
            </a:r>
            <a:r>
              <a:rPr lang="en"/>
              <a:t> algorithms 1 through 5 stated in </a:t>
            </a:r>
            <a:r>
              <a:rPr i="1" lang="en"/>
              <a:t>Mapping higher-order network flows </a:t>
            </a:r>
            <a:r>
              <a:rPr lang="en"/>
              <a:t>paper</a:t>
            </a:r>
            <a:r>
              <a:rPr i="1" lang="en"/>
              <a:t>. </a:t>
            </a:r>
            <a:r>
              <a:rPr lang="en"/>
              <a:t>These algorithms work together to make the infomap implementation possible.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To continue developing infomap, algorithm 6 (coarse-tuning) must be worked on next.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Currently, our team is working on understanding the java classes and further researching how to integrate algorithm 6 into the existing Infomap.</a:t>
            </a:r>
            <a:endParaRPr/>
          </a:p>
        </p:txBody>
      </p:sp>
      <p:pic>
        <p:nvPicPr>
          <p:cNvPr id="129" name="Google Shape;12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3374288"/>
            <a:ext cx="4435650" cy="1346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80550" y="1296238"/>
            <a:ext cx="3418556" cy="1925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1" name="Google Shape;131;p22"/>
          <p:cNvCxnSpPr/>
          <p:nvPr/>
        </p:nvCxnSpPr>
        <p:spPr>
          <a:xfrm flipH="1" rot="10800000">
            <a:off x="4296850" y="1960888"/>
            <a:ext cx="664200" cy="1757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3"/>
          <p:cNvSpPr txBox="1"/>
          <p:nvPr>
            <p:ph type="title"/>
          </p:nvPr>
        </p:nvSpPr>
        <p:spPr>
          <a:xfrm>
            <a:off x="387900" y="555600"/>
            <a:ext cx="30894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Infomap Algorithm 7</a:t>
            </a:r>
            <a:endParaRPr/>
          </a:p>
        </p:txBody>
      </p:sp>
      <p:sp>
        <p:nvSpPr>
          <p:cNvPr id="137" name="Google Shape;137;p23"/>
          <p:cNvSpPr txBox="1"/>
          <p:nvPr>
            <p:ph idx="1" type="body"/>
          </p:nvPr>
        </p:nvSpPr>
        <p:spPr>
          <a:xfrm>
            <a:off x="387900" y="1594025"/>
            <a:ext cx="35871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The 7th algorithm is “Repeated Supermodule Clustering” and it revolves around finding submodules in conjunction with Algorithm 2 “Two-level Clustering.” This particular usage finds the largest submodule structures. This allows Infomap to explore the submodule hierarchy through a breadth-first search approach.</a:t>
            </a:r>
            <a:endParaRPr sz="1400"/>
          </a:p>
        </p:txBody>
      </p:sp>
      <p:pic>
        <p:nvPicPr>
          <p:cNvPr id="138" name="Google Shape;13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25225" y="622101"/>
            <a:ext cx="4220158" cy="224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25225" y="3128105"/>
            <a:ext cx="4220150" cy="1471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Similarities in Algorithm 3 and Algorithm 7</a:t>
            </a:r>
            <a:endParaRPr/>
          </a:p>
        </p:txBody>
      </p:sp>
      <p:pic>
        <p:nvPicPr>
          <p:cNvPr id="145" name="Google Shape;14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8488" y="1656675"/>
            <a:ext cx="2533275" cy="146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3725" y="1712325"/>
            <a:ext cx="3605250" cy="171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52000" y="3296700"/>
            <a:ext cx="3166250" cy="136377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4"/>
          <p:cNvSpPr txBox="1"/>
          <p:nvPr/>
        </p:nvSpPr>
        <p:spPr>
          <a:xfrm>
            <a:off x="4572000" y="3641300"/>
            <a:ext cx="4026900" cy="12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Very similar to what is </a:t>
            </a: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needed</a:t>
            </a: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at the start of the repeat loop in Algorithm 7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5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Working on…</a:t>
            </a:r>
            <a:endParaRPr/>
          </a:p>
        </p:txBody>
      </p:sp>
      <p:sp>
        <p:nvSpPr>
          <p:cNvPr id="154" name="Google Shape;154;p25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How to create </a:t>
            </a:r>
            <a:r>
              <a:rPr lang="en"/>
              <a:t>Gb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04800" lvl="0" marL="457200" rtl="0" algn="l">
              <a:spcBef>
                <a:spcPts val="120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How to incorporate PARTITION(Gb) from algorithm 2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04800" lvl="0" marL="457200" rtl="0" algn="l">
              <a:spcBef>
                <a:spcPts val="120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Create a multilevel map of Mb and M</a:t>
            </a:r>
            <a:endParaRPr/>
          </a:p>
        </p:txBody>
      </p:sp>
      <p:pic>
        <p:nvPicPr>
          <p:cNvPr id="155" name="Google Shape;15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61050" y="1594025"/>
            <a:ext cx="5643299" cy="438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9975" y="2735615"/>
            <a:ext cx="2190750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76625" y="3667490"/>
            <a:ext cx="2838450" cy="22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Switch our focus</a:t>
            </a:r>
            <a:endParaRPr/>
          </a:p>
        </p:txBody>
      </p:sp>
      <p:sp>
        <p:nvSpPr>
          <p:cNvPr id="163" name="Google Shape;163;p26"/>
          <p:cNvSpPr txBox="1"/>
          <p:nvPr/>
        </p:nvSpPr>
        <p:spPr>
          <a:xfrm>
            <a:off x="745950" y="1745975"/>
            <a:ext cx="2418600" cy="25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Wanted to work on Algorithm 7 but first have to work on Algorithm 2 which requires Algorithm 6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4" name="Google Shape;164;p26"/>
          <p:cNvSpPr txBox="1"/>
          <p:nvPr/>
        </p:nvSpPr>
        <p:spPr>
          <a:xfrm>
            <a:off x="3164550" y="1745975"/>
            <a:ext cx="2418600" cy="25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 I shifted focus to Algorithm 6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5" name="Google Shape;16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93925" y="2775951"/>
            <a:ext cx="4479474" cy="1691649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6"/>
          <p:cNvSpPr txBox="1"/>
          <p:nvPr/>
        </p:nvSpPr>
        <p:spPr>
          <a:xfrm>
            <a:off x="5698000" y="1745975"/>
            <a:ext cx="20754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Overall structure of implementation for Algorithm 6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Starting the implementation of ALG 6.</a:t>
            </a:r>
            <a:endParaRPr/>
          </a:p>
        </p:txBody>
      </p:sp>
      <p:pic>
        <p:nvPicPr>
          <p:cNvPr id="172" name="Google Shape;17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125" y="1184375"/>
            <a:ext cx="6373952" cy="2543175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7"/>
          <p:cNvSpPr txBox="1"/>
          <p:nvPr/>
        </p:nvSpPr>
        <p:spPr>
          <a:xfrm>
            <a:off x="469125" y="3885675"/>
            <a:ext cx="6688800" cy="7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Starting to work on structure and implementation of Algorithm 6 Coarse Tuning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8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Integrated algorithm 5</a:t>
            </a:r>
            <a:endParaRPr/>
          </a:p>
        </p:txBody>
      </p:sp>
      <p:sp>
        <p:nvSpPr>
          <p:cNvPr id="179" name="Google Shape;179;p28"/>
          <p:cNvSpPr txBox="1"/>
          <p:nvPr/>
        </p:nvSpPr>
        <p:spPr>
          <a:xfrm>
            <a:off x="5902675" y="899975"/>
            <a:ext cx="3179100" cy="21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Previous team had coded algorithm 5 in </a:t>
            </a: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Infomap Implementation</a:t>
            </a: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class but had missed to integrate it to Infomap class.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We worked on solutions.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80" name="Google Shape;18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750" y="3150646"/>
            <a:ext cx="6148324" cy="1813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8"/>
          <p:cNvSpPr txBox="1"/>
          <p:nvPr/>
        </p:nvSpPr>
        <p:spPr>
          <a:xfrm>
            <a:off x="6756775" y="3511250"/>
            <a:ext cx="1898100" cy="95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Next step: testing infomap with algorithm 5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82" name="Google Shape;18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6750" y="1233675"/>
            <a:ext cx="5497126" cy="1724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9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Algorithm 6</a:t>
            </a:r>
            <a:endParaRPr/>
          </a:p>
        </p:txBody>
      </p:sp>
      <p:sp>
        <p:nvSpPr>
          <p:cNvPr id="188" name="Google Shape;188;p29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We</a:t>
            </a:r>
            <a:r>
              <a:rPr lang="en"/>
              <a:t> meet on monday to </a:t>
            </a:r>
            <a:r>
              <a:rPr lang="en"/>
              <a:t>decide on how to structure the implementation of Algorithm 6 (coarse tuning).</a:t>
            </a:r>
            <a:endParaRPr/>
          </a:p>
        </p:txBody>
      </p:sp>
      <p:pic>
        <p:nvPicPr>
          <p:cNvPr id="189" name="Google Shape;18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900" y="2920925"/>
            <a:ext cx="7979824" cy="95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0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Algorithm 6 For Loop</a:t>
            </a:r>
            <a:endParaRPr/>
          </a:p>
        </p:txBody>
      </p:sp>
      <p:sp>
        <p:nvSpPr>
          <p:cNvPr id="195" name="Google Shape;195;p30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Created a new graph of module Mi, and stored originalGraph in a temporary variable in order to preserve the value when clustering later. Did this as a group.</a:t>
            </a:r>
            <a:endParaRPr/>
          </a:p>
        </p:txBody>
      </p:sp>
      <p:pic>
        <p:nvPicPr>
          <p:cNvPr id="196" name="Google Shape;19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1034" y="2455713"/>
            <a:ext cx="4881925" cy="204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Algo 5 </a:t>
            </a:r>
            <a:endParaRPr/>
          </a:p>
        </p:txBody>
      </p:sp>
      <p:pic>
        <p:nvPicPr>
          <p:cNvPr id="202" name="Google Shape;202;p31"/>
          <p:cNvPicPr preferRelativeResize="0"/>
          <p:nvPr/>
        </p:nvPicPr>
        <p:blipFill rotWithShape="1">
          <a:blip r:embed="rId3">
            <a:alphaModFix/>
          </a:blip>
          <a:srcRect b="23254" l="26129" r="2943" t="12929"/>
          <a:stretch/>
        </p:blipFill>
        <p:spPr>
          <a:xfrm>
            <a:off x="1340775" y="1375450"/>
            <a:ext cx="5837000" cy="32826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 Do for Sprint 1 </a:t>
            </a:r>
            <a:endParaRPr/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Reading documents from previous Capstone students that worked on this project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Downloading Cytoscape, watching tutorial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Reading and understanding product: CyFinder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Creating slides summarizing findings about the project 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2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Algo 6</a:t>
            </a:r>
            <a:endParaRPr/>
          </a:p>
        </p:txBody>
      </p:sp>
      <p:pic>
        <p:nvPicPr>
          <p:cNvPr id="208" name="Google Shape;208;p32"/>
          <p:cNvPicPr preferRelativeResize="0"/>
          <p:nvPr/>
        </p:nvPicPr>
        <p:blipFill rotWithShape="1">
          <a:blip r:embed="rId3">
            <a:alphaModFix/>
          </a:blip>
          <a:srcRect b="18561" l="25096" r="16169" t="11287"/>
          <a:stretch/>
        </p:blipFill>
        <p:spPr>
          <a:xfrm>
            <a:off x="2213000" y="1144125"/>
            <a:ext cx="4833300" cy="360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3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Integration</a:t>
            </a:r>
            <a:endParaRPr/>
          </a:p>
        </p:txBody>
      </p:sp>
      <p:pic>
        <p:nvPicPr>
          <p:cNvPr id="214" name="Google Shape;214;p33"/>
          <p:cNvPicPr preferRelativeResize="0"/>
          <p:nvPr/>
        </p:nvPicPr>
        <p:blipFill rotWithShape="1">
          <a:blip r:embed="rId3">
            <a:alphaModFix/>
          </a:blip>
          <a:srcRect b="19814" l="26094" r="11982" t="12444"/>
          <a:stretch/>
        </p:blipFill>
        <p:spPr>
          <a:xfrm>
            <a:off x="2023950" y="1256225"/>
            <a:ext cx="5096100" cy="3484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Integration</a:t>
            </a:r>
            <a:endParaRPr/>
          </a:p>
        </p:txBody>
      </p:sp>
      <p:pic>
        <p:nvPicPr>
          <p:cNvPr id="220" name="Google Shape;220;p34"/>
          <p:cNvPicPr preferRelativeResize="0"/>
          <p:nvPr/>
        </p:nvPicPr>
        <p:blipFill rotWithShape="1">
          <a:blip r:embed="rId3">
            <a:alphaModFix/>
          </a:blip>
          <a:srcRect b="20966" l="24766" r="16876" t="8297"/>
          <a:stretch/>
        </p:blipFill>
        <p:spPr>
          <a:xfrm>
            <a:off x="2170775" y="1268100"/>
            <a:ext cx="4802452" cy="3638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 into Cytoscape</a:t>
            </a:r>
            <a:endParaRPr/>
          </a:p>
        </p:txBody>
      </p:sp>
      <p:pic>
        <p:nvPicPr>
          <p:cNvPr id="226" name="Google Shape;226;p35"/>
          <p:cNvPicPr preferRelativeResize="0"/>
          <p:nvPr/>
        </p:nvPicPr>
        <p:blipFill rotWithShape="1">
          <a:blip r:embed="rId3">
            <a:alphaModFix/>
          </a:blip>
          <a:srcRect b="7607" l="2803" r="7332" t="2994"/>
          <a:stretch/>
        </p:blipFill>
        <p:spPr>
          <a:xfrm>
            <a:off x="1552525" y="1144125"/>
            <a:ext cx="6269373" cy="389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Cytoscape</a:t>
            </a:r>
            <a:endParaRPr/>
          </a:p>
        </p:txBody>
      </p:sp>
      <p:pic>
        <p:nvPicPr>
          <p:cNvPr id="232" name="Google Shape;232;p36"/>
          <p:cNvPicPr preferRelativeResize="0"/>
          <p:nvPr/>
        </p:nvPicPr>
        <p:blipFill rotWithShape="1">
          <a:blip r:embed="rId3">
            <a:alphaModFix/>
          </a:blip>
          <a:srcRect b="26724" l="35451" r="9104" t="10833"/>
          <a:stretch/>
        </p:blipFill>
        <p:spPr>
          <a:xfrm>
            <a:off x="245950" y="1303650"/>
            <a:ext cx="4562775" cy="321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6"/>
          <p:cNvPicPr preferRelativeResize="0"/>
          <p:nvPr/>
        </p:nvPicPr>
        <p:blipFill rotWithShape="1">
          <a:blip r:embed="rId4">
            <a:alphaModFix/>
          </a:blip>
          <a:srcRect b="14974" l="36317" r="7085" t="7834"/>
          <a:stretch/>
        </p:blipFill>
        <p:spPr>
          <a:xfrm>
            <a:off x="5115471" y="1303650"/>
            <a:ext cx="3767777" cy="321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 Do for Sprint 2</a:t>
            </a:r>
            <a:endParaRPr/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Get slides from everyone on running Cytoscape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Make Cyfinder run on top of Cytoscape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Screenshot of running Cyfinder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CyFinder Running on Cytoscape</a:t>
            </a:r>
            <a:endParaRPr/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387900" y="1489825"/>
            <a:ext cx="3313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followed the instructions on “How to use CyFinder” file.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We got familiar with CyFinder using the data found in “Lung_Cancer.txt”.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We analyzed different networks using tools from CyFindner. </a:t>
            </a:r>
            <a:endParaRPr/>
          </a:p>
        </p:txBody>
      </p:sp>
      <p:pic>
        <p:nvPicPr>
          <p:cNvPr id="83" name="Google Shape;8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9850" y="1489825"/>
            <a:ext cx="4926244" cy="307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Installing SubgraphFinder </a:t>
            </a:r>
            <a:r>
              <a:rPr lang="en"/>
              <a:t>and CyFinder </a:t>
            </a:r>
            <a:endParaRPr/>
          </a:p>
        </p:txBody>
      </p:sp>
      <p:pic>
        <p:nvPicPr>
          <p:cNvPr id="89" name="Google Shape;8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516575"/>
            <a:ext cx="4256550" cy="11566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4572000" y="2798925"/>
            <a:ext cx="3439800" cy="7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pom.xml file ran as Maven Install =&gt; Build Success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1" name="Google Shape;9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5025" y="1551950"/>
            <a:ext cx="2238375" cy="108585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7"/>
          <p:cNvSpPr txBox="1"/>
          <p:nvPr/>
        </p:nvSpPr>
        <p:spPr>
          <a:xfrm>
            <a:off x="614700" y="2798925"/>
            <a:ext cx="3439800" cy="7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build.xml</a:t>
            </a: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file ran as Ant Build =&gt; Build Success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Completing the CyFinder Tutorial</a:t>
            </a:r>
            <a:endParaRPr/>
          </a:p>
        </p:txBody>
      </p:sp>
      <p:pic>
        <p:nvPicPr>
          <p:cNvPr id="98" name="Google Shape;9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1000" y="1181650"/>
            <a:ext cx="5654424" cy="3694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31449" y="1360350"/>
            <a:ext cx="2553776" cy="21378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to work on first?</a:t>
            </a:r>
            <a:endParaRPr/>
          </a:p>
        </p:txBody>
      </p:sp>
      <p:sp>
        <p:nvSpPr>
          <p:cNvPr id="105" name="Google Shape;105;p19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Complete implementation of Infomap algorithm.</a:t>
            </a:r>
            <a:endParaRPr/>
          </a:p>
        </p:txBody>
      </p:sp>
      <p:sp>
        <p:nvSpPr>
          <p:cNvPr id="106" name="Google Shape;106;p19"/>
          <p:cNvSpPr txBox="1"/>
          <p:nvPr>
            <p:ph idx="2" type="body"/>
          </p:nvPr>
        </p:nvSpPr>
        <p:spPr>
          <a:xfrm>
            <a:off x="4756200" y="2118250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What algorithm did the last group want to implement?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Where to find the code for Infomap algorithm?</a:t>
            </a:r>
            <a:endParaRPr/>
          </a:p>
        </p:txBody>
      </p:sp>
      <p:pic>
        <p:nvPicPr>
          <p:cNvPr id="107" name="Google Shape;10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750" y="2118238"/>
            <a:ext cx="2362200" cy="176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5975" y="1596788"/>
            <a:ext cx="3480330" cy="26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 Do for Sprint 3</a:t>
            </a:r>
            <a:endParaRPr/>
          </a:p>
        </p:txBody>
      </p:sp>
      <p:sp>
        <p:nvSpPr>
          <p:cNvPr id="114" name="Google Shape;114;p20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Analyze every functionality that Cyfinder has.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Get familiar with current infoMap implementation. 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Infomap </a:t>
            </a:r>
            <a:endParaRPr/>
          </a:p>
        </p:txBody>
      </p:sp>
      <p:sp>
        <p:nvSpPr>
          <p:cNvPr id="120" name="Google Shape;120;p21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Infomap is a fast search algorithm to find the best </a:t>
            </a:r>
            <a:r>
              <a:rPr lang="en"/>
              <a:t>description</a:t>
            </a:r>
            <a:r>
              <a:rPr lang="en"/>
              <a:t> of network flows. It can work on weighted and </a:t>
            </a:r>
            <a:r>
              <a:rPr lang="en"/>
              <a:t>unweighted graphs. It can also work on directed and undirected graphs. The goal of the search algorithm is to find community structures.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Infomap uses subroutine algorithms and recursion to find the the patterns in the data (specific algorithms used are defined in </a:t>
            </a:r>
            <a:r>
              <a:rPr i="1" lang="en"/>
              <a:t>Mapping higher-order network flows in memory and multilayer networks with Infomap by Edler, D., Bohlin, L., &amp; Rosvall, M. (2017)</a:t>
            </a:r>
            <a:r>
              <a:rPr lang="en"/>
              <a:t> )</a:t>
            </a:r>
            <a:endParaRPr/>
          </a:p>
        </p:txBody>
      </p:sp>
      <p:sp>
        <p:nvSpPr>
          <p:cNvPr id="121" name="Google Shape;121;p21"/>
          <p:cNvSpPr txBox="1"/>
          <p:nvPr>
            <p:ph idx="2" type="body"/>
          </p:nvPr>
        </p:nvSpPr>
        <p:spPr>
          <a:xfrm>
            <a:off x="5144100" y="4137575"/>
            <a:ext cx="2941200" cy="38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Infomap implementation in </a:t>
            </a:r>
            <a:r>
              <a:rPr lang="en"/>
              <a:t>Cytoscape</a:t>
            </a:r>
            <a:endParaRPr/>
          </a:p>
        </p:txBody>
      </p:sp>
      <p:pic>
        <p:nvPicPr>
          <p:cNvPr id="122" name="Google Shape;12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5805" y="1110762"/>
            <a:ext cx="4050826" cy="292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