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5" roundtripDataSignature="AMtx7mjlZGoCjCyn5rY9mE+NZ6Q2v1kkt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5" Type="http://customschemas.google.com/relationships/presentationmetadata" Target="meta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1" name="Google Shape;22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1f59b6d09f9_1_3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5" name="Google Shape;285;g1f59b6d09f9_1_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1f59b6d09f9_1_3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1" name="Google Shape;291;g1f59b6d09f9_1_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1f7a5c15315_2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1f7a5c15315_2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8" name="Google Shape;298;g1f7a5c15315_2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1f7a5c15315_1_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1f7a5c15315_1_2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5" name="Google Shape;305;g1f7a5c15315_1_2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1" name="Google Shape;311;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9" name="Google Shape;319;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1f7a5c15315_1_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5" name="Google Shape;325;g1f7a5c15315_1_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1" name="Google Shape;33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7" name="Google Shape;337;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3" name="Google Shape;343;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1f59b6d09f9_1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0" name="Google Shape;230;g1f59b6d09f9_1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1f7a5c15315_1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1f7a5c15315_1_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0" name="Google Shape;350;g1f7a5c15315_1_9: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1f7a8fc0eac_1_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6" name="Google Shape;236;g1f7a8fc0eac_1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1f59b6d09f9_1_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2" name="Google Shape;242;g1f59b6d09f9_1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8" name="Google Shape;24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1f59b6d09f9_1_1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1" name="Google Shape;261;g1f59b6d09f9_1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1f59b6d09f9_1_2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7" name="Google Shape;267;g1f59b6d09f9_1_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1f7a5c15315_1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1f7a5c15315_1_1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3" name="Google Shape;273;g1f7a5c15315_1_1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1f7a5c15315_2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1f7a5c15315_2_1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9" name="Google Shape;279;g1f7a5c15315_2_1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8.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 Id="rId3"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jpg"/><Relationship Id="rId3"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13"/>
          <p:cNvSpPr txBox="1"/>
          <p:nvPr/>
        </p:nvSpPr>
        <p:spPr>
          <a:xfrm>
            <a:off x="4064295" y="418470"/>
            <a:ext cx="4072935"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100" u="none" cap="none" strike="noStrike">
                <a:solidFill>
                  <a:srgbClr val="F2F2F2"/>
                </a:solidFill>
                <a:latin typeface="Arial"/>
                <a:ea typeface="Arial"/>
                <a:cs typeface="Arial"/>
                <a:sym typeface="Arial"/>
              </a:rPr>
              <a:t>FLORIDA INTERNATIONAL UNIVERSITY</a:t>
            </a:r>
            <a:endParaRPr/>
          </a:p>
        </p:txBody>
      </p:sp>
      <p:sp>
        <p:nvSpPr>
          <p:cNvPr id="15" name="Google Shape;15;p13"/>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90" name="Shape 90"/>
        <p:cNvGrpSpPr/>
        <p:nvPr/>
      </p:nvGrpSpPr>
      <p:grpSpPr>
        <a:xfrm>
          <a:off x="0" y="0"/>
          <a:ext cx="0" cy="0"/>
          <a:chOff x="0" y="0"/>
          <a:chExt cx="0" cy="0"/>
        </a:xfrm>
      </p:grpSpPr>
      <p:sp>
        <p:nvSpPr>
          <p:cNvPr id="91" name="Google Shape;91;p2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92" name="Google Shape;92;p22"/>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93" name="Google Shape;93;p22"/>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2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95" name="Google Shape;95;p22"/>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96" name="Google Shape;96;p22"/>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97" name="Google Shape;97;p22"/>
          <p:cNvGrpSpPr/>
          <p:nvPr/>
        </p:nvGrpSpPr>
        <p:grpSpPr>
          <a:xfrm flipH="1" rot="10800000">
            <a:off x="5539549" y="5593682"/>
            <a:ext cx="522582" cy="530386"/>
            <a:chOff x="5537620" y="745237"/>
            <a:chExt cx="522582" cy="530387"/>
          </a:xfrm>
        </p:grpSpPr>
        <p:sp>
          <p:nvSpPr>
            <p:cNvPr id="98" name="Google Shape;98;p2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9" name="Google Shape;99;p2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0" name="Google Shape;100;p22"/>
          <p:cNvGrpSpPr/>
          <p:nvPr/>
        </p:nvGrpSpPr>
        <p:grpSpPr>
          <a:xfrm>
            <a:off x="5539549" y="745237"/>
            <a:ext cx="522582" cy="529650"/>
            <a:chOff x="5537620" y="745237"/>
            <a:chExt cx="522582" cy="529650"/>
          </a:xfrm>
        </p:grpSpPr>
        <p:sp>
          <p:nvSpPr>
            <p:cNvPr id="101" name="Google Shape;101;p2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2" name="Google Shape;102;p22"/>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3" name="Google Shape;103;p22"/>
          <p:cNvGrpSpPr/>
          <p:nvPr/>
        </p:nvGrpSpPr>
        <p:grpSpPr>
          <a:xfrm>
            <a:off x="11086608" y="745237"/>
            <a:ext cx="522582" cy="530387"/>
            <a:chOff x="11140977" y="745237"/>
            <a:chExt cx="522582" cy="530387"/>
          </a:xfrm>
        </p:grpSpPr>
        <p:sp>
          <p:nvSpPr>
            <p:cNvPr id="104" name="Google Shape;104;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5" name="Google Shape;105;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6" name="Google Shape;106;p22"/>
          <p:cNvGrpSpPr/>
          <p:nvPr/>
        </p:nvGrpSpPr>
        <p:grpSpPr>
          <a:xfrm flipH="1" rot="10800000">
            <a:off x="11086608" y="5593682"/>
            <a:ext cx="522582" cy="530386"/>
            <a:chOff x="11140977" y="745237"/>
            <a:chExt cx="522582" cy="530387"/>
          </a:xfrm>
        </p:grpSpPr>
        <p:sp>
          <p:nvSpPr>
            <p:cNvPr id="107" name="Google Shape;107;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8" name="Google Shape;108;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09" name="Google Shape;109;p2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FLORIDA INTERNATIONAL UNIVERSITY</a:t>
            </a:r>
            <a:endParaRPr/>
          </a:p>
        </p:txBody>
      </p:sp>
      <p:sp>
        <p:nvSpPr>
          <p:cNvPr id="110" name="Google Shape;110;p2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111" name="Shape 111"/>
        <p:cNvGrpSpPr/>
        <p:nvPr/>
      </p:nvGrpSpPr>
      <p:grpSpPr>
        <a:xfrm>
          <a:off x="0" y="0"/>
          <a:ext cx="0" cy="0"/>
          <a:chOff x="0" y="0"/>
          <a:chExt cx="0" cy="0"/>
        </a:xfrm>
      </p:grpSpPr>
      <p:sp>
        <p:nvSpPr>
          <p:cNvPr id="112" name="Google Shape;112;p23"/>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blue sky&#10;&#10;Description automatically generated" id="113" name="Google Shape;113;p23"/>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10;&#10;Description automatically generated" id="114" name="Google Shape;114;p23"/>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15" name="Google Shape;115;p23"/>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6" name="Google Shape;116;p23"/>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17" name="Google Shape;117;p23"/>
          <p:cNvGrpSpPr/>
          <p:nvPr/>
        </p:nvGrpSpPr>
        <p:grpSpPr>
          <a:xfrm rot="10800000">
            <a:off x="11087460" y="5596087"/>
            <a:ext cx="522582" cy="530386"/>
            <a:chOff x="2645664" y="2011680"/>
            <a:chExt cx="735606" cy="746592"/>
          </a:xfrm>
        </p:grpSpPr>
        <p:sp>
          <p:nvSpPr>
            <p:cNvPr id="118" name="Google Shape;118;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9" name="Google Shape;119;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20" name="Google Shape;120;p23"/>
          <p:cNvGrpSpPr/>
          <p:nvPr/>
        </p:nvGrpSpPr>
        <p:grpSpPr>
          <a:xfrm flipH="1" rot="10800000">
            <a:off x="5539549" y="5593683"/>
            <a:ext cx="522582" cy="530386"/>
            <a:chOff x="2645664" y="2011680"/>
            <a:chExt cx="735606" cy="746592"/>
          </a:xfrm>
        </p:grpSpPr>
        <p:sp>
          <p:nvSpPr>
            <p:cNvPr id="121" name="Google Shape;121;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2" name="Google Shape;122;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23" name="Google Shape;123;p23"/>
          <p:cNvGrpSpPr/>
          <p:nvPr/>
        </p:nvGrpSpPr>
        <p:grpSpPr>
          <a:xfrm>
            <a:off x="5540614" y="745361"/>
            <a:ext cx="522582" cy="530386"/>
            <a:chOff x="2645664" y="2011680"/>
            <a:chExt cx="735606" cy="746592"/>
          </a:xfrm>
        </p:grpSpPr>
        <p:sp>
          <p:nvSpPr>
            <p:cNvPr id="124" name="Google Shape;124;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5" name="Google Shape;125;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26" name="Google Shape;126;p23"/>
          <p:cNvGrpSpPr/>
          <p:nvPr/>
        </p:nvGrpSpPr>
        <p:grpSpPr>
          <a:xfrm flipH="1">
            <a:off x="11087460" y="742129"/>
            <a:ext cx="522582" cy="530386"/>
            <a:chOff x="2645664" y="2011680"/>
            <a:chExt cx="735606" cy="746592"/>
          </a:xfrm>
        </p:grpSpPr>
        <p:sp>
          <p:nvSpPr>
            <p:cNvPr id="127" name="Google Shape;127;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8" name="Google Shape;128;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29" name="Google Shape;129;p23"/>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 name="Google Shape;130;p23"/>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FLORIDA INTERNATIONAL UNIVERSITY</a:t>
            </a:r>
            <a:endParaRPr/>
          </a:p>
        </p:txBody>
      </p:sp>
      <p:sp>
        <p:nvSpPr>
          <p:cNvPr id="131" name="Google Shape;131;p23"/>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132" name="Shape 132"/>
        <p:cNvGrpSpPr/>
        <p:nvPr/>
      </p:nvGrpSpPr>
      <p:grpSpPr>
        <a:xfrm>
          <a:off x="0" y="0"/>
          <a:ext cx="0" cy="0"/>
          <a:chOff x="0" y="0"/>
          <a:chExt cx="0" cy="0"/>
        </a:xfrm>
      </p:grpSpPr>
      <p:sp>
        <p:nvSpPr>
          <p:cNvPr id="133" name="Google Shape;133;p24"/>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34" name="Google Shape;134;p24"/>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135" name="Shape 135"/>
        <p:cNvGrpSpPr/>
        <p:nvPr/>
      </p:nvGrpSpPr>
      <p:grpSpPr>
        <a:xfrm>
          <a:off x="0" y="0"/>
          <a:ext cx="0" cy="0"/>
          <a:chOff x="0" y="0"/>
          <a:chExt cx="0" cy="0"/>
        </a:xfrm>
      </p:grpSpPr>
      <p:sp>
        <p:nvSpPr>
          <p:cNvPr id="136" name="Google Shape;136;p25"/>
          <p:cNvSpPr txBox="1"/>
          <p:nvPr>
            <p:ph idx="1" type="body"/>
          </p:nvPr>
        </p:nvSpPr>
        <p:spPr>
          <a:xfrm>
            <a:off x="1590222"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137" name="Google Shape;137;p25"/>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138" name="Google Shape;138;p25"/>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p25"/>
          <p:cNvSpPr txBox="1"/>
          <p:nvPr>
            <p:ph idx="2" type="body"/>
          </p:nvPr>
        </p:nvSpPr>
        <p:spPr>
          <a:xfrm>
            <a:off x="6352016"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 name="Google Shape;140;p25"/>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
        <p:nvSpPr>
          <p:cNvPr id="141" name="Google Shape;141;p2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142" name="Shape 142"/>
        <p:cNvGrpSpPr/>
        <p:nvPr/>
      </p:nvGrpSpPr>
      <p:grpSpPr>
        <a:xfrm>
          <a:off x="0" y="0"/>
          <a:ext cx="0" cy="0"/>
          <a:chOff x="0" y="0"/>
          <a:chExt cx="0" cy="0"/>
        </a:xfrm>
      </p:grpSpPr>
      <p:sp>
        <p:nvSpPr>
          <p:cNvPr id="143" name="Google Shape;143;p26"/>
          <p:cNvSpPr/>
          <p:nvPr>
            <p:ph idx="2" type="pic"/>
          </p:nvPr>
        </p:nvSpPr>
        <p:spPr>
          <a:xfrm>
            <a:off x="3843957" y="696340"/>
            <a:ext cx="7622001" cy="5015143"/>
          </a:xfrm>
          <a:prstGeom prst="corner">
            <a:avLst>
              <a:gd fmla="val 78408" name="adj1"/>
              <a:gd fmla="val 117748" name="adj2"/>
            </a:avLst>
          </a:prstGeom>
          <a:noFill/>
          <a:ln>
            <a:noFill/>
          </a:ln>
        </p:spPr>
      </p:sp>
      <p:pic>
        <p:nvPicPr>
          <p:cNvPr descr="A close up of a sign&#10;&#10;Description automatically generated" id="144" name="Google Shape;144;p26"/>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145" name="Google Shape;145;p26"/>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46" name="Google Shape;146;p26"/>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47" name="Google Shape;147;p26"/>
          <p:cNvGrpSpPr/>
          <p:nvPr/>
        </p:nvGrpSpPr>
        <p:grpSpPr>
          <a:xfrm>
            <a:off x="3843957" y="582803"/>
            <a:ext cx="7628351" cy="1197932"/>
            <a:chOff x="3840781" y="580943"/>
            <a:chExt cx="7628351" cy="1197932"/>
          </a:xfrm>
        </p:grpSpPr>
        <p:sp>
          <p:nvSpPr>
            <p:cNvPr id="148" name="Google Shape;148;p26"/>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9" name="Google Shape;149;p26"/>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50" name="Google Shape;150;p26"/>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51" name="Google Shape;151;p26"/>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52" name="Google Shape;152;p26"/>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53" name="Shape 153"/>
        <p:cNvGrpSpPr/>
        <p:nvPr/>
      </p:nvGrpSpPr>
      <p:grpSpPr>
        <a:xfrm>
          <a:off x="0" y="0"/>
          <a:ext cx="0" cy="0"/>
          <a:chOff x="0" y="0"/>
          <a:chExt cx="0" cy="0"/>
        </a:xfrm>
      </p:grpSpPr>
      <p:pic>
        <p:nvPicPr>
          <p:cNvPr descr="A picture containing flying, plane, bird&#10;&#10;Description automatically generated" id="154" name="Google Shape;154;p27"/>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55" name="Google Shape;155;p27"/>
          <p:cNvSpPr/>
          <p:nvPr>
            <p:ph idx="2" type="pic"/>
          </p:nvPr>
        </p:nvSpPr>
        <p:spPr>
          <a:xfrm>
            <a:off x="3887648" y="546137"/>
            <a:ext cx="7578309" cy="5618863"/>
          </a:xfrm>
          <a:prstGeom prst="corner">
            <a:avLst>
              <a:gd fmla="val 80709" name="adj1"/>
              <a:gd fmla="val 104483" name="adj2"/>
            </a:avLst>
          </a:prstGeom>
          <a:noFill/>
          <a:ln>
            <a:noFill/>
          </a:ln>
        </p:spPr>
      </p:sp>
      <p:pic>
        <p:nvPicPr>
          <p:cNvPr descr="A close up of a sign&#10;&#10;Description automatically generated" id="156" name="Google Shape;156;p27"/>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157" name="Google Shape;157;p27"/>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58" name="Google Shape;158;p27"/>
          <p:cNvGrpSpPr/>
          <p:nvPr/>
        </p:nvGrpSpPr>
        <p:grpSpPr>
          <a:xfrm>
            <a:off x="3887648" y="438917"/>
            <a:ext cx="7578438" cy="1195570"/>
            <a:chOff x="3884346" y="453875"/>
            <a:chExt cx="7578438" cy="1195570"/>
          </a:xfrm>
        </p:grpSpPr>
        <p:sp>
          <p:nvSpPr>
            <p:cNvPr id="159" name="Google Shape;159;p27"/>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0" name="Google Shape;160;p27"/>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1" name="Google Shape;161;p27"/>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62" name="Google Shape;162;p27"/>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3" name="Google Shape;163;p27"/>
          <p:cNvSpPr txBox="1"/>
          <p:nvPr/>
        </p:nvSpPr>
        <p:spPr>
          <a:xfrm>
            <a:off x="245940"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FLORIDA INTERNATIONAL UNIVERSITY</a:t>
            </a:r>
            <a:endParaRPr/>
          </a:p>
        </p:txBody>
      </p:sp>
      <p:sp>
        <p:nvSpPr>
          <p:cNvPr id="164" name="Google Shape;164;p27"/>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165" name="Shape 165"/>
        <p:cNvGrpSpPr/>
        <p:nvPr/>
      </p:nvGrpSpPr>
      <p:grpSpPr>
        <a:xfrm>
          <a:off x="0" y="0"/>
          <a:ext cx="0" cy="0"/>
          <a:chOff x="0" y="0"/>
          <a:chExt cx="0" cy="0"/>
        </a:xfrm>
      </p:grpSpPr>
      <p:sp>
        <p:nvSpPr>
          <p:cNvPr id="166" name="Google Shape;166;p2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7" name="Google Shape;167;p28"/>
          <p:cNvSpPr/>
          <p:nvPr>
            <p:ph idx="2" type="pic"/>
          </p:nvPr>
        </p:nvSpPr>
        <p:spPr>
          <a:xfrm>
            <a:off x="3893905" y="537158"/>
            <a:ext cx="7570949" cy="5799726"/>
          </a:xfrm>
          <a:prstGeom prst="corner">
            <a:avLst>
              <a:gd fmla="val 83572" name="adj1"/>
              <a:gd fmla="val 113968" name="adj2"/>
            </a:avLst>
          </a:prstGeom>
          <a:noFill/>
          <a:ln>
            <a:noFill/>
          </a:ln>
        </p:spPr>
      </p:sp>
      <p:pic>
        <p:nvPicPr>
          <p:cNvPr descr="A close up of a sign&#10;&#10;Description automatically generated" id="168" name="Google Shape;168;p28"/>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69" name="Google Shape;169;p28"/>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0" name="Google Shape;170;p28"/>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71" name="Google Shape;171;p28"/>
          <p:cNvGrpSpPr/>
          <p:nvPr/>
        </p:nvGrpSpPr>
        <p:grpSpPr>
          <a:xfrm>
            <a:off x="3893905" y="434340"/>
            <a:ext cx="7570949" cy="1059565"/>
            <a:chOff x="3893905" y="434339"/>
            <a:chExt cx="7570949" cy="1059565"/>
          </a:xfrm>
        </p:grpSpPr>
        <p:sp>
          <p:nvSpPr>
            <p:cNvPr id="172" name="Google Shape;172;p28"/>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3" name="Google Shape;173;p28"/>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4" name="Google Shape;174;p28"/>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75" name="Google Shape;175;p28"/>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176" name="Shape 176"/>
        <p:cNvGrpSpPr/>
        <p:nvPr/>
      </p:nvGrpSpPr>
      <p:grpSpPr>
        <a:xfrm>
          <a:off x="0" y="0"/>
          <a:ext cx="0" cy="0"/>
          <a:chOff x="0" y="0"/>
          <a:chExt cx="0" cy="0"/>
        </a:xfrm>
      </p:grpSpPr>
      <p:sp>
        <p:nvSpPr>
          <p:cNvPr id="177" name="Google Shape;177;p2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178" name="Google Shape;178;p29"/>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79" name="Google Shape;179;p29"/>
          <p:cNvSpPr txBox="1"/>
          <p:nvPr>
            <p:ph type="title"/>
          </p:nvPr>
        </p:nvSpPr>
        <p:spPr>
          <a:xfrm>
            <a:off x="726040" y="544528"/>
            <a:ext cx="335828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0" name="Google Shape;180;p29"/>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id="181" name="Google Shape;181;p29"/>
          <p:cNvPicPr preferRelativeResize="0"/>
          <p:nvPr>
            <p:ph idx="2" type="pic"/>
          </p:nvPr>
        </p:nvPicPr>
        <p:blipFill/>
        <p:spPr>
          <a:xfrm flipH="1">
            <a:off x="3632199" y="743802"/>
            <a:ext cx="7976031" cy="5370396"/>
          </a:xfrm>
          <a:prstGeom prst="corner">
            <a:avLst>
              <a:gd fmla="val 57567" name="adj1"/>
              <a:gd fmla="val 95877" name="adj2"/>
            </a:avLst>
          </a:prstGeom>
          <a:blipFill rotWithShape="0">
            <a:blip r:embed="rId3">
              <a:alphaModFix/>
            </a:blip>
            <a:stretch>
              <a:fillRect b="0" l="0" r="0" t="0"/>
            </a:stretch>
          </a:blipFill>
          <a:ln>
            <a:noFill/>
          </a:ln>
        </p:spPr>
      </p:pic>
      <p:grpSp>
        <p:nvGrpSpPr>
          <p:cNvPr id="182" name="Google Shape;182;p29"/>
          <p:cNvGrpSpPr/>
          <p:nvPr/>
        </p:nvGrpSpPr>
        <p:grpSpPr>
          <a:xfrm>
            <a:off x="3632200" y="637953"/>
            <a:ext cx="7976031" cy="2393648"/>
            <a:chOff x="3683000" y="638356"/>
            <a:chExt cx="7976031" cy="2393648"/>
          </a:xfrm>
        </p:grpSpPr>
        <p:sp>
          <p:nvSpPr>
            <p:cNvPr id="183" name="Google Shape;183;p29"/>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4" name="Google Shape;184;p29"/>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5" name="Google Shape;185;p29"/>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86" name="Google Shape;186;p29"/>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187" name="Shape 187"/>
        <p:cNvGrpSpPr/>
        <p:nvPr/>
      </p:nvGrpSpPr>
      <p:grpSpPr>
        <a:xfrm>
          <a:off x="0" y="0"/>
          <a:ext cx="0" cy="0"/>
          <a:chOff x="0" y="0"/>
          <a:chExt cx="0" cy="0"/>
        </a:xfrm>
      </p:grpSpPr>
      <p:pic>
        <p:nvPicPr>
          <p:cNvPr descr="A picture containing screenshot&#10;&#10;Description automatically generated" id="188" name="Google Shape;188;p30"/>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189" name="Google Shape;189;p30"/>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0" name="Google Shape;190;p30"/>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 name="Google Shape;191;p30"/>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192" name="Shape 192"/>
        <p:cNvGrpSpPr/>
        <p:nvPr/>
      </p:nvGrpSpPr>
      <p:grpSpPr>
        <a:xfrm>
          <a:off x="0" y="0"/>
          <a:ext cx="0" cy="0"/>
          <a:chOff x="0" y="0"/>
          <a:chExt cx="0" cy="0"/>
        </a:xfrm>
      </p:grpSpPr>
      <p:pic>
        <p:nvPicPr>
          <p:cNvPr descr="A close up of a sign&#10;&#10;Description automatically generated" id="193" name="Google Shape;193;p31"/>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94" name="Google Shape;194;p31"/>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5" name="Google Shape;195;p31"/>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6" name="Google Shape;196;p31"/>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97" name="Google Shape;197;p31"/>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6" name="Shape 16"/>
        <p:cNvGrpSpPr/>
        <p:nvPr/>
      </p:nvGrpSpPr>
      <p:grpSpPr>
        <a:xfrm>
          <a:off x="0" y="0"/>
          <a:ext cx="0" cy="0"/>
          <a:chOff x="0" y="0"/>
          <a:chExt cx="0" cy="0"/>
        </a:xfrm>
      </p:grpSpPr>
      <p:sp>
        <p:nvSpPr>
          <p:cNvPr id="17" name="Google Shape;17;p14"/>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14"/>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19" name="Google Shape;19;p14"/>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0" name="Google Shape;20;p14"/>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21" name="Google Shape;21;p14"/>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198" name="Shape 198"/>
        <p:cNvGrpSpPr/>
        <p:nvPr/>
      </p:nvGrpSpPr>
      <p:grpSpPr>
        <a:xfrm>
          <a:off x="0" y="0"/>
          <a:ext cx="0" cy="0"/>
          <a:chOff x="0" y="0"/>
          <a:chExt cx="0" cy="0"/>
        </a:xfrm>
      </p:grpSpPr>
      <p:sp>
        <p:nvSpPr>
          <p:cNvPr id="199" name="Google Shape;199;p3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00" name="Google Shape;200;p32"/>
          <p:cNvGrpSpPr/>
          <p:nvPr/>
        </p:nvGrpSpPr>
        <p:grpSpPr>
          <a:xfrm>
            <a:off x="5539549" y="745237"/>
            <a:ext cx="522582" cy="530387"/>
            <a:chOff x="5537620" y="745237"/>
            <a:chExt cx="522582" cy="530387"/>
          </a:xfrm>
        </p:grpSpPr>
        <p:sp>
          <p:nvSpPr>
            <p:cNvPr id="201" name="Google Shape;201;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2" name="Google Shape;202;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3" name="Google Shape;203;p32"/>
          <p:cNvGrpSpPr/>
          <p:nvPr/>
        </p:nvGrpSpPr>
        <p:grpSpPr>
          <a:xfrm flipH="1" rot="10800000">
            <a:off x="5539549" y="5593682"/>
            <a:ext cx="522582" cy="530386"/>
            <a:chOff x="5537620" y="745237"/>
            <a:chExt cx="522582" cy="530387"/>
          </a:xfrm>
        </p:grpSpPr>
        <p:sp>
          <p:nvSpPr>
            <p:cNvPr id="204" name="Google Shape;204;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5" name="Google Shape;205;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6" name="Google Shape;206;p32"/>
          <p:cNvGrpSpPr/>
          <p:nvPr/>
        </p:nvGrpSpPr>
        <p:grpSpPr>
          <a:xfrm>
            <a:off x="11086608" y="745237"/>
            <a:ext cx="522582" cy="530387"/>
            <a:chOff x="11140977" y="745237"/>
            <a:chExt cx="522582" cy="530387"/>
          </a:xfrm>
        </p:grpSpPr>
        <p:sp>
          <p:nvSpPr>
            <p:cNvPr id="207" name="Google Shape;20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8" name="Google Shape;20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9" name="Google Shape;209;p32"/>
          <p:cNvGrpSpPr/>
          <p:nvPr/>
        </p:nvGrpSpPr>
        <p:grpSpPr>
          <a:xfrm flipH="1" rot="10800000">
            <a:off x="11086608" y="5593682"/>
            <a:ext cx="522582" cy="530386"/>
            <a:chOff x="11140977" y="745237"/>
            <a:chExt cx="522582" cy="530387"/>
          </a:xfrm>
        </p:grpSpPr>
        <p:sp>
          <p:nvSpPr>
            <p:cNvPr id="210" name="Google Shape;210;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11" name="Google Shape;211;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212" name="Google Shape;212;p32"/>
          <p:cNvSpPr txBox="1"/>
          <p:nvPr>
            <p:ph idx="1"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213" name="Google Shape;213;p32"/>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10;&#10;Description automatically generated" id="214" name="Google Shape;214;p32"/>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215" name="Google Shape;215;p32"/>
          <p:cNvSpPr txBox="1"/>
          <p:nvPr>
            <p:ph idx="2"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6" name="Google Shape;216;p3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7" name="Google Shape;217;p3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FLORIDA INTERNATIONAL UNIVERSITY</a:t>
            </a:r>
            <a:endParaRPr/>
          </a:p>
        </p:txBody>
      </p:sp>
      <p:sp>
        <p:nvSpPr>
          <p:cNvPr id="218" name="Google Shape;218;p3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22" name="Shape 22"/>
        <p:cNvGrpSpPr/>
        <p:nvPr/>
      </p:nvGrpSpPr>
      <p:grpSpPr>
        <a:xfrm>
          <a:off x="0" y="0"/>
          <a:ext cx="0" cy="0"/>
          <a:chOff x="0" y="0"/>
          <a:chExt cx="0" cy="0"/>
        </a:xfrm>
      </p:grpSpPr>
      <p:sp>
        <p:nvSpPr>
          <p:cNvPr id="23" name="Google Shape;23;p15"/>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4" name="Google Shape;24;p1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25" name="Google Shape;25;p15"/>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26" name="Shape 26"/>
        <p:cNvGrpSpPr/>
        <p:nvPr/>
      </p:nvGrpSpPr>
      <p:grpSpPr>
        <a:xfrm>
          <a:off x="0" y="0"/>
          <a:ext cx="0" cy="0"/>
          <a:chOff x="0" y="0"/>
          <a:chExt cx="0" cy="0"/>
        </a:xfrm>
      </p:grpSpPr>
      <p:pic>
        <p:nvPicPr>
          <p:cNvPr id="27" name="Google Shape;27;p16"/>
          <p:cNvPicPr preferRelativeResize="0"/>
          <p:nvPr>
            <p:ph idx="2" type="pic"/>
          </p:nvPr>
        </p:nvPicPr>
        <p:blipFill/>
        <p:spPr>
          <a:xfrm flipH="1">
            <a:off x="3721834" y="880677"/>
            <a:ext cx="7988142" cy="5366010"/>
          </a:xfrm>
          <a:prstGeom prst="corner">
            <a:avLst>
              <a:gd fmla="val 57242" name="adj1"/>
              <a:gd fmla="val 95740" name="adj2"/>
            </a:avLst>
          </a:prstGeom>
          <a:blipFill rotWithShape="0">
            <a:blip r:embed="rId2">
              <a:alphaModFix amt="0"/>
            </a:blip>
            <a:stretch>
              <a:fillRect b="0" l="0" r="0" t="0"/>
            </a:stretch>
          </a:blipFill>
          <a:ln>
            <a:noFill/>
          </a:ln>
        </p:spPr>
      </p:pic>
      <p:sp>
        <p:nvSpPr>
          <p:cNvPr id="28" name="Google Shape;28;p16"/>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9" name="Google Shape;29;p16"/>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30" name="Google Shape;30;p16"/>
          <p:cNvPicPr preferRelativeResize="0"/>
          <p:nvPr/>
        </p:nvPicPr>
        <p:blipFill rotWithShape="1">
          <a:blip r:embed="rId3">
            <a:alphaModFix/>
          </a:blip>
          <a:srcRect b="0" l="0" r="0" t="0"/>
          <a:stretch/>
        </p:blipFill>
        <p:spPr>
          <a:xfrm>
            <a:off x="207654" y="6123851"/>
            <a:ext cx="1217550" cy="563880"/>
          </a:xfrm>
          <a:prstGeom prst="rect">
            <a:avLst/>
          </a:prstGeom>
          <a:noFill/>
          <a:ln>
            <a:noFill/>
          </a:ln>
        </p:spPr>
      </p:pic>
      <p:grpSp>
        <p:nvGrpSpPr>
          <p:cNvPr id="31" name="Google Shape;31;p16"/>
          <p:cNvGrpSpPr/>
          <p:nvPr/>
        </p:nvGrpSpPr>
        <p:grpSpPr>
          <a:xfrm>
            <a:off x="3721835" y="773552"/>
            <a:ext cx="7988141" cy="2408473"/>
            <a:chOff x="3673920" y="736031"/>
            <a:chExt cx="7988141" cy="2408473"/>
          </a:xfrm>
        </p:grpSpPr>
        <p:sp>
          <p:nvSpPr>
            <p:cNvPr id="32" name="Google Shape;32;p16"/>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3" name="Google Shape;33;p16"/>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4" name="Google Shape;34;p16"/>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5" name="Google Shape;35;p16"/>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36" name="Google Shape;36;p16"/>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37" name="Shape 37"/>
        <p:cNvGrpSpPr/>
        <p:nvPr/>
      </p:nvGrpSpPr>
      <p:grpSpPr>
        <a:xfrm>
          <a:off x="0" y="0"/>
          <a:ext cx="0" cy="0"/>
          <a:chOff x="0" y="0"/>
          <a:chExt cx="0" cy="0"/>
        </a:xfrm>
      </p:grpSpPr>
      <p:sp>
        <p:nvSpPr>
          <p:cNvPr id="38" name="Google Shape;38;p17"/>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39" name="Google Shape;39;p17"/>
          <p:cNvGrpSpPr/>
          <p:nvPr/>
        </p:nvGrpSpPr>
        <p:grpSpPr>
          <a:xfrm rot="10800000">
            <a:off x="10644674" y="5408676"/>
            <a:ext cx="735606" cy="746592"/>
            <a:chOff x="897887" y="745236"/>
            <a:chExt cx="735606" cy="746592"/>
          </a:xfrm>
        </p:grpSpPr>
        <p:sp>
          <p:nvSpPr>
            <p:cNvPr id="40" name="Google Shape;40;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1" name="Google Shape;41;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42" name="Google Shape;42;p17"/>
          <p:cNvGrpSpPr/>
          <p:nvPr/>
        </p:nvGrpSpPr>
        <p:grpSpPr>
          <a:xfrm flipH="1" rot="10800000">
            <a:off x="789474" y="5408676"/>
            <a:ext cx="735606" cy="746592"/>
            <a:chOff x="897887" y="745236"/>
            <a:chExt cx="735606" cy="746592"/>
          </a:xfrm>
        </p:grpSpPr>
        <p:sp>
          <p:nvSpPr>
            <p:cNvPr id="43" name="Google Shape;43;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4" name="Google Shape;44;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45" name="Google Shape;45;p17"/>
          <p:cNvGrpSpPr/>
          <p:nvPr/>
        </p:nvGrpSpPr>
        <p:grpSpPr>
          <a:xfrm flipH="1">
            <a:off x="10644674" y="745236"/>
            <a:ext cx="735606" cy="746592"/>
            <a:chOff x="897887" y="745236"/>
            <a:chExt cx="735606" cy="746592"/>
          </a:xfrm>
        </p:grpSpPr>
        <p:sp>
          <p:nvSpPr>
            <p:cNvPr id="46" name="Google Shape;46;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7" name="Google Shape;47;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48" name="Google Shape;48;p17"/>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17"/>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50" name="Google Shape;50;p17"/>
          <p:cNvGrpSpPr/>
          <p:nvPr/>
        </p:nvGrpSpPr>
        <p:grpSpPr>
          <a:xfrm flipH="1" rot="-5400000">
            <a:off x="786644" y="682484"/>
            <a:ext cx="731520" cy="747831"/>
            <a:chOff x="897887" y="745236"/>
            <a:chExt cx="731520" cy="747831"/>
          </a:xfrm>
        </p:grpSpPr>
        <p:sp>
          <p:nvSpPr>
            <p:cNvPr id="51" name="Google Shape;51;p17"/>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2" name="Google Shape;52;p17"/>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53" name="Google Shape;53;p17"/>
          <p:cNvSpPr txBox="1"/>
          <p:nvPr/>
        </p:nvSpPr>
        <p:spPr>
          <a:xfrm>
            <a:off x="3849624"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BABABA"/>
                </a:solidFill>
                <a:latin typeface="Arial"/>
                <a:ea typeface="Arial"/>
                <a:cs typeface="Arial"/>
                <a:sym typeface="Arial"/>
              </a:rPr>
              <a:t>FLORIDA INTERNATIONAL UNIVERSITY</a:t>
            </a:r>
            <a:endParaRPr/>
          </a:p>
        </p:txBody>
      </p:sp>
      <p:sp>
        <p:nvSpPr>
          <p:cNvPr id="54" name="Google Shape;54;p17"/>
          <p:cNvSpPr txBox="1"/>
          <p:nvPr/>
        </p:nvSpPr>
        <p:spPr>
          <a:xfrm>
            <a:off x="3849623" y="640444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55" name="Shape 55"/>
        <p:cNvGrpSpPr/>
        <p:nvPr/>
      </p:nvGrpSpPr>
      <p:grpSpPr>
        <a:xfrm>
          <a:off x="0" y="0"/>
          <a:ext cx="0" cy="0"/>
          <a:chOff x="0" y="0"/>
          <a:chExt cx="0" cy="0"/>
        </a:xfrm>
      </p:grpSpPr>
      <p:pic>
        <p:nvPicPr>
          <p:cNvPr descr="A screenshot of a cell phone&#10;&#10;Description automatically generated" id="56" name="Google Shape;56;p18"/>
          <p:cNvPicPr preferRelativeResize="0"/>
          <p:nvPr/>
        </p:nvPicPr>
        <p:blipFill rotWithShape="1">
          <a:blip r:embed="rId2">
            <a:alphaModFix/>
          </a:blip>
          <a:srcRect b="0" l="0" r="0" t="0"/>
          <a:stretch/>
        </p:blipFill>
        <p:spPr>
          <a:xfrm>
            <a:off x="-1" y="0"/>
            <a:ext cx="12192001" cy="6858000"/>
          </a:xfrm>
          <a:prstGeom prst="rect">
            <a:avLst/>
          </a:prstGeom>
          <a:noFill/>
          <a:ln>
            <a:noFill/>
          </a:ln>
        </p:spPr>
      </p:pic>
      <p:sp>
        <p:nvSpPr>
          <p:cNvPr id="57" name="Google Shape;57;p18"/>
          <p:cNvSpPr txBox="1"/>
          <p:nvPr/>
        </p:nvSpPr>
        <p:spPr>
          <a:xfrm>
            <a:off x="3244174" y="1626141"/>
            <a:ext cx="5791200" cy="931030"/>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3600" u="none" cap="none" strike="noStrike">
              <a:solidFill>
                <a:srgbClr val="3F3F3F"/>
              </a:solidFill>
              <a:latin typeface="Arial"/>
              <a:ea typeface="Arial"/>
              <a:cs typeface="Arial"/>
              <a:sym typeface="Arial"/>
            </a:endParaRPr>
          </a:p>
        </p:txBody>
      </p:sp>
      <p:sp>
        <p:nvSpPr>
          <p:cNvPr id="58" name="Google Shape;58;p18"/>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 name="Google Shape;59;p18"/>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18"/>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61" name="Shape 61"/>
        <p:cNvGrpSpPr/>
        <p:nvPr/>
      </p:nvGrpSpPr>
      <p:grpSpPr>
        <a:xfrm>
          <a:off x="0" y="0"/>
          <a:ext cx="0" cy="0"/>
          <a:chOff x="0" y="0"/>
          <a:chExt cx="0" cy="0"/>
        </a:xfrm>
      </p:grpSpPr>
      <p:pic>
        <p:nvPicPr>
          <p:cNvPr descr="A picture containing holding, yellow, colorful, sign&#10;&#10;Description automatically generated" id="62" name="Google Shape;62;p19"/>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3" name="Google Shape;63;p19"/>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19"/>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5" name="Google Shape;65;p19"/>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
        <p:nvSpPr>
          <p:cNvPr id="66" name="Google Shape;66;p19"/>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67" name="Shape 67"/>
        <p:cNvGrpSpPr/>
        <p:nvPr/>
      </p:nvGrpSpPr>
      <p:grpSpPr>
        <a:xfrm>
          <a:off x="0" y="0"/>
          <a:ext cx="0" cy="0"/>
          <a:chOff x="0" y="0"/>
          <a:chExt cx="0" cy="0"/>
        </a:xfrm>
      </p:grpSpPr>
      <p:sp>
        <p:nvSpPr>
          <p:cNvPr id="68" name="Google Shape;68;p2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69" name="Google Shape;69;p20"/>
          <p:cNvGrpSpPr/>
          <p:nvPr/>
        </p:nvGrpSpPr>
        <p:grpSpPr>
          <a:xfrm flipH="1" rot="10800000">
            <a:off x="11185080" y="298640"/>
            <a:ext cx="735606" cy="746592"/>
            <a:chOff x="10666920" y="5421408"/>
            <a:chExt cx="735606" cy="746592"/>
          </a:xfrm>
        </p:grpSpPr>
        <p:sp>
          <p:nvSpPr>
            <p:cNvPr id="70" name="Google Shape;70;p20"/>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1" name="Google Shape;71;p20"/>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72" name="Google Shape;72;p20"/>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 name="Google Shape;73;p20"/>
          <p:cNvSpPr txBox="1"/>
          <p:nvPr/>
        </p:nvSpPr>
        <p:spPr>
          <a:xfrm>
            <a:off x="3282203" y="894071"/>
            <a:ext cx="6105637" cy="72165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74" name="Google Shape;74;p20"/>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75" name="Google Shape;75;p20"/>
          <p:cNvPicPr preferRelativeResize="0"/>
          <p:nvPr/>
        </p:nvPicPr>
        <p:blipFill rotWithShape="1">
          <a:blip r:embed="rId2">
            <a:alphaModFix/>
          </a:blip>
          <a:srcRect b="0" l="0" r="0" t="0"/>
          <a:stretch/>
        </p:blipFill>
        <p:spPr>
          <a:xfrm>
            <a:off x="0" y="1"/>
            <a:ext cx="2465798" cy="6857999"/>
          </a:xfrm>
          <a:prstGeom prst="rect">
            <a:avLst/>
          </a:prstGeom>
          <a:noFill/>
          <a:ln>
            <a:noFill/>
          </a:ln>
        </p:spPr>
      </p:pic>
      <p:pic>
        <p:nvPicPr>
          <p:cNvPr descr="A close up of a sign&#10;&#10;Description automatically generated" id="76" name="Google Shape;76;p20"/>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77" name="Google Shape;77;p20"/>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78" name="Shape 78"/>
        <p:cNvGrpSpPr/>
        <p:nvPr/>
      </p:nvGrpSpPr>
      <p:grpSpPr>
        <a:xfrm>
          <a:off x="0" y="0"/>
          <a:ext cx="0" cy="0"/>
          <a:chOff x="0" y="0"/>
          <a:chExt cx="0" cy="0"/>
        </a:xfrm>
      </p:grpSpPr>
      <p:sp>
        <p:nvSpPr>
          <p:cNvPr id="79" name="Google Shape;79;p2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0" name="Google Shape;80;p21"/>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1"/>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82" name="Google Shape;82;p21"/>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10;&#10;Description automatically generated" id="83" name="Google Shape;83;p21"/>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84" name="Google Shape;84;p21"/>
          <p:cNvGrpSpPr/>
          <p:nvPr/>
        </p:nvGrpSpPr>
        <p:grpSpPr>
          <a:xfrm>
            <a:off x="2393879" y="0"/>
            <a:ext cx="9798121" cy="6889337"/>
            <a:chOff x="2421466" y="-1"/>
            <a:chExt cx="9810796" cy="6874007"/>
          </a:xfrm>
        </p:grpSpPr>
        <p:sp>
          <p:nvSpPr>
            <p:cNvPr id="85" name="Google Shape;85;p21"/>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6" name="Google Shape;86;p21"/>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7" name="Google Shape;87;p21"/>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8" name="Google Shape;88;p21"/>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89" name="Google Shape;89;p21"/>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theme" Target="../theme/theme1.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3.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blue sky&#10;&#10;Description automatically generated" id="12" name="Google Shape;12;p12"/>
          <p:cNvPicPr preferRelativeResize="0"/>
          <p:nvPr/>
        </p:nvPicPr>
        <p:blipFill rotWithShape="1">
          <a:blip r:embed="rId1">
            <a:alphaModFix/>
          </a:blip>
          <a:srcRect b="0" l="0" r="0" t="0"/>
          <a:stretch/>
        </p:blipFill>
        <p:spPr>
          <a:xfrm>
            <a:off x="0" y="3060"/>
            <a:ext cx="12192000" cy="68549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16.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20.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4.xml"/><Relationship Id="rId3" Type="http://schemas.openxmlformats.org/officeDocument/2006/relationships/image" Target="../media/image2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0.xml"/><Relationship Id="rId3" Type="http://schemas.openxmlformats.org/officeDocument/2006/relationships/hyperlink" Target="mailto:ngonz273@fiu.edu" TargetMode="External"/><Relationship Id="rId4" Type="http://schemas.openxmlformats.org/officeDocument/2006/relationships/hyperlink" Target="mailto:jibar030@fiu.edu" TargetMode="External"/><Relationship Id="rId5" Type="http://schemas.openxmlformats.org/officeDocument/2006/relationships/hyperlink" Target="mailto:cquir026@fiu.edu" TargetMode="External"/><Relationship Id="rId6" Type="http://schemas.openxmlformats.org/officeDocument/2006/relationships/hyperlink" Target="mailto:dmart279@fiu.edu"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1"/>
          <p:cNvSpPr txBox="1"/>
          <p:nvPr>
            <p:ph type="title"/>
          </p:nvPr>
        </p:nvSpPr>
        <p:spPr>
          <a:xfrm>
            <a:off x="1603727" y="2056658"/>
            <a:ext cx="89844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5"/>
              </a:buClr>
              <a:buSzPts val="3600"/>
              <a:buFont typeface="Arial"/>
              <a:buNone/>
            </a:pPr>
            <a:r>
              <a:rPr lang="en-US" sz="5500"/>
              <a:t>Auditory Training App</a:t>
            </a:r>
            <a:endParaRPr sz="5500"/>
          </a:p>
        </p:txBody>
      </p:sp>
      <p:pic>
        <p:nvPicPr>
          <p:cNvPr descr="A picture containing drawing&#10;&#10;Description automatically generated" id="224" name="Google Shape;224;p1"/>
          <p:cNvPicPr preferRelativeResize="0"/>
          <p:nvPr/>
        </p:nvPicPr>
        <p:blipFill rotWithShape="1">
          <a:blip r:embed="rId3">
            <a:alphaModFix/>
          </a:blip>
          <a:srcRect b="0" l="0" r="0" t="0"/>
          <a:stretch/>
        </p:blipFill>
        <p:spPr>
          <a:xfrm>
            <a:off x="3766603" y="834120"/>
            <a:ext cx="4658796" cy="895922"/>
          </a:xfrm>
          <a:prstGeom prst="rect">
            <a:avLst/>
          </a:prstGeom>
          <a:noFill/>
          <a:ln>
            <a:noFill/>
          </a:ln>
        </p:spPr>
      </p:pic>
      <p:sp>
        <p:nvSpPr>
          <p:cNvPr id="225" name="Google Shape;225;p1"/>
          <p:cNvSpPr txBox="1"/>
          <p:nvPr/>
        </p:nvSpPr>
        <p:spPr>
          <a:xfrm>
            <a:off x="1422450" y="3483900"/>
            <a:ext cx="9499500" cy="10104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None/>
            </a:pPr>
            <a:r>
              <a:rPr lang="en-US" sz="2300">
                <a:solidFill>
                  <a:srgbClr val="00FFFF"/>
                </a:solidFill>
              </a:rPr>
              <a:t>Team Members:</a:t>
            </a:r>
            <a:r>
              <a:rPr lang="en-US" sz="2300">
                <a:solidFill>
                  <a:srgbClr val="FFFFFF"/>
                </a:solidFill>
              </a:rPr>
              <a:t> Caroline Quiroga, Jose Ibarra, Nathaniel Gonzalez, David Martinez</a:t>
            </a:r>
            <a:endParaRPr sz="2300">
              <a:solidFill>
                <a:srgbClr val="FFFFFF"/>
              </a:solidFill>
            </a:endParaRPr>
          </a:p>
        </p:txBody>
      </p:sp>
      <p:sp>
        <p:nvSpPr>
          <p:cNvPr id="226" name="Google Shape;226;p1"/>
          <p:cNvSpPr txBox="1"/>
          <p:nvPr/>
        </p:nvSpPr>
        <p:spPr>
          <a:xfrm>
            <a:off x="1346175" y="4221150"/>
            <a:ext cx="9499500" cy="10104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None/>
            </a:pPr>
            <a:r>
              <a:rPr lang="en-US" sz="2300">
                <a:solidFill>
                  <a:srgbClr val="00FFFF"/>
                </a:solidFill>
              </a:rPr>
              <a:t>Product Owner:</a:t>
            </a:r>
            <a:r>
              <a:rPr lang="en-US" sz="2300">
                <a:solidFill>
                  <a:srgbClr val="FFFFFF"/>
                </a:solidFill>
              </a:rPr>
              <a:t> Dr. Alliete Alfano</a:t>
            </a:r>
            <a:endParaRPr sz="2300">
              <a:solidFill>
                <a:srgbClr val="FFFFFF"/>
              </a:solidFill>
            </a:endParaRPr>
          </a:p>
        </p:txBody>
      </p:sp>
      <p:sp>
        <p:nvSpPr>
          <p:cNvPr id="227" name="Google Shape;227;p1"/>
          <p:cNvSpPr txBox="1"/>
          <p:nvPr/>
        </p:nvSpPr>
        <p:spPr>
          <a:xfrm>
            <a:off x="1422450" y="4929675"/>
            <a:ext cx="9499500" cy="10104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None/>
            </a:pPr>
            <a:r>
              <a:rPr lang="en-US" sz="2300">
                <a:solidFill>
                  <a:srgbClr val="00FFFF"/>
                </a:solidFill>
              </a:rPr>
              <a:t>Professor:</a:t>
            </a:r>
            <a:r>
              <a:rPr lang="en-US" sz="2300">
                <a:solidFill>
                  <a:srgbClr val="FFFFFF"/>
                </a:solidFill>
              </a:rPr>
              <a:t> Masoud Sadjadi</a:t>
            </a:r>
            <a:endParaRPr sz="2300">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g1f59b6d09f9_1_33"/>
          <p:cNvSpPr txBox="1"/>
          <p:nvPr>
            <p:ph idx="1" type="body"/>
          </p:nvPr>
        </p:nvSpPr>
        <p:spPr>
          <a:xfrm>
            <a:off x="2022300" y="2319050"/>
            <a:ext cx="8147400" cy="4713900"/>
          </a:xfrm>
          <a:prstGeom prst="rect">
            <a:avLst/>
          </a:prstGeom>
          <a:noFill/>
          <a:ln>
            <a:noFill/>
          </a:ln>
        </p:spPr>
        <p:txBody>
          <a:bodyPr anchorCtr="0" anchor="t" bIns="45700" lIns="91425" spcFirstLastPara="1" rIns="91425" wrap="square" tIns="45700">
            <a:normAutofit/>
          </a:bodyPr>
          <a:lstStyle/>
          <a:p>
            <a:pPr indent="-342900" lvl="0" marL="457200" rtl="0" algn="l">
              <a:lnSpc>
                <a:spcPct val="90000"/>
              </a:lnSpc>
              <a:spcBef>
                <a:spcPts val="0"/>
              </a:spcBef>
              <a:spcAft>
                <a:spcPts val="0"/>
              </a:spcAft>
              <a:buSzPts val="1800"/>
              <a:buChar char="•"/>
            </a:pPr>
            <a:r>
              <a:rPr lang="en-US"/>
              <a:t>The new Comprehension Activities was </a:t>
            </a:r>
            <a:r>
              <a:rPr lang="en-US"/>
              <a:t>developed to help enhance the user’s auditory processing and comprehension skills </a:t>
            </a:r>
            <a:endParaRPr/>
          </a:p>
          <a:p>
            <a:pPr indent="0" lvl="0" marL="457200" rtl="0" algn="l">
              <a:lnSpc>
                <a:spcPct val="90000"/>
              </a:lnSpc>
              <a:spcBef>
                <a:spcPts val="0"/>
              </a:spcBef>
              <a:spcAft>
                <a:spcPts val="0"/>
              </a:spcAft>
              <a:buNone/>
            </a:pPr>
            <a:r>
              <a:t/>
            </a:r>
            <a:endParaRPr/>
          </a:p>
          <a:p>
            <a:pPr indent="-342900" lvl="0" marL="457200" rtl="0" algn="l">
              <a:lnSpc>
                <a:spcPct val="90000"/>
              </a:lnSpc>
              <a:spcBef>
                <a:spcPts val="0"/>
              </a:spcBef>
              <a:spcAft>
                <a:spcPts val="0"/>
              </a:spcAft>
              <a:buSzPts val="1800"/>
              <a:buChar char="•"/>
            </a:pPr>
            <a:r>
              <a:rPr lang="en-US"/>
              <a:t>The activity is structured into three different levels, as usere’s advance through the levels the complexity of the audio and </a:t>
            </a:r>
            <a:r>
              <a:rPr lang="en-US"/>
              <a:t>difficulty of the questions increase:</a:t>
            </a:r>
            <a:endParaRPr/>
          </a:p>
          <a:p>
            <a:pPr indent="-342900" lvl="1" marL="914400" rtl="0" algn="l">
              <a:lnSpc>
                <a:spcPct val="90000"/>
              </a:lnSpc>
              <a:spcBef>
                <a:spcPts val="0"/>
              </a:spcBef>
              <a:spcAft>
                <a:spcPts val="0"/>
              </a:spcAft>
              <a:buSzPts val="1800"/>
              <a:buChar char="•"/>
            </a:pPr>
            <a:r>
              <a:rPr lang="en-US"/>
              <a:t>Basic Comprehension (Level 1): Direct and easy questions based on </a:t>
            </a:r>
            <a:r>
              <a:rPr lang="en-US"/>
              <a:t>explicit</a:t>
            </a:r>
            <a:r>
              <a:rPr lang="en-US"/>
              <a:t> details from  the short audio.</a:t>
            </a:r>
            <a:endParaRPr/>
          </a:p>
          <a:p>
            <a:pPr indent="-342900" lvl="1" marL="914400" rtl="0" algn="l">
              <a:lnSpc>
                <a:spcPct val="90000"/>
              </a:lnSpc>
              <a:spcBef>
                <a:spcPts val="0"/>
              </a:spcBef>
              <a:spcAft>
                <a:spcPts val="0"/>
              </a:spcAft>
              <a:buSzPts val="1800"/>
              <a:buChar char="•"/>
            </a:pPr>
            <a:r>
              <a:rPr lang="en-US"/>
              <a:t>General Knowledge (Level 2): Questions will be presented to the user in an audio format. The questions are based on common knowledge that is not stated in the audio.</a:t>
            </a:r>
            <a:endParaRPr/>
          </a:p>
          <a:p>
            <a:pPr indent="-342900" lvl="1" marL="914400" rtl="0" algn="l">
              <a:lnSpc>
                <a:spcPct val="90000"/>
              </a:lnSpc>
              <a:spcBef>
                <a:spcPts val="0"/>
              </a:spcBef>
              <a:spcAft>
                <a:spcPts val="0"/>
              </a:spcAft>
              <a:buSzPts val="1800"/>
              <a:buChar char="•"/>
            </a:pPr>
            <a:r>
              <a:rPr lang="en-US"/>
              <a:t>Detailed Listening Comprehension (Level 3): </a:t>
            </a:r>
            <a:r>
              <a:rPr lang="en-US"/>
              <a:t>Questions that tests detailed recalling and contextual understanding of the audio. Each audio has a set of 3-4 questions. </a:t>
            </a:r>
            <a:endParaRPr/>
          </a:p>
          <a:p>
            <a:pPr indent="-342900" lvl="0" marL="457200" rtl="0" algn="l">
              <a:lnSpc>
                <a:spcPct val="90000"/>
              </a:lnSpc>
              <a:spcBef>
                <a:spcPts val="0"/>
              </a:spcBef>
              <a:spcAft>
                <a:spcPts val="0"/>
              </a:spcAft>
              <a:buSzPts val="1800"/>
              <a:buChar char="•"/>
            </a:pPr>
            <a:r>
              <a:rPr lang="en-US"/>
              <a:t>The user will also have hint buttons to replay the audio or show the question.</a:t>
            </a:r>
            <a:endParaRPr/>
          </a:p>
          <a:p>
            <a:pPr indent="0" lvl="0" marL="457200" rtl="0" algn="l">
              <a:lnSpc>
                <a:spcPct val="90000"/>
              </a:lnSpc>
              <a:spcBef>
                <a:spcPts val="0"/>
              </a:spcBef>
              <a:spcAft>
                <a:spcPts val="0"/>
              </a:spcAft>
              <a:buNone/>
            </a:pPr>
            <a:r>
              <a:t/>
            </a:r>
            <a:endParaRPr/>
          </a:p>
          <a:p>
            <a:pPr indent="0" lvl="0" marL="0" rtl="0" algn="l">
              <a:lnSpc>
                <a:spcPct val="90000"/>
              </a:lnSpc>
              <a:spcBef>
                <a:spcPts val="0"/>
              </a:spcBef>
              <a:spcAft>
                <a:spcPts val="0"/>
              </a:spcAft>
              <a:buNone/>
            </a:pPr>
            <a:r>
              <a:t/>
            </a:r>
            <a:endParaRPr/>
          </a:p>
        </p:txBody>
      </p:sp>
      <p:sp>
        <p:nvSpPr>
          <p:cNvPr id="288" name="Google Shape;288;g1f59b6d09f9_1_33"/>
          <p:cNvSpPr txBox="1"/>
          <p:nvPr>
            <p:ph type="title"/>
          </p:nvPr>
        </p:nvSpPr>
        <p:spPr>
          <a:xfrm>
            <a:off x="3916639" y="1390815"/>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a:t>Comprehension Activities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pic>
        <p:nvPicPr>
          <p:cNvPr id="293" name="Google Shape;293;g1f59b6d09f9_1_38"/>
          <p:cNvPicPr preferRelativeResize="0"/>
          <p:nvPr/>
        </p:nvPicPr>
        <p:blipFill>
          <a:blip r:embed="rId3">
            <a:alphaModFix/>
          </a:blip>
          <a:stretch>
            <a:fillRect/>
          </a:stretch>
        </p:blipFill>
        <p:spPr>
          <a:xfrm>
            <a:off x="1589913" y="878925"/>
            <a:ext cx="9012173" cy="5100151"/>
          </a:xfrm>
          <a:prstGeom prst="rect">
            <a:avLst/>
          </a:prstGeom>
          <a:noFill/>
          <a:ln>
            <a:noFill/>
          </a:ln>
        </p:spPr>
      </p:pic>
      <p:pic>
        <p:nvPicPr>
          <p:cNvPr id="294" name="Google Shape;294;g1f59b6d09f9_1_38"/>
          <p:cNvPicPr preferRelativeResize="0"/>
          <p:nvPr/>
        </p:nvPicPr>
        <p:blipFill>
          <a:blip r:embed="rId4">
            <a:alphaModFix/>
          </a:blip>
          <a:stretch>
            <a:fillRect/>
          </a:stretch>
        </p:blipFill>
        <p:spPr>
          <a:xfrm>
            <a:off x="1771660" y="878925"/>
            <a:ext cx="8648673" cy="489445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g1f7a5c15315_2_0"/>
          <p:cNvSpPr txBox="1"/>
          <p:nvPr>
            <p:ph type="title"/>
          </p:nvPr>
        </p:nvSpPr>
        <p:spPr>
          <a:xfrm>
            <a:off x="2276990" y="862596"/>
            <a:ext cx="7510800" cy="8460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Comprehension Activity</a:t>
            </a:r>
            <a:endParaRPr/>
          </a:p>
        </p:txBody>
      </p:sp>
      <p:pic>
        <p:nvPicPr>
          <p:cNvPr id="301" name="Google Shape;301;g1f7a5c15315_2_0"/>
          <p:cNvPicPr preferRelativeResize="0"/>
          <p:nvPr/>
        </p:nvPicPr>
        <p:blipFill>
          <a:blip r:embed="rId3">
            <a:alphaModFix/>
          </a:blip>
          <a:stretch>
            <a:fillRect/>
          </a:stretch>
        </p:blipFill>
        <p:spPr>
          <a:xfrm>
            <a:off x="1804900" y="1708600"/>
            <a:ext cx="8582199" cy="41759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pic>
        <p:nvPicPr>
          <p:cNvPr id="307" name="Google Shape;307;g1f7a5c15315_1_21"/>
          <p:cNvPicPr preferRelativeResize="0"/>
          <p:nvPr/>
        </p:nvPicPr>
        <p:blipFill>
          <a:blip r:embed="rId3">
            <a:alphaModFix/>
          </a:blip>
          <a:stretch>
            <a:fillRect/>
          </a:stretch>
        </p:blipFill>
        <p:spPr>
          <a:xfrm>
            <a:off x="1078750" y="1033925"/>
            <a:ext cx="5649325" cy="4485350"/>
          </a:xfrm>
          <a:prstGeom prst="rect">
            <a:avLst/>
          </a:prstGeom>
          <a:noFill/>
          <a:ln>
            <a:noFill/>
          </a:ln>
        </p:spPr>
      </p:pic>
      <p:pic>
        <p:nvPicPr>
          <p:cNvPr id="308" name="Google Shape;308;g1f7a5c15315_1_21"/>
          <p:cNvPicPr preferRelativeResize="0"/>
          <p:nvPr/>
        </p:nvPicPr>
        <p:blipFill>
          <a:blip r:embed="rId4">
            <a:alphaModFix/>
          </a:blip>
          <a:stretch>
            <a:fillRect/>
          </a:stretch>
        </p:blipFill>
        <p:spPr>
          <a:xfrm>
            <a:off x="7358625" y="1708600"/>
            <a:ext cx="3297450" cy="29439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10"/>
          <p:cNvSpPr txBox="1"/>
          <p:nvPr>
            <p:ph idx="1" type="body"/>
          </p:nvPr>
        </p:nvSpPr>
        <p:spPr>
          <a:xfrm>
            <a:off x="545303" y="1716462"/>
            <a:ext cx="3802800" cy="3280800"/>
          </a:xfrm>
          <a:prstGeom prst="rect">
            <a:avLst/>
          </a:prstGeom>
          <a:noFill/>
          <a:ln>
            <a:noFill/>
          </a:ln>
        </p:spPr>
        <p:txBody>
          <a:bodyPr anchorCtr="0" anchor="t" bIns="45700" lIns="91425" spcFirstLastPara="1" rIns="91425" wrap="square" tIns="45700">
            <a:noAutofit/>
          </a:bodyPr>
          <a:lstStyle/>
          <a:p>
            <a:pPr indent="-114300" lvl="0" marL="228600" rtl="0" algn="l">
              <a:lnSpc>
                <a:spcPct val="70000"/>
              </a:lnSpc>
              <a:spcBef>
                <a:spcPts val="0"/>
              </a:spcBef>
              <a:spcAft>
                <a:spcPts val="0"/>
              </a:spcAft>
              <a:buClr>
                <a:schemeClr val="dk1"/>
              </a:buClr>
              <a:buSzPts val="688"/>
              <a:buNone/>
            </a:pPr>
            <a:r>
              <a:t/>
            </a:r>
            <a:endParaRPr sz="1325"/>
          </a:p>
          <a:p>
            <a:pPr indent="-114300" lvl="0" marL="228600" rtl="0" algn="l">
              <a:lnSpc>
                <a:spcPct val="70000"/>
              </a:lnSpc>
              <a:spcBef>
                <a:spcPts val="0"/>
              </a:spcBef>
              <a:spcAft>
                <a:spcPts val="0"/>
              </a:spcAft>
              <a:buClr>
                <a:schemeClr val="dk1"/>
              </a:buClr>
              <a:buSzPts val="688"/>
              <a:buNone/>
            </a:pPr>
            <a:r>
              <a:rPr lang="en-US" sz="1325"/>
              <a:t>The UI Redesign aims to improve the user experience with the following components:</a:t>
            </a:r>
            <a:endParaRPr sz="1325"/>
          </a:p>
          <a:p>
            <a:pPr indent="-114300" lvl="0" marL="228600" rtl="0" algn="l">
              <a:lnSpc>
                <a:spcPct val="70000"/>
              </a:lnSpc>
              <a:spcBef>
                <a:spcPts val="0"/>
              </a:spcBef>
              <a:spcAft>
                <a:spcPts val="0"/>
              </a:spcAft>
              <a:buClr>
                <a:schemeClr val="dk1"/>
              </a:buClr>
              <a:buSzPts val="688"/>
              <a:buNone/>
            </a:pPr>
            <a:r>
              <a:t/>
            </a:r>
            <a:endParaRPr sz="1325"/>
          </a:p>
          <a:p>
            <a:pPr indent="-114300" lvl="0" marL="228600" rtl="0" algn="l">
              <a:lnSpc>
                <a:spcPct val="70000"/>
              </a:lnSpc>
              <a:spcBef>
                <a:spcPts val="0"/>
              </a:spcBef>
              <a:spcAft>
                <a:spcPts val="0"/>
              </a:spcAft>
              <a:buClr>
                <a:schemeClr val="dk1"/>
              </a:buClr>
              <a:buSzPts val="688"/>
              <a:buNone/>
            </a:pPr>
            <a:r>
              <a:t/>
            </a:r>
            <a:endParaRPr sz="1325"/>
          </a:p>
          <a:p>
            <a:pPr indent="-312737" lvl="0" marL="457200" rtl="0" algn="l">
              <a:lnSpc>
                <a:spcPct val="70000"/>
              </a:lnSpc>
              <a:spcBef>
                <a:spcPts val="0"/>
              </a:spcBef>
              <a:spcAft>
                <a:spcPts val="0"/>
              </a:spcAft>
              <a:buSzPts val="1325"/>
              <a:buChar char="•"/>
            </a:pPr>
            <a:r>
              <a:rPr lang="en-US" sz="1325"/>
              <a:t>Home Page: A clean design, simple navigation and elements filled with live content.</a:t>
            </a:r>
            <a:endParaRPr sz="1325"/>
          </a:p>
          <a:p>
            <a:pPr indent="0" lvl="0" marL="457200" rtl="0" algn="l">
              <a:lnSpc>
                <a:spcPct val="70000"/>
              </a:lnSpc>
              <a:spcBef>
                <a:spcPts val="0"/>
              </a:spcBef>
              <a:spcAft>
                <a:spcPts val="0"/>
              </a:spcAft>
              <a:buSzPts val="688"/>
              <a:buNone/>
            </a:pPr>
            <a:r>
              <a:t/>
            </a:r>
            <a:endParaRPr sz="1325"/>
          </a:p>
          <a:p>
            <a:pPr indent="-312737" lvl="0" marL="457200" rtl="0" algn="l">
              <a:lnSpc>
                <a:spcPct val="70000"/>
              </a:lnSpc>
              <a:spcBef>
                <a:spcPts val="0"/>
              </a:spcBef>
              <a:spcAft>
                <a:spcPts val="0"/>
              </a:spcAft>
              <a:buSzPts val="1325"/>
              <a:buChar char="•"/>
            </a:pPr>
            <a:r>
              <a:rPr lang="en-US" sz="1325"/>
              <a:t>Navigation Bar: Personalized, clear visual cues.</a:t>
            </a:r>
            <a:endParaRPr sz="1325"/>
          </a:p>
          <a:p>
            <a:pPr indent="0" lvl="0" marL="457200" rtl="0" algn="l">
              <a:lnSpc>
                <a:spcPct val="70000"/>
              </a:lnSpc>
              <a:spcBef>
                <a:spcPts val="0"/>
              </a:spcBef>
              <a:spcAft>
                <a:spcPts val="0"/>
              </a:spcAft>
              <a:buSzPts val="688"/>
              <a:buNone/>
            </a:pPr>
            <a:r>
              <a:t/>
            </a:r>
            <a:endParaRPr sz="1325"/>
          </a:p>
          <a:p>
            <a:pPr indent="-312737" lvl="0" marL="457200" rtl="0" algn="l">
              <a:lnSpc>
                <a:spcPct val="70000"/>
              </a:lnSpc>
              <a:spcBef>
                <a:spcPts val="0"/>
              </a:spcBef>
              <a:spcAft>
                <a:spcPts val="0"/>
              </a:spcAft>
              <a:buSzPts val="1325"/>
              <a:buChar char="•"/>
            </a:pPr>
            <a:r>
              <a:rPr lang="en-US" sz="1325"/>
              <a:t>My Profile Page: A dashboard customizable by user</a:t>
            </a:r>
            <a:r>
              <a:rPr lang="en-US" sz="1325"/>
              <a:t>, upgraded privacy settings, </a:t>
            </a:r>
            <a:r>
              <a:rPr lang="en-US" sz="1325"/>
              <a:t>and an orderly user friendliness.</a:t>
            </a:r>
            <a:endParaRPr sz="1325"/>
          </a:p>
          <a:p>
            <a:pPr indent="0" lvl="0" marL="457200" rtl="0" algn="l">
              <a:lnSpc>
                <a:spcPct val="70000"/>
              </a:lnSpc>
              <a:spcBef>
                <a:spcPts val="0"/>
              </a:spcBef>
              <a:spcAft>
                <a:spcPts val="0"/>
              </a:spcAft>
              <a:buSzPts val="688"/>
              <a:buNone/>
            </a:pPr>
            <a:r>
              <a:t/>
            </a:r>
            <a:endParaRPr sz="1325"/>
          </a:p>
          <a:p>
            <a:pPr indent="-312737" lvl="0" marL="457200" rtl="0" algn="l">
              <a:lnSpc>
                <a:spcPct val="70000"/>
              </a:lnSpc>
              <a:spcBef>
                <a:spcPts val="0"/>
              </a:spcBef>
              <a:spcAft>
                <a:spcPts val="0"/>
              </a:spcAft>
              <a:buSzPts val="1325"/>
              <a:buChar char="•"/>
            </a:pPr>
            <a:r>
              <a:rPr lang="en-US" sz="1325"/>
              <a:t>Settings Page: Organized category-wise with smooth interfaces.</a:t>
            </a:r>
            <a:endParaRPr sz="1325"/>
          </a:p>
          <a:p>
            <a:pPr indent="0" lvl="0" marL="457200" rtl="0" algn="l">
              <a:lnSpc>
                <a:spcPct val="70000"/>
              </a:lnSpc>
              <a:spcBef>
                <a:spcPts val="0"/>
              </a:spcBef>
              <a:spcAft>
                <a:spcPts val="0"/>
              </a:spcAft>
              <a:buSzPts val="688"/>
              <a:buNone/>
            </a:pPr>
            <a:r>
              <a:t/>
            </a:r>
            <a:endParaRPr sz="1325"/>
          </a:p>
          <a:p>
            <a:pPr indent="-312737" lvl="0" marL="457200" rtl="0" algn="l">
              <a:lnSpc>
                <a:spcPct val="70000"/>
              </a:lnSpc>
              <a:spcBef>
                <a:spcPts val="0"/>
              </a:spcBef>
              <a:spcAft>
                <a:spcPts val="0"/>
              </a:spcAft>
              <a:buSzPts val="1325"/>
              <a:buChar char="•"/>
            </a:pPr>
            <a:r>
              <a:rPr lang="en-US" sz="1325"/>
              <a:t>Sign In/Up Pages: Simplified user interface with form inputs.</a:t>
            </a:r>
            <a:endParaRPr sz="1325"/>
          </a:p>
          <a:p>
            <a:pPr indent="0" lvl="0" marL="457200" rtl="0" algn="l">
              <a:lnSpc>
                <a:spcPct val="70000"/>
              </a:lnSpc>
              <a:spcBef>
                <a:spcPts val="0"/>
              </a:spcBef>
              <a:spcAft>
                <a:spcPts val="0"/>
              </a:spcAft>
              <a:buSzPts val="688"/>
              <a:buNone/>
            </a:pPr>
            <a:r>
              <a:t/>
            </a:r>
            <a:endParaRPr sz="1325"/>
          </a:p>
          <a:p>
            <a:pPr indent="-312737" lvl="0" marL="457200" rtl="0" algn="l">
              <a:lnSpc>
                <a:spcPct val="70000"/>
              </a:lnSpc>
              <a:spcBef>
                <a:spcPts val="0"/>
              </a:spcBef>
              <a:spcAft>
                <a:spcPts val="0"/>
              </a:spcAft>
              <a:buSzPts val="1325"/>
              <a:buChar char="•"/>
            </a:pPr>
            <a:r>
              <a:rPr lang="en-US" sz="1325"/>
              <a:t>Games and Activities Page: User-Friendly, Easily accessible, reduced cognitive load for users.</a:t>
            </a:r>
            <a:endParaRPr sz="1325"/>
          </a:p>
          <a:p>
            <a:pPr indent="-114300" lvl="0" marL="228600" rtl="0" algn="l">
              <a:lnSpc>
                <a:spcPct val="70000"/>
              </a:lnSpc>
              <a:spcBef>
                <a:spcPts val="0"/>
              </a:spcBef>
              <a:spcAft>
                <a:spcPts val="0"/>
              </a:spcAft>
              <a:buClr>
                <a:schemeClr val="dk1"/>
              </a:buClr>
              <a:buSzPts val="688"/>
              <a:buFont typeface="Arial"/>
              <a:buNone/>
            </a:pPr>
            <a:r>
              <a:t/>
            </a:r>
            <a:endParaRPr sz="1325"/>
          </a:p>
          <a:p>
            <a:pPr indent="-114300" lvl="0" marL="228600" rtl="0" algn="l">
              <a:lnSpc>
                <a:spcPct val="70000"/>
              </a:lnSpc>
              <a:spcBef>
                <a:spcPts val="0"/>
              </a:spcBef>
              <a:spcAft>
                <a:spcPts val="0"/>
              </a:spcAft>
              <a:buClr>
                <a:srgbClr val="3F3F3F"/>
              </a:buClr>
              <a:buSzPts val="1125"/>
              <a:buNone/>
            </a:pPr>
            <a:r>
              <a:t/>
            </a:r>
            <a:endParaRPr sz="1325"/>
          </a:p>
        </p:txBody>
      </p:sp>
      <p:sp>
        <p:nvSpPr>
          <p:cNvPr id="314" name="Google Shape;314;p10"/>
          <p:cNvSpPr txBox="1"/>
          <p:nvPr>
            <p:ph type="title"/>
          </p:nvPr>
        </p:nvSpPr>
        <p:spPr>
          <a:xfrm>
            <a:off x="308139" y="1039200"/>
            <a:ext cx="42771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User Interface </a:t>
            </a:r>
            <a:r>
              <a:rPr lang="en-US"/>
              <a:t>Redesign</a:t>
            </a:r>
            <a:endParaRPr/>
          </a:p>
        </p:txBody>
      </p:sp>
      <p:pic>
        <p:nvPicPr>
          <p:cNvPr id="315" name="Google Shape;315;p10"/>
          <p:cNvPicPr preferRelativeResize="0"/>
          <p:nvPr/>
        </p:nvPicPr>
        <p:blipFill>
          <a:blip r:embed="rId3">
            <a:alphaModFix/>
          </a:blip>
          <a:stretch>
            <a:fillRect/>
          </a:stretch>
        </p:blipFill>
        <p:spPr>
          <a:xfrm>
            <a:off x="5556675" y="1989325"/>
            <a:ext cx="6021724" cy="3007924"/>
          </a:xfrm>
          <a:prstGeom prst="rect">
            <a:avLst/>
          </a:prstGeom>
          <a:noFill/>
          <a:ln>
            <a:noFill/>
          </a:ln>
        </p:spPr>
      </p:pic>
      <p:sp>
        <p:nvSpPr>
          <p:cNvPr id="316" name="Google Shape;316;p10"/>
          <p:cNvSpPr txBox="1"/>
          <p:nvPr>
            <p:ph type="title"/>
          </p:nvPr>
        </p:nvSpPr>
        <p:spPr>
          <a:xfrm>
            <a:off x="6428976" y="1237500"/>
            <a:ext cx="42771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solidFill>
                  <a:schemeClr val="lt1"/>
                </a:solidFill>
              </a:rPr>
              <a:t>Before                After</a:t>
            </a:r>
            <a:endParaRPr>
              <a:solidFill>
                <a:schemeClr val="lt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5"/>
          <p:cNvSpPr txBox="1"/>
          <p:nvPr>
            <p:ph type="title"/>
          </p:nvPr>
        </p:nvSpPr>
        <p:spPr>
          <a:xfrm>
            <a:off x="2340603" y="678046"/>
            <a:ext cx="7510800" cy="8460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3F3F3F"/>
              </a:buClr>
              <a:buSzPts val="3600"/>
              <a:buFont typeface="Arial"/>
              <a:buNone/>
            </a:pPr>
            <a:r>
              <a:rPr lang="en-US"/>
              <a:t>Object Design Diagram</a:t>
            </a:r>
            <a:endParaRPr/>
          </a:p>
        </p:txBody>
      </p:sp>
      <p:pic>
        <p:nvPicPr>
          <p:cNvPr id="322" name="Google Shape;322;p5"/>
          <p:cNvPicPr preferRelativeResize="0"/>
          <p:nvPr/>
        </p:nvPicPr>
        <p:blipFill rotWithShape="1">
          <a:blip r:embed="rId3">
            <a:alphaModFix/>
          </a:blip>
          <a:srcRect b="38263" l="0" r="15297" t="0"/>
          <a:stretch/>
        </p:blipFill>
        <p:spPr>
          <a:xfrm>
            <a:off x="3199388" y="1524050"/>
            <a:ext cx="5793226" cy="469032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g1f7a5c15315_1_2"/>
          <p:cNvSpPr txBox="1"/>
          <p:nvPr>
            <p:ph type="title"/>
          </p:nvPr>
        </p:nvSpPr>
        <p:spPr>
          <a:xfrm>
            <a:off x="3916639" y="1390815"/>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a:t>System Design Architecture</a:t>
            </a:r>
            <a:endParaRPr/>
          </a:p>
        </p:txBody>
      </p:sp>
      <p:pic>
        <p:nvPicPr>
          <p:cNvPr id="328" name="Google Shape;328;g1f7a5c15315_1_2"/>
          <p:cNvPicPr preferRelativeResize="0"/>
          <p:nvPr/>
        </p:nvPicPr>
        <p:blipFill rotWithShape="1">
          <a:blip r:embed="rId3">
            <a:alphaModFix/>
          </a:blip>
          <a:srcRect b="0" l="79" r="79" t="0"/>
          <a:stretch/>
        </p:blipFill>
        <p:spPr>
          <a:xfrm>
            <a:off x="2030800" y="2225175"/>
            <a:ext cx="8130377" cy="40143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7"/>
          <p:cNvSpPr txBox="1"/>
          <p:nvPr>
            <p:ph type="title"/>
          </p:nvPr>
        </p:nvSpPr>
        <p:spPr>
          <a:xfrm>
            <a:off x="3916639" y="1133190"/>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a:t>Use Case Diagram</a:t>
            </a:r>
            <a:endParaRPr/>
          </a:p>
        </p:txBody>
      </p:sp>
      <p:pic>
        <p:nvPicPr>
          <p:cNvPr id="334" name="Google Shape;334;p7"/>
          <p:cNvPicPr preferRelativeResize="0"/>
          <p:nvPr/>
        </p:nvPicPr>
        <p:blipFill>
          <a:blip r:embed="rId3">
            <a:alphaModFix/>
          </a:blip>
          <a:stretch>
            <a:fillRect/>
          </a:stretch>
        </p:blipFill>
        <p:spPr>
          <a:xfrm>
            <a:off x="152400" y="2305940"/>
            <a:ext cx="11887201" cy="3581252"/>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8"/>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p>
            <a:pPr indent="-368300" lvl="0" marL="457200" rtl="0" algn="l">
              <a:lnSpc>
                <a:spcPct val="115000"/>
              </a:lnSpc>
              <a:spcBef>
                <a:spcPts val="0"/>
              </a:spcBef>
              <a:spcAft>
                <a:spcPts val="0"/>
              </a:spcAft>
              <a:buClr>
                <a:srgbClr val="3F3F3F"/>
              </a:buClr>
              <a:buSzPts val="2200"/>
              <a:buFont typeface="Calibri"/>
              <a:buChar char="●"/>
            </a:pPr>
            <a:r>
              <a:rPr lang="en-US" sz="2200">
                <a:solidFill>
                  <a:srgbClr val="3F3F3F"/>
                </a:solidFill>
                <a:latin typeface="Calibri"/>
                <a:ea typeface="Calibri"/>
                <a:cs typeface="Calibri"/>
                <a:sym typeface="Calibri"/>
              </a:rPr>
              <a:t>The team counting with 4 members proved to be a challenge.</a:t>
            </a:r>
            <a:endParaRPr sz="2200">
              <a:solidFill>
                <a:srgbClr val="3F3F3F"/>
              </a:solidFill>
              <a:latin typeface="Calibri"/>
              <a:ea typeface="Calibri"/>
              <a:cs typeface="Calibri"/>
              <a:sym typeface="Calibri"/>
            </a:endParaRPr>
          </a:p>
          <a:p>
            <a:pPr indent="-368300" lvl="0" marL="457200" rtl="0" algn="l">
              <a:lnSpc>
                <a:spcPct val="115000"/>
              </a:lnSpc>
              <a:spcBef>
                <a:spcPts val="0"/>
              </a:spcBef>
              <a:spcAft>
                <a:spcPts val="0"/>
              </a:spcAft>
              <a:buClr>
                <a:srgbClr val="3F3F3F"/>
              </a:buClr>
              <a:buSzPts val="2200"/>
              <a:buFont typeface="Calibri"/>
              <a:buChar char="●"/>
            </a:pPr>
            <a:r>
              <a:rPr lang="en-US" sz="2200">
                <a:solidFill>
                  <a:srgbClr val="3F3F3F"/>
                </a:solidFill>
                <a:latin typeface="Calibri"/>
                <a:ea typeface="Calibri"/>
                <a:cs typeface="Calibri"/>
                <a:sym typeface="Calibri"/>
              </a:rPr>
              <a:t>I feel like the social media features of the forum page </a:t>
            </a:r>
            <a:r>
              <a:rPr lang="en-US" sz="2200">
                <a:solidFill>
                  <a:srgbClr val="3F3F3F"/>
                </a:solidFill>
                <a:latin typeface="Calibri"/>
                <a:ea typeface="Calibri"/>
                <a:cs typeface="Calibri"/>
                <a:sym typeface="Calibri"/>
              </a:rPr>
              <a:t>could be further fleshed out. Having the ability to switch between different “groups” or subcommunities would be nice for users.</a:t>
            </a:r>
            <a:endParaRPr sz="2200">
              <a:solidFill>
                <a:srgbClr val="3F3F3F"/>
              </a:solidFill>
              <a:latin typeface="Calibri"/>
              <a:ea typeface="Calibri"/>
              <a:cs typeface="Calibri"/>
              <a:sym typeface="Calibri"/>
            </a:endParaRPr>
          </a:p>
          <a:p>
            <a:pPr indent="-368300" lvl="0" marL="457200" rtl="0" algn="l">
              <a:lnSpc>
                <a:spcPct val="115000"/>
              </a:lnSpc>
              <a:spcBef>
                <a:spcPts val="0"/>
              </a:spcBef>
              <a:spcAft>
                <a:spcPts val="0"/>
              </a:spcAft>
              <a:buClr>
                <a:srgbClr val="3F3F3F"/>
              </a:buClr>
              <a:buSzPts val="2200"/>
              <a:buFont typeface="Calibri"/>
              <a:buChar char="●"/>
            </a:pPr>
            <a:r>
              <a:rPr lang="en-US" sz="2200">
                <a:solidFill>
                  <a:srgbClr val="3F3F3F"/>
                </a:solidFill>
                <a:latin typeface="Calibri"/>
                <a:ea typeface="Calibri"/>
                <a:cs typeface="Calibri"/>
                <a:sym typeface="Calibri"/>
              </a:rPr>
              <a:t>The files in the database were a little bit hard to find.</a:t>
            </a:r>
            <a:endParaRPr sz="2200">
              <a:solidFill>
                <a:srgbClr val="3F3F3F"/>
              </a:solidFill>
              <a:latin typeface="Calibri"/>
              <a:ea typeface="Calibri"/>
              <a:cs typeface="Calibri"/>
              <a:sym typeface="Calibri"/>
            </a:endParaRPr>
          </a:p>
          <a:p>
            <a:pPr indent="-368300" lvl="0" marL="457200" rtl="0" algn="l">
              <a:lnSpc>
                <a:spcPct val="115000"/>
              </a:lnSpc>
              <a:spcBef>
                <a:spcPts val="0"/>
              </a:spcBef>
              <a:spcAft>
                <a:spcPts val="0"/>
              </a:spcAft>
              <a:buClr>
                <a:srgbClr val="3F3F3F"/>
              </a:buClr>
              <a:buSzPts val="2200"/>
              <a:buFont typeface="Calibri"/>
              <a:buChar char="●"/>
            </a:pPr>
            <a:r>
              <a:rPr lang="en-US" sz="2200">
                <a:solidFill>
                  <a:srgbClr val="3F3F3F"/>
                </a:solidFill>
                <a:latin typeface="Calibri"/>
                <a:ea typeface="Calibri"/>
                <a:cs typeface="Calibri"/>
                <a:sym typeface="Calibri"/>
              </a:rPr>
              <a:t>It took time to record and edit the audio files. That time could have been for development.</a:t>
            </a:r>
            <a:endParaRPr sz="2200">
              <a:solidFill>
                <a:srgbClr val="3F3F3F"/>
              </a:solidFill>
              <a:latin typeface="Calibri"/>
              <a:ea typeface="Calibri"/>
              <a:cs typeface="Calibri"/>
              <a:sym typeface="Calibri"/>
            </a:endParaRPr>
          </a:p>
          <a:p>
            <a:pPr indent="-368300" lvl="0" marL="457200" rtl="0" algn="l">
              <a:lnSpc>
                <a:spcPct val="115000"/>
              </a:lnSpc>
              <a:spcBef>
                <a:spcPts val="0"/>
              </a:spcBef>
              <a:spcAft>
                <a:spcPts val="0"/>
              </a:spcAft>
              <a:buClr>
                <a:srgbClr val="3F3F3F"/>
              </a:buClr>
              <a:buSzPts val="2200"/>
              <a:buFont typeface="Calibri"/>
              <a:buChar char="●"/>
            </a:pPr>
            <a:r>
              <a:rPr lang="en-US" sz="2200">
                <a:solidFill>
                  <a:srgbClr val="3F3F3F"/>
                </a:solidFill>
                <a:latin typeface="Calibri"/>
                <a:ea typeface="Calibri"/>
                <a:cs typeface="Calibri"/>
                <a:sym typeface="Calibri"/>
              </a:rPr>
              <a:t>Recording voices for kids was not possible, but it is a feature that will be added in the future.</a:t>
            </a:r>
            <a:endParaRPr>
              <a:solidFill>
                <a:srgbClr val="3F3F3F"/>
              </a:solidFill>
            </a:endParaRPr>
          </a:p>
        </p:txBody>
      </p:sp>
      <p:sp>
        <p:nvSpPr>
          <p:cNvPr id="340" name="Google Shape;340;p8"/>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1"/>
              </a:buClr>
              <a:buSzPts val="3600"/>
              <a:buFont typeface="Arial"/>
              <a:buNone/>
            </a:pPr>
            <a:r>
              <a:t/>
            </a:r>
            <a:endParaRPr sz="3600">
              <a:solidFill>
                <a:schemeClr val="accent4"/>
              </a:solidFill>
            </a:endParaRPr>
          </a:p>
          <a:p>
            <a:pPr indent="0" lvl="0" marL="0" rtl="0" algn="ctr">
              <a:spcBef>
                <a:spcPts val="0"/>
              </a:spcBef>
              <a:spcAft>
                <a:spcPts val="0"/>
              </a:spcAft>
              <a:buClr>
                <a:schemeClr val="lt1"/>
              </a:buClr>
              <a:buSzPts val="3600"/>
              <a:buFont typeface="Arial"/>
              <a:buNone/>
            </a:pPr>
            <a:r>
              <a:rPr lang="en-US" sz="3600">
                <a:solidFill>
                  <a:srgbClr val="D92D8A"/>
                </a:solidFill>
              </a:rPr>
              <a:t>Shortcomings</a:t>
            </a:r>
            <a:endParaRPr sz="3600">
              <a:solidFill>
                <a:srgbClr val="D92D8A"/>
              </a:solidFill>
            </a:endParaRPr>
          </a:p>
          <a:p>
            <a:pPr indent="0" lvl="0" marL="0" rtl="0" algn="l">
              <a:lnSpc>
                <a:spcPct val="90000"/>
              </a:lnSpc>
              <a:spcBef>
                <a:spcPts val="0"/>
              </a:spcBef>
              <a:spcAft>
                <a:spcPts val="0"/>
              </a:spcAft>
              <a:buClr>
                <a:schemeClr val="accent3"/>
              </a:buClr>
              <a:buSzPts val="3200"/>
              <a:buFont typeface="Arial"/>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9"/>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p>
            <a:pPr indent="-342900" lvl="0" marL="457200" rtl="0" algn="l">
              <a:lnSpc>
                <a:spcPct val="90000"/>
              </a:lnSpc>
              <a:spcBef>
                <a:spcPts val="0"/>
              </a:spcBef>
              <a:spcAft>
                <a:spcPts val="0"/>
              </a:spcAft>
              <a:buSzPts val="1800"/>
              <a:buChar char="•"/>
            </a:pPr>
            <a:r>
              <a:rPr lang="en-US"/>
              <a:t>Creating the reports page and implementing a way for the user to export results of activities to documents.</a:t>
            </a:r>
            <a:endParaRPr/>
          </a:p>
          <a:p>
            <a:pPr indent="0" lvl="0" marL="914400" rtl="0" algn="l">
              <a:lnSpc>
                <a:spcPct val="90000"/>
              </a:lnSpc>
              <a:spcBef>
                <a:spcPts val="0"/>
              </a:spcBef>
              <a:spcAft>
                <a:spcPts val="0"/>
              </a:spcAft>
              <a:buNone/>
            </a:pPr>
            <a:r>
              <a:t/>
            </a:r>
            <a:endParaRPr/>
          </a:p>
          <a:p>
            <a:pPr indent="-342900" lvl="0" marL="457200" rtl="0" algn="l">
              <a:lnSpc>
                <a:spcPct val="90000"/>
              </a:lnSpc>
              <a:spcBef>
                <a:spcPts val="0"/>
              </a:spcBef>
              <a:spcAft>
                <a:spcPts val="0"/>
              </a:spcAft>
              <a:buSzPts val="1800"/>
              <a:buChar char="•"/>
            </a:pPr>
            <a:r>
              <a:rPr lang="en-US"/>
              <a:t>Continue development on the forum page and the social aspects that come with the creation of a forum. (Having multiple groups, replies, etc.)</a:t>
            </a:r>
            <a:endParaRPr/>
          </a:p>
          <a:p>
            <a:pPr indent="0" lvl="0" marL="914400" rtl="0" algn="l">
              <a:lnSpc>
                <a:spcPct val="90000"/>
              </a:lnSpc>
              <a:spcBef>
                <a:spcPts val="0"/>
              </a:spcBef>
              <a:spcAft>
                <a:spcPts val="0"/>
              </a:spcAft>
              <a:buNone/>
            </a:pPr>
            <a:r>
              <a:t/>
            </a:r>
            <a:endParaRPr/>
          </a:p>
          <a:p>
            <a:pPr indent="-342900" lvl="0" marL="457200" rtl="0" algn="l">
              <a:lnSpc>
                <a:spcPct val="90000"/>
              </a:lnSpc>
              <a:spcBef>
                <a:spcPts val="0"/>
              </a:spcBef>
              <a:spcAft>
                <a:spcPts val="0"/>
              </a:spcAft>
              <a:buSzPts val="1800"/>
              <a:buChar char="•"/>
            </a:pPr>
            <a:r>
              <a:rPr lang="en-US"/>
              <a:t>A dark theme and </a:t>
            </a:r>
            <a:r>
              <a:rPr lang="en-US"/>
              <a:t>further</a:t>
            </a:r>
            <a:r>
              <a:rPr lang="en-US"/>
              <a:t> refining the UI of games and the website.</a:t>
            </a:r>
            <a:endParaRPr/>
          </a:p>
          <a:p>
            <a:pPr indent="0" lvl="0" marL="914400" rtl="0" algn="l">
              <a:lnSpc>
                <a:spcPct val="90000"/>
              </a:lnSpc>
              <a:spcBef>
                <a:spcPts val="0"/>
              </a:spcBef>
              <a:spcAft>
                <a:spcPts val="0"/>
              </a:spcAft>
              <a:buNone/>
            </a:pPr>
            <a:r>
              <a:t/>
            </a:r>
            <a:endParaRPr/>
          </a:p>
          <a:p>
            <a:pPr indent="-342900" lvl="0" marL="457200" rtl="0" algn="l">
              <a:lnSpc>
                <a:spcPct val="90000"/>
              </a:lnSpc>
              <a:spcBef>
                <a:spcPts val="0"/>
              </a:spcBef>
              <a:spcAft>
                <a:spcPts val="0"/>
              </a:spcAft>
              <a:buSzPts val="1800"/>
              <a:buChar char="•"/>
            </a:pPr>
            <a:r>
              <a:rPr lang="en-US"/>
              <a:t>Adding more games for users</a:t>
            </a:r>
            <a:endParaRPr/>
          </a:p>
          <a:p>
            <a:pPr indent="0" lvl="0" marL="914400" rtl="0" algn="l">
              <a:lnSpc>
                <a:spcPct val="90000"/>
              </a:lnSpc>
              <a:spcBef>
                <a:spcPts val="0"/>
              </a:spcBef>
              <a:spcAft>
                <a:spcPts val="0"/>
              </a:spcAft>
              <a:buNone/>
            </a:pPr>
            <a:r>
              <a:t/>
            </a:r>
            <a:endParaRPr/>
          </a:p>
          <a:p>
            <a:pPr indent="-342900" lvl="0" marL="457200" rtl="0" algn="l">
              <a:lnSpc>
                <a:spcPct val="90000"/>
              </a:lnSpc>
              <a:spcBef>
                <a:spcPts val="0"/>
              </a:spcBef>
              <a:spcAft>
                <a:spcPts val="0"/>
              </a:spcAft>
              <a:buSzPts val="1800"/>
              <a:buChar char="•"/>
            </a:pPr>
            <a:r>
              <a:rPr lang="en-US"/>
              <a:t>Adding voices with accents to challenge users to adapt to different voices</a:t>
            </a:r>
            <a:endParaRPr/>
          </a:p>
        </p:txBody>
      </p:sp>
      <p:sp>
        <p:nvSpPr>
          <p:cNvPr id="346" name="Google Shape;346;p9"/>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3600"/>
              <a:buFont typeface="Arial"/>
              <a:buNone/>
            </a:pPr>
            <a:r>
              <a:rPr lang="en-US" sz="3600">
                <a:solidFill>
                  <a:srgbClr val="D92D8A"/>
                </a:solidFill>
              </a:rPr>
              <a:t>Wishlist</a:t>
            </a:r>
            <a:endParaRPr>
              <a:solidFill>
                <a:srgbClr val="D92D8A"/>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g1f59b6d09f9_1_0"/>
          <p:cNvSpPr txBox="1"/>
          <p:nvPr>
            <p:ph idx="1" type="body"/>
          </p:nvPr>
        </p:nvSpPr>
        <p:spPr>
          <a:xfrm>
            <a:off x="1590222" y="1939925"/>
            <a:ext cx="8984400" cy="4338900"/>
          </a:xfrm>
          <a:prstGeom prst="rect">
            <a:avLst/>
          </a:prstGeom>
          <a:noFill/>
          <a:ln>
            <a:noFill/>
          </a:ln>
        </p:spPr>
        <p:txBody>
          <a:bodyPr anchorCtr="0" anchor="t" bIns="45700" lIns="91425" spcFirstLastPara="1" rIns="91425" wrap="square" tIns="45700">
            <a:normAutofit/>
          </a:bodyPr>
          <a:lstStyle/>
          <a:p>
            <a:pPr indent="-355600" lvl="0" marL="457200" rtl="0" algn="l">
              <a:spcBef>
                <a:spcPts val="0"/>
              </a:spcBef>
              <a:spcAft>
                <a:spcPts val="0"/>
              </a:spcAft>
              <a:buClr>
                <a:schemeClr val="lt1"/>
              </a:buClr>
              <a:buSzPts val="2000"/>
              <a:buFont typeface="Calibri"/>
              <a:buChar char="●"/>
            </a:pPr>
            <a:r>
              <a:rPr lang="en-US" sz="2000">
                <a:solidFill>
                  <a:schemeClr val="lt1"/>
                </a:solidFill>
                <a:latin typeface="Calibri"/>
                <a:ea typeface="Calibri"/>
                <a:cs typeface="Calibri"/>
                <a:sym typeface="Calibri"/>
              </a:rPr>
              <a:t>The Auditory Training App is a web-based application designed specifically for adults who are dealing with hearing loss and are either using hearing aids or have cochlear implants. </a:t>
            </a:r>
            <a:endParaRPr sz="2000">
              <a:solidFill>
                <a:schemeClr val="lt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2000">
              <a:solidFill>
                <a:schemeClr val="lt1"/>
              </a:solidFill>
              <a:latin typeface="Calibri"/>
              <a:ea typeface="Calibri"/>
              <a:cs typeface="Calibri"/>
              <a:sym typeface="Calibri"/>
            </a:endParaRPr>
          </a:p>
          <a:p>
            <a:pPr indent="-355600" lvl="0" marL="457200" rtl="0" algn="l">
              <a:lnSpc>
                <a:spcPct val="115000"/>
              </a:lnSpc>
              <a:spcBef>
                <a:spcPts val="0"/>
              </a:spcBef>
              <a:spcAft>
                <a:spcPts val="0"/>
              </a:spcAft>
              <a:buClr>
                <a:schemeClr val="lt1"/>
              </a:buClr>
              <a:buSzPts val="2000"/>
              <a:buFont typeface="Calibri"/>
              <a:buChar char="●"/>
            </a:pPr>
            <a:r>
              <a:rPr lang="en-US" sz="2000">
                <a:solidFill>
                  <a:schemeClr val="lt1"/>
                </a:solidFill>
                <a:latin typeface="Calibri"/>
                <a:ea typeface="Calibri"/>
                <a:cs typeface="Calibri"/>
                <a:sym typeface="Calibri"/>
              </a:rPr>
              <a:t>The main aim of this app is to enhance auditory abilities through a variety of interactive games and listening tasks that are both engaging and enjoyable. </a:t>
            </a:r>
            <a:endParaRPr sz="2000">
              <a:solidFill>
                <a:schemeClr val="lt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2000">
              <a:solidFill>
                <a:schemeClr val="lt1"/>
              </a:solidFill>
              <a:latin typeface="Calibri"/>
              <a:ea typeface="Calibri"/>
              <a:cs typeface="Calibri"/>
              <a:sym typeface="Calibri"/>
            </a:endParaRPr>
          </a:p>
          <a:p>
            <a:pPr indent="-355600" lvl="0" marL="457200" rtl="0" algn="l">
              <a:lnSpc>
                <a:spcPct val="115000"/>
              </a:lnSpc>
              <a:spcBef>
                <a:spcPts val="0"/>
              </a:spcBef>
              <a:spcAft>
                <a:spcPts val="0"/>
              </a:spcAft>
              <a:buClr>
                <a:schemeClr val="lt1"/>
              </a:buClr>
              <a:buSzPts val="2000"/>
              <a:buFont typeface="Calibri"/>
              <a:buChar char="●"/>
            </a:pPr>
            <a:r>
              <a:rPr lang="en-US" sz="2000">
                <a:solidFill>
                  <a:schemeClr val="lt1"/>
                </a:solidFill>
                <a:latin typeface="Calibri"/>
                <a:ea typeface="Calibri"/>
                <a:cs typeface="Calibri"/>
                <a:sym typeface="Calibri"/>
              </a:rPr>
              <a:t>When individuals begin using hearing aids or cochlear implants, adapting to their new hearing capabilities can be challenging, especially during the early stages, which is often marked by speech recognition difficulties. To facilitate this transition, our app provides multiple ways to train their hearing abilities.</a:t>
            </a:r>
            <a:endParaRPr sz="2000">
              <a:solidFill>
                <a:schemeClr val="lt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700">
              <a:solidFill>
                <a:schemeClr val="lt1"/>
              </a:solidFill>
              <a:latin typeface="Calibri"/>
              <a:ea typeface="Calibri"/>
              <a:cs typeface="Calibri"/>
              <a:sym typeface="Calibri"/>
            </a:endParaRPr>
          </a:p>
          <a:p>
            <a:pPr indent="0" lvl="0" marL="0" rtl="0" algn="l">
              <a:spcBef>
                <a:spcPts val="0"/>
              </a:spcBef>
              <a:spcAft>
                <a:spcPts val="0"/>
              </a:spcAft>
              <a:buNone/>
            </a:pPr>
            <a:r>
              <a:t/>
            </a:r>
            <a:endParaRPr/>
          </a:p>
        </p:txBody>
      </p:sp>
      <p:sp>
        <p:nvSpPr>
          <p:cNvPr id="233" name="Google Shape;233;g1f59b6d09f9_1_0"/>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None/>
            </a:pPr>
            <a:r>
              <a:rPr lang="en-US">
                <a:solidFill>
                  <a:srgbClr val="00FFFF"/>
                </a:solidFill>
              </a:rPr>
              <a:t>Target Problem</a:t>
            </a:r>
            <a:endParaRPr>
              <a:solidFill>
                <a:srgbClr val="00FFFF"/>
              </a:solidFill>
            </a:endParaRPr>
          </a:p>
          <a:p>
            <a:pPr indent="0" lvl="0" marL="0" rtl="0" algn="l">
              <a:lnSpc>
                <a:spcPct val="90000"/>
              </a:lnSpc>
              <a:spcBef>
                <a:spcPts val="0"/>
              </a:spcBef>
              <a:spcAft>
                <a:spcPts val="0"/>
              </a:spcAft>
              <a:buClr>
                <a:schemeClr val="accent5"/>
              </a:buClr>
              <a:buSzPts val="3600"/>
              <a:buFont typeface="Arial"/>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g1f7a5c15315_1_9"/>
          <p:cNvSpPr txBox="1"/>
          <p:nvPr>
            <p:ph idx="1" type="body"/>
          </p:nvPr>
        </p:nvSpPr>
        <p:spPr>
          <a:xfrm>
            <a:off x="3282203" y="1788667"/>
            <a:ext cx="7929600" cy="4175400"/>
          </a:xfrm>
          <a:prstGeom prst="rect">
            <a:avLst/>
          </a:prstGeom>
        </p:spPr>
        <p:txBody>
          <a:bodyPr anchorCtr="0" anchor="t" bIns="45700" lIns="91425" spcFirstLastPara="1" rIns="91425" wrap="square" tIns="45700">
            <a:normAutofit/>
          </a:bodyPr>
          <a:lstStyle/>
          <a:p>
            <a:pPr indent="-342900" lvl="0" marL="457200" rtl="0" algn="l">
              <a:spcBef>
                <a:spcPts val="1000"/>
              </a:spcBef>
              <a:spcAft>
                <a:spcPts val="0"/>
              </a:spcAft>
              <a:buSzPts val="1800"/>
              <a:buChar char="❏"/>
            </a:pPr>
            <a:r>
              <a:rPr lang="en-US"/>
              <a:t>The Auditory Training App allowed us to apply the knowledge we learned in a more hands on experience. We worked closely with a product owner that </a:t>
            </a:r>
            <a:r>
              <a:rPr lang="en-US"/>
              <a:t>allowed</a:t>
            </a:r>
            <a:r>
              <a:rPr lang="en-US"/>
              <a:t> us the creative freedom to improve the app as we see fit using our own respective strengths. The ability to work in a group setting on a project of this scale (going through multiple groups and semesters) is valuable experience that will translate into the workforce. All of our team members were glad to be able to contribute what we could to the project. </a:t>
            </a:r>
            <a:endParaRPr/>
          </a:p>
          <a:p>
            <a:pPr indent="-342900" lvl="0" marL="457200" rtl="0" algn="l">
              <a:spcBef>
                <a:spcPts val="0"/>
              </a:spcBef>
              <a:spcAft>
                <a:spcPts val="0"/>
              </a:spcAft>
              <a:buSzPts val="1800"/>
              <a:buChar char="❏"/>
            </a:pPr>
            <a:r>
              <a:rPr lang="en-US"/>
              <a:t>Contact:</a:t>
            </a:r>
            <a:endParaRPr/>
          </a:p>
          <a:p>
            <a:pPr indent="-342900" lvl="1" marL="914400" rtl="0" algn="l">
              <a:spcBef>
                <a:spcPts val="0"/>
              </a:spcBef>
              <a:spcAft>
                <a:spcPts val="0"/>
              </a:spcAft>
              <a:buSzPts val="1800"/>
              <a:buChar char="❏"/>
            </a:pPr>
            <a:r>
              <a:rPr lang="en-US" u="sng">
                <a:solidFill>
                  <a:schemeClr val="hlink"/>
                </a:solidFill>
                <a:hlinkClick r:id="rId3"/>
              </a:rPr>
              <a:t>ngonz273@fiu.edu</a:t>
            </a:r>
            <a:endParaRPr/>
          </a:p>
          <a:p>
            <a:pPr indent="-342900" lvl="1" marL="914400" rtl="0" algn="l">
              <a:spcBef>
                <a:spcPts val="0"/>
              </a:spcBef>
              <a:spcAft>
                <a:spcPts val="0"/>
              </a:spcAft>
              <a:buSzPts val="1800"/>
              <a:buChar char="❏"/>
            </a:pPr>
            <a:r>
              <a:rPr lang="en-US" u="sng">
                <a:solidFill>
                  <a:schemeClr val="hlink"/>
                </a:solidFill>
                <a:hlinkClick r:id="rId4"/>
              </a:rPr>
              <a:t>jibar030@fiu.edu</a:t>
            </a:r>
            <a:endParaRPr/>
          </a:p>
          <a:p>
            <a:pPr indent="-342900" lvl="1" marL="914400" rtl="0" algn="l">
              <a:spcBef>
                <a:spcPts val="0"/>
              </a:spcBef>
              <a:spcAft>
                <a:spcPts val="0"/>
              </a:spcAft>
              <a:buSzPts val="1800"/>
              <a:buChar char="❏"/>
            </a:pPr>
            <a:r>
              <a:rPr lang="en-US" u="sng">
                <a:solidFill>
                  <a:schemeClr val="hlink"/>
                </a:solidFill>
                <a:hlinkClick r:id="rId5"/>
              </a:rPr>
              <a:t>cquir026@fiu.edu</a:t>
            </a:r>
            <a:endParaRPr/>
          </a:p>
          <a:p>
            <a:pPr indent="-342900" lvl="1" marL="914400" rtl="0" algn="l">
              <a:spcBef>
                <a:spcPts val="0"/>
              </a:spcBef>
              <a:spcAft>
                <a:spcPts val="0"/>
              </a:spcAft>
              <a:buSzPts val="1800"/>
              <a:buChar char="❏"/>
            </a:pPr>
            <a:r>
              <a:rPr lang="en-US" u="sng">
                <a:solidFill>
                  <a:schemeClr val="hlink"/>
                </a:solidFill>
                <a:hlinkClick r:id="rId6"/>
              </a:rPr>
              <a:t>dmart279@fiu.edu</a:t>
            </a:r>
            <a:endParaRPr/>
          </a:p>
          <a:p>
            <a:pPr indent="-342900" lvl="0" marL="457200" rtl="0" algn="l">
              <a:spcBef>
                <a:spcPts val="0"/>
              </a:spcBef>
              <a:spcAft>
                <a:spcPts val="0"/>
              </a:spcAft>
              <a:buSzPts val="1800"/>
              <a:buChar char="❏"/>
            </a:pPr>
            <a:r>
              <a:rPr lang="en-US"/>
              <a:t>Thank you for taking the time to look at our work and look forward to seeing how the application continues to develop!</a:t>
            </a:r>
            <a:endParaRPr/>
          </a:p>
        </p:txBody>
      </p:sp>
      <p:sp>
        <p:nvSpPr>
          <p:cNvPr id="353" name="Google Shape;353;g1f7a5c15315_1_9"/>
          <p:cNvSpPr txBox="1"/>
          <p:nvPr>
            <p:ph type="title"/>
          </p:nvPr>
        </p:nvSpPr>
        <p:spPr>
          <a:xfrm>
            <a:off x="3282203" y="819848"/>
            <a:ext cx="7929600" cy="7476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US"/>
              <a:t>Summary</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g1f7a8fc0eac_1_6"/>
          <p:cNvSpPr txBox="1"/>
          <p:nvPr>
            <p:ph idx="1" type="body"/>
          </p:nvPr>
        </p:nvSpPr>
        <p:spPr>
          <a:xfrm>
            <a:off x="1590222" y="1939925"/>
            <a:ext cx="8984400" cy="4338900"/>
          </a:xfrm>
          <a:prstGeom prst="rect">
            <a:avLst/>
          </a:prstGeom>
          <a:noFill/>
          <a:ln>
            <a:noFill/>
          </a:ln>
        </p:spPr>
        <p:txBody>
          <a:bodyPr anchorCtr="0" anchor="t" bIns="45700" lIns="91425" spcFirstLastPara="1" rIns="91425" wrap="square" tIns="45700">
            <a:normAutofit fontScale="55000" lnSpcReduction="20000"/>
          </a:bodyPr>
          <a:lstStyle/>
          <a:p>
            <a:pPr indent="0" lvl="0" marL="0" rtl="0" algn="l">
              <a:spcBef>
                <a:spcPts val="0"/>
              </a:spcBef>
              <a:spcAft>
                <a:spcPts val="0"/>
              </a:spcAft>
              <a:buNone/>
            </a:pPr>
            <a:r>
              <a:rPr lang="en-US"/>
              <a:t>1. Lack of Varied Auditory Training Exercises:</a:t>
            </a:r>
            <a:endParaRPr/>
          </a:p>
          <a:p>
            <a:pPr indent="0" lvl="0" marL="457200" rtl="0" algn="l">
              <a:spcBef>
                <a:spcPts val="0"/>
              </a:spcBef>
              <a:spcAft>
                <a:spcPts val="0"/>
              </a:spcAft>
              <a:buNone/>
            </a:pPr>
            <a:r>
              <a:t/>
            </a:r>
            <a:endParaRPr/>
          </a:p>
          <a:p>
            <a:pPr indent="-326390" lvl="0" marL="457200" rtl="0" algn="l">
              <a:spcBef>
                <a:spcPts val="0"/>
              </a:spcBef>
              <a:spcAft>
                <a:spcPts val="0"/>
              </a:spcAft>
              <a:buSzPct val="100000"/>
              <a:buChar char="●"/>
            </a:pPr>
            <a:r>
              <a:rPr lang="en-US"/>
              <a:t>The offered exercises are insufficient in terms of variety, which may lead to users disengaging from the training process for being tedious and boring. This may cause a decrease in motivation and as a result, a lower progress rate. The training should not only be effective but also fun so that users feel motivated to use it daily.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2. User Engagement and Training Process:</a:t>
            </a:r>
            <a:endParaRPr/>
          </a:p>
          <a:p>
            <a:pPr indent="0" lvl="0" marL="457200" rtl="0" algn="l">
              <a:spcBef>
                <a:spcPts val="0"/>
              </a:spcBef>
              <a:spcAft>
                <a:spcPts val="0"/>
              </a:spcAft>
              <a:buNone/>
            </a:pPr>
            <a:r>
              <a:t/>
            </a:r>
            <a:endParaRPr/>
          </a:p>
          <a:p>
            <a:pPr indent="-326390" lvl="0" marL="457200" rtl="0" algn="l">
              <a:spcBef>
                <a:spcPts val="0"/>
              </a:spcBef>
              <a:spcAft>
                <a:spcPts val="0"/>
              </a:spcAft>
              <a:buSzPct val="100000"/>
              <a:buChar char="●"/>
            </a:pPr>
            <a:r>
              <a:rPr lang="en-US"/>
              <a:t>The impact of training activities is ultimately based on how deeply the user is involved during the entire process. Specifically, concerning audio training for cochlear implant users, they (the exercises) ought to be made to suitably challenge users so that they will retain their interest over a long period. Therefore, an app with interactive elements, feedback loops, personalized goals, and progress tracking, will encourage users to stay interested and committed to their training program.</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3. Outdated and Non-intuitive User Interfaces:</a:t>
            </a:r>
            <a:endParaRPr/>
          </a:p>
          <a:p>
            <a:pPr indent="0" lvl="0" marL="0" rtl="0" algn="l">
              <a:spcBef>
                <a:spcPts val="0"/>
              </a:spcBef>
              <a:spcAft>
                <a:spcPts val="0"/>
              </a:spcAft>
              <a:buNone/>
            </a:pPr>
            <a:r>
              <a:t/>
            </a:r>
            <a:endParaRPr/>
          </a:p>
          <a:p>
            <a:pPr indent="-326390" lvl="0" marL="457200" rtl="0" algn="l">
              <a:spcBef>
                <a:spcPts val="0"/>
              </a:spcBef>
              <a:spcAft>
                <a:spcPts val="0"/>
              </a:spcAft>
              <a:buSzPct val="100000"/>
              <a:buChar char="●"/>
            </a:pPr>
            <a:r>
              <a:rPr lang="en-US"/>
              <a:t>The app had an old-fashioned user interface that can be hugely undermining for its usability, especially for those who may already struggle with the new tech. The non-intuitive design might indirectly lead to confusing navigation and eventually discourage the use of the app regularly.</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ct val="39285"/>
              <a:buFont typeface="Arial"/>
              <a:buNone/>
            </a:pPr>
            <a:r>
              <a:t/>
            </a:r>
            <a:endParaRPr/>
          </a:p>
          <a:p>
            <a:pPr indent="0" lvl="0" marL="0" rtl="0" algn="l">
              <a:spcBef>
                <a:spcPts val="0"/>
              </a:spcBef>
              <a:spcAft>
                <a:spcPts val="0"/>
              </a:spcAft>
              <a:buClr>
                <a:schemeClr val="dk1"/>
              </a:buClr>
              <a:buSzPct val="39285"/>
              <a:buFont typeface="Arial"/>
              <a:buNone/>
            </a:pPr>
            <a:r>
              <a:t/>
            </a:r>
            <a:endParaRPr/>
          </a:p>
          <a:p>
            <a:pPr indent="0" lvl="0" marL="0" rtl="0" algn="l">
              <a:lnSpc>
                <a:spcPct val="90000"/>
              </a:lnSpc>
              <a:spcBef>
                <a:spcPts val="0"/>
              </a:spcBef>
              <a:spcAft>
                <a:spcPts val="0"/>
              </a:spcAft>
              <a:buClr>
                <a:schemeClr val="accent5"/>
              </a:buClr>
              <a:buSzPct val="100000"/>
              <a:buNone/>
            </a:pPr>
            <a:r>
              <a:t/>
            </a:r>
            <a:endParaRPr/>
          </a:p>
        </p:txBody>
      </p:sp>
      <p:sp>
        <p:nvSpPr>
          <p:cNvPr id="239" name="Google Shape;239;g1f7a8fc0eac_1_6"/>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None/>
            </a:pPr>
            <a:r>
              <a:rPr lang="en-US">
                <a:solidFill>
                  <a:srgbClr val="00FFFF"/>
                </a:solidFill>
              </a:rPr>
              <a:t>Main Issues With The Original App</a:t>
            </a:r>
            <a:endParaRPr>
              <a:solidFill>
                <a:srgbClr val="00FFFF"/>
              </a:solidFill>
            </a:endParaRPr>
          </a:p>
          <a:p>
            <a:pPr indent="0" lvl="0" marL="0" rtl="0" algn="l">
              <a:lnSpc>
                <a:spcPct val="90000"/>
              </a:lnSpc>
              <a:spcBef>
                <a:spcPts val="0"/>
              </a:spcBef>
              <a:spcAft>
                <a:spcPts val="0"/>
              </a:spcAft>
              <a:buClr>
                <a:schemeClr val="accent5"/>
              </a:buClr>
              <a:buSzPts val="3600"/>
              <a:buFont typeface="Arial"/>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g1f59b6d09f9_1_6"/>
          <p:cNvSpPr txBox="1"/>
          <p:nvPr>
            <p:ph idx="1" type="body"/>
          </p:nvPr>
        </p:nvSpPr>
        <p:spPr>
          <a:xfrm>
            <a:off x="1590222" y="1939925"/>
            <a:ext cx="8984400" cy="4338900"/>
          </a:xfrm>
          <a:prstGeom prst="rect">
            <a:avLst/>
          </a:prstGeom>
          <a:noFill/>
          <a:ln>
            <a:noFill/>
          </a:ln>
        </p:spPr>
        <p:txBody>
          <a:bodyPr anchorCtr="0" anchor="t" bIns="45700" lIns="91425" spcFirstLastPara="1" rIns="91425" wrap="square" tIns="45700">
            <a:normAutofit fontScale="55000" lnSpcReduction="20000"/>
          </a:bodyPr>
          <a:lstStyle/>
          <a:p>
            <a:pPr indent="-326390" lvl="0" marL="457200" rtl="0" algn="l">
              <a:spcBef>
                <a:spcPts val="0"/>
              </a:spcBef>
              <a:spcAft>
                <a:spcPts val="0"/>
              </a:spcAft>
              <a:buClr>
                <a:schemeClr val="lt1"/>
              </a:buClr>
              <a:buSzPct val="100000"/>
              <a:buAutoNum type="arabicPeriod"/>
            </a:pPr>
            <a:r>
              <a:rPr lang="en-US">
                <a:solidFill>
                  <a:schemeClr val="lt1"/>
                </a:solidFill>
              </a:rPr>
              <a:t>Enhance</a:t>
            </a:r>
            <a:r>
              <a:rPr lang="en-US">
                <a:solidFill>
                  <a:schemeClr val="lt1"/>
                </a:solidFill>
              </a:rPr>
              <a:t> Variety in Auditory Training Exercises:</a:t>
            </a:r>
            <a:endParaRPr>
              <a:solidFill>
                <a:schemeClr val="lt1"/>
              </a:solidFill>
            </a:endParaRPr>
          </a:p>
          <a:p>
            <a:pPr indent="0" lvl="0" marL="457200" rtl="0" algn="l">
              <a:spcBef>
                <a:spcPts val="0"/>
              </a:spcBef>
              <a:spcAft>
                <a:spcPts val="0"/>
              </a:spcAft>
              <a:buClr>
                <a:schemeClr val="dk1"/>
              </a:buClr>
              <a:buSzPct val="39285"/>
              <a:buFont typeface="Arial"/>
              <a:buNone/>
            </a:pPr>
            <a:r>
              <a:t/>
            </a:r>
            <a:endParaRPr>
              <a:solidFill>
                <a:schemeClr val="lt1"/>
              </a:solidFill>
            </a:endParaRPr>
          </a:p>
          <a:p>
            <a:pPr indent="-326390" lvl="0" marL="914400" rtl="0" algn="l">
              <a:spcBef>
                <a:spcPts val="0"/>
              </a:spcBef>
              <a:spcAft>
                <a:spcPts val="0"/>
              </a:spcAft>
              <a:buClr>
                <a:schemeClr val="lt1"/>
              </a:buClr>
              <a:buSzPct val="100000"/>
              <a:buChar char="●"/>
            </a:pPr>
            <a:r>
              <a:rPr lang="en-US">
                <a:solidFill>
                  <a:schemeClr val="lt1"/>
                </a:solidFill>
              </a:rPr>
              <a:t>Develop a wider range of interactive games and exercises that target various auditory skills, such as sound discrimination, speech perception, and auditory memory.</a:t>
            </a:r>
            <a:endParaRPr>
              <a:solidFill>
                <a:schemeClr val="lt1"/>
              </a:solidFill>
            </a:endParaRPr>
          </a:p>
          <a:p>
            <a:pPr indent="-326390" lvl="0" marL="914400" rtl="0" algn="l">
              <a:spcBef>
                <a:spcPts val="0"/>
              </a:spcBef>
              <a:spcAft>
                <a:spcPts val="0"/>
              </a:spcAft>
              <a:buClr>
                <a:schemeClr val="lt1"/>
              </a:buClr>
              <a:buSzPct val="100000"/>
              <a:buChar char="●"/>
            </a:pPr>
            <a:r>
              <a:rPr lang="en-US">
                <a:solidFill>
                  <a:schemeClr val="lt1"/>
                </a:solidFill>
              </a:rPr>
              <a:t>Introduce new challenges and levels to keep users engaged and motivated to continue their training.</a:t>
            </a:r>
            <a:endParaRPr>
              <a:solidFill>
                <a:schemeClr val="lt1"/>
              </a:solidFill>
            </a:endParaRPr>
          </a:p>
          <a:p>
            <a:pPr indent="0" lvl="0" marL="0" rtl="0" algn="l">
              <a:spcBef>
                <a:spcPts val="0"/>
              </a:spcBef>
              <a:spcAft>
                <a:spcPts val="0"/>
              </a:spcAft>
              <a:buClr>
                <a:schemeClr val="dk1"/>
              </a:buClr>
              <a:buSzPct val="39285"/>
              <a:buFont typeface="Arial"/>
              <a:buNone/>
            </a:pPr>
            <a:r>
              <a:t/>
            </a:r>
            <a:endParaRPr>
              <a:solidFill>
                <a:schemeClr val="lt1"/>
              </a:solidFill>
            </a:endParaRPr>
          </a:p>
          <a:p>
            <a:pPr indent="-326390" lvl="0" marL="457200" rtl="0" algn="l">
              <a:spcBef>
                <a:spcPts val="0"/>
              </a:spcBef>
              <a:spcAft>
                <a:spcPts val="0"/>
              </a:spcAft>
              <a:buClr>
                <a:schemeClr val="lt1"/>
              </a:buClr>
              <a:buSzPct val="100000"/>
              <a:buAutoNum type="arabicPeriod"/>
            </a:pPr>
            <a:r>
              <a:rPr lang="en-US">
                <a:solidFill>
                  <a:schemeClr val="lt1"/>
                </a:solidFill>
              </a:rPr>
              <a:t>Improve User Engagement and Training Process:</a:t>
            </a:r>
            <a:endParaRPr>
              <a:solidFill>
                <a:schemeClr val="lt1"/>
              </a:solidFill>
            </a:endParaRPr>
          </a:p>
          <a:p>
            <a:pPr indent="0" lvl="0" marL="457200" rtl="0" algn="l">
              <a:spcBef>
                <a:spcPts val="0"/>
              </a:spcBef>
              <a:spcAft>
                <a:spcPts val="0"/>
              </a:spcAft>
              <a:buClr>
                <a:schemeClr val="dk1"/>
              </a:buClr>
              <a:buSzPct val="39285"/>
              <a:buFont typeface="Arial"/>
              <a:buNone/>
            </a:pPr>
            <a:r>
              <a:t/>
            </a:r>
            <a:endParaRPr>
              <a:solidFill>
                <a:schemeClr val="lt1"/>
              </a:solidFill>
            </a:endParaRPr>
          </a:p>
          <a:p>
            <a:pPr indent="-326390" lvl="0" marL="914400" rtl="0" algn="l">
              <a:spcBef>
                <a:spcPts val="0"/>
              </a:spcBef>
              <a:spcAft>
                <a:spcPts val="0"/>
              </a:spcAft>
              <a:buClr>
                <a:schemeClr val="lt1"/>
              </a:buClr>
              <a:buSzPct val="100000"/>
              <a:buChar char="●"/>
            </a:pPr>
            <a:r>
              <a:rPr lang="en-US">
                <a:solidFill>
                  <a:schemeClr val="lt1"/>
                </a:solidFill>
              </a:rPr>
              <a:t>Add options for users to save their progress and resume training sessions, ensuring a seamless and convenient user experience. </a:t>
            </a:r>
            <a:endParaRPr>
              <a:solidFill>
                <a:schemeClr val="lt1"/>
              </a:solidFill>
            </a:endParaRPr>
          </a:p>
          <a:p>
            <a:pPr indent="-326390" lvl="0" marL="914400" rtl="0" algn="l">
              <a:spcBef>
                <a:spcPts val="0"/>
              </a:spcBef>
              <a:spcAft>
                <a:spcPts val="0"/>
              </a:spcAft>
              <a:buClr>
                <a:schemeClr val="lt1"/>
              </a:buClr>
              <a:buSzPct val="100000"/>
              <a:buChar char="●"/>
            </a:pPr>
            <a:r>
              <a:rPr lang="en-US">
                <a:solidFill>
                  <a:schemeClr val="lt1"/>
                </a:solidFill>
              </a:rPr>
              <a:t>Integrate background music and sound effects into the exercises to make them more immersive and engaging.</a:t>
            </a:r>
            <a:endParaRPr>
              <a:solidFill>
                <a:schemeClr val="lt1"/>
              </a:solidFill>
            </a:endParaRPr>
          </a:p>
          <a:p>
            <a:pPr indent="-326390" lvl="0" marL="914400" rtl="0" algn="l">
              <a:spcBef>
                <a:spcPts val="0"/>
              </a:spcBef>
              <a:spcAft>
                <a:spcPts val="0"/>
              </a:spcAft>
              <a:buClr>
                <a:schemeClr val="lt1"/>
              </a:buClr>
              <a:buSzPct val="100000"/>
              <a:buChar char="●"/>
            </a:pPr>
            <a:r>
              <a:rPr lang="en-US">
                <a:solidFill>
                  <a:schemeClr val="lt1"/>
                </a:solidFill>
              </a:rPr>
              <a:t>Provide users with the ability to select different voices and accents to customize their training experience  and improve adaptability. </a:t>
            </a:r>
            <a:endParaRPr>
              <a:solidFill>
                <a:schemeClr val="lt1"/>
              </a:solidFill>
            </a:endParaRPr>
          </a:p>
          <a:p>
            <a:pPr indent="0" lvl="0" marL="0" rtl="0" algn="l">
              <a:spcBef>
                <a:spcPts val="0"/>
              </a:spcBef>
              <a:spcAft>
                <a:spcPts val="0"/>
              </a:spcAft>
              <a:buClr>
                <a:schemeClr val="dk1"/>
              </a:buClr>
              <a:buSzPct val="39285"/>
              <a:buFont typeface="Arial"/>
              <a:buNone/>
            </a:pPr>
            <a:r>
              <a:t/>
            </a:r>
            <a:endParaRPr>
              <a:solidFill>
                <a:schemeClr val="lt1"/>
              </a:solidFill>
            </a:endParaRPr>
          </a:p>
          <a:p>
            <a:pPr indent="-326390" lvl="0" marL="457200" rtl="0" algn="l">
              <a:spcBef>
                <a:spcPts val="0"/>
              </a:spcBef>
              <a:spcAft>
                <a:spcPts val="0"/>
              </a:spcAft>
              <a:buClr>
                <a:schemeClr val="lt1"/>
              </a:buClr>
              <a:buSzPct val="100000"/>
              <a:buAutoNum type="arabicPeriod"/>
            </a:pPr>
            <a:r>
              <a:rPr lang="en-US">
                <a:solidFill>
                  <a:schemeClr val="lt1"/>
                </a:solidFill>
              </a:rPr>
              <a:t>Improve User Interfaces and Experience:</a:t>
            </a:r>
            <a:endParaRPr>
              <a:solidFill>
                <a:schemeClr val="lt1"/>
              </a:solidFill>
            </a:endParaRPr>
          </a:p>
          <a:p>
            <a:pPr indent="0" lvl="0" marL="0" rtl="0" algn="l">
              <a:spcBef>
                <a:spcPts val="0"/>
              </a:spcBef>
              <a:spcAft>
                <a:spcPts val="0"/>
              </a:spcAft>
              <a:buClr>
                <a:schemeClr val="dk1"/>
              </a:buClr>
              <a:buSzPct val="39285"/>
              <a:buFont typeface="Arial"/>
              <a:buNone/>
            </a:pPr>
            <a:r>
              <a:t/>
            </a:r>
            <a:endParaRPr>
              <a:solidFill>
                <a:schemeClr val="lt1"/>
              </a:solidFill>
            </a:endParaRPr>
          </a:p>
          <a:p>
            <a:pPr indent="-326390" lvl="0" marL="914400" rtl="0" algn="l">
              <a:spcBef>
                <a:spcPts val="0"/>
              </a:spcBef>
              <a:spcAft>
                <a:spcPts val="0"/>
              </a:spcAft>
              <a:buClr>
                <a:schemeClr val="lt1"/>
              </a:buClr>
              <a:buSzPct val="100000"/>
              <a:buChar char="●"/>
            </a:pPr>
            <a:r>
              <a:rPr lang="en-US">
                <a:solidFill>
                  <a:schemeClr val="lt1"/>
                </a:solidFill>
              </a:rPr>
              <a:t>Redesign the app’s user interface to be modern, intuitive, and visually appealing, with clear navigation and user-friendly controls.</a:t>
            </a:r>
            <a:endParaRPr>
              <a:solidFill>
                <a:schemeClr val="lt1"/>
              </a:solidFill>
            </a:endParaRPr>
          </a:p>
          <a:p>
            <a:pPr indent="-326390" lvl="0" marL="914400" rtl="0" algn="l">
              <a:spcBef>
                <a:spcPts val="0"/>
              </a:spcBef>
              <a:spcAft>
                <a:spcPts val="0"/>
              </a:spcAft>
              <a:buClr>
                <a:schemeClr val="lt1"/>
              </a:buClr>
              <a:buSzPct val="100000"/>
              <a:buChar char="●"/>
            </a:pPr>
            <a:r>
              <a:rPr lang="en-US">
                <a:solidFill>
                  <a:schemeClr val="lt1"/>
                </a:solidFill>
              </a:rPr>
              <a:t>Streamline the user experience by simplifying some features, and optimizing layout and flow</a:t>
            </a:r>
            <a:endParaRPr>
              <a:solidFill>
                <a:schemeClr val="lt1"/>
              </a:solidFill>
            </a:endParaRPr>
          </a:p>
          <a:p>
            <a:pPr indent="0" lvl="0" marL="0" rtl="0" algn="l">
              <a:spcBef>
                <a:spcPts val="0"/>
              </a:spcBef>
              <a:spcAft>
                <a:spcPts val="0"/>
              </a:spcAft>
              <a:buNone/>
            </a:pPr>
            <a:r>
              <a:t/>
            </a:r>
            <a:endParaRPr>
              <a:solidFill>
                <a:schemeClr val="lt1"/>
              </a:solidFill>
            </a:endParaRPr>
          </a:p>
        </p:txBody>
      </p:sp>
      <p:sp>
        <p:nvSpPr>
          <p:cNvPr id="245" name="Google Shape;245;g1f59b6d09f9_1_6"/>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None/>
            </a:pPr>
            <a:r>
              <a:rPr lang="en-US">
                <a:solidFill>
                  <a:srgbClr val="00FFFF"/>
                </a:solidFill>
              </a:rPr>
              <a:t>Goals for Enhancement</a:t>
            </a:r>
            <a:endParaRPr>
              <a:solidFill>
                <a:srgbClr val="00FFFF"/>
              </a:solidFill>
            </a:endParaRPr>
          </a:p>
          <a:p>
            <a:pPr indent="0" lvl="0" marL="0" rtl="0" algn="l">
              <a:lnSpc>
                <a:spcPct val="90000"/>
              </a:lnSpc>
              <a:spcBef>
                <a:spcPts val="0"/>
              </a:spcBef>
              <a:spcAft>
                <a:spcPts val="0"/>
              </a:spcAft>
              <a:buClr>
                <a:schemeClr val="accent5"/>
              </a:buClr>
              <a:buSzPts val="3600"/>
              <a:buFont typeface="Arial"/>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None/>
            </a:pPr>
            <a:r>
              <a:rPr lang="en-US"/>
              <a:t>New Features</a:t>
            </a:r>
            <a:endParaRPr/>
          </a:p>
        </p:txBody>
      </p:sp>
      <p:grpSp>
        <p:nvGrpSpPr>
          <p:cNvPr id="251" name="Google Shape;251;p3"/>
          <p:cNvGrpSpPr/>
          <p:nvPr/>
        </p:nvGrpSpPr>
        <p:grpSpPr>
          <a:xfrm>
            <a:off x="2555362" y="2291874"/>
            <a:ext cx="487681" cy="2279905"/>
            <a:chOff x="1975104" y="2011680"/>
            <a:chExt cx="487681" cy="2779777"/>
          </a:xfrm>
        </p:grpSpPr>
        <p:sp>
          <p:nvSpPr>
            <p:cNvPr id="252" name="Google Shape;252;p3"/>
            <p:cNvSpPr/>
            <p:nvPr/>
          </p:nvSpPr>
          <p:spPr>
            <a:xfrm>
              <a:off x="1975104" y="2011680"/>
              <a:ext cx="110314" cy="2779776"/>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sp>
          <p:nvSpPr>
            <p:cNvPr id="253" name="Google Shape;253;p3"/>
            <p:cNvSpPr/>
            <p:nvPr/>
          </p:nvSpPr>
          <p:spPr>
            <a:xfrm rot="5400000">
              <a:off x="2152051" y="1834734"/>
              <a:ext cx="133786"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sp>
          <p:nvSpPr>
            <p:cNvPr id="254" name="Google Shape;254;p3"/>
            <p:cNvSpPr/>
            <p:nvPr/>
          </p:nvSpPr>
          <p:spPr>
            <a:xfrm rot="5400000">
              <a:off x="2151985" y="4480657"/>
              <a:ext cx="133920"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grpSp>
      <p:grpSp>
        <p:nvGrpSpPr>
          <p:cNvPr id="255" name="Google Shape;255;p3"/>
          <p:cNvGrpSpPr/>
          <p:nvPr/>
        </p:nvGrpSpPr>
        <p:grpSpPr>
          <a:xfrm rot="10800000">
            <a:off x="9148955" y="2291874"/>
            <a:ext cx="487681" cy="2279905"/>
            <a:chOff x="1975104" y="2011680"/>
            <a:chExt cx="487681" cy="2779777"/>
          </a:xfrm>
        </p:grpSpPr>
        <p:sp>
          <p:nvSpPr>
            <p:cNvPr id="256" name="Google Shape;256;p3"/>
            <p:cNvSpPr/>
            <p:nvPr/>
          </p:nvSpPr>
          <p:spPr>
            <a:xfrm>
              <a:off x="1975104" y="2011680"/>
              <a:ext cx="110314" cy="2779776"/>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57" name="Google Shape;257;p3"/>
            <p:cNvSpPr/>
            <p:nvPr/>
          </p:nvSpPr>
          <p:spPr>
            <a:xfrm rot="5400000">
              <a:off x="2152051" y="1834734"/>
              <a:ext cx="133786"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58" name="Google Shape;258;p3"/>
            <p:cNvSpPr/>
            <p:nvPr/>
          </p:nvSpPr>
          <p:spPr>
            <a:xfrm rot="5400000">
              <a:off x="2151985" y="4480657"/>
              <a:ext cx="133920"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g1f59b6d09f9_1_17"/>
          <p:cNvSpPr txBox="1"/>
          <p:nvPr>
            <p:ph idx="1" type="body"/>
          </p:nvPr>
        </p:nvSpPr>
        <p:spPr>
          <a:xfrm>
            <a:off x="2229200" y="2737951"/>
            <a:ext cx="8147400" cy="3429300"/>
          </a:xfrm>
          <a:prstGeom prst="rect">
            <a:avLst/>
          </a:prstGeom>
          <a:noFill/>
          <a:ln>
            <a:noFill/>
          </a:ln>
        </p:spPr>
        <p:txBody>
          <a:bodyPr anchorCtr="0" anchor="t" bIns="45700" lIns="91425" spcFirstLastPara="1" rIns="91425" wrap="square" tIns="45700">
            <a:normAutofit lnSpcReduction="10000"/>
          </a:bodyPr>
          <a:lstStyle/>
          <a:p>
            <a:pPr indent="-342900" lvl="0" marL="457200" rtl="0" algn="l">
              <a:lnSpc>
                <a:spcPct val="90000"/>
              </a:lnSpc>
              <a:spcBef>
                <a:spcPts val="0"/>
              </a:spcBef>
              <a:spcAft>
                <a:spcPts val="0"/>
              </a:spcAft>
              <a:buSzPts val="1800"/>
              <a:buChar char="•"/>
            </a:pPr>
            <a:r>
              <a:rPr lang="en-US"/>
              <a:t>The Audio Memory Game was created for cochlear implant users to specifically enhance their word recognition skills. </a:t>
            </a:r>
            <a:endParaRPr/>
          </a:p>
          <a:p>
            <a:pPr indent="0" lvl="0" marL="457200" rtl="0" algn="l">
              <a:lnSpc>
                <a:spcPct val="90000"/>
              </a:lnSpc>
              <a:spcBef>
                <a:spcPts val="0"/>
              </a:spcBef>
              <a:spcAft>
                <a:spcPts val="0"/>
              </a:spcAft>
              <a:buNone/>
            </a:pPr>
            <a:r>
              <a:t/>
            </a:r>
            <a:endParaRPr/>
          </a:p>
          <a:p>
            <a:pPr indent="-342900" lvl="0" marL="457200" rtl="0" algn="l">
              <a:lnSpc>
                <a:spcPct val="90000"/>
              </a:lnSpc>
              <a:spcBef>
                <a:spcPts val="0"/>
              </a:spcBef>
              <a:spcAft>
                <a:spcPts val="0"/>
              </a:spcAft>
              <a:buSzPts val="1800"/>
              <a:buChar char="•"/>
            </a:pPr>
            <a:r>
              <a:rPr lang="en-US"/>
              <a:t>The user  has to listen to a set of common words in a particular order and then be able to repeat them in the correct order. </a:t>
            </a:r>
            <a:endParaRPr/>
          </a:p>
          <a:p>
            <a:pPr indent="0" lvl="0" marL="457200" rtl="0" algn="l">
              <a:lnSpc>
                <a:spcPct val="90000"/>
              </a:lnSpc>
              <a:spcBef>
                <a:spcPts val="0"/>
              </a:spcBef>
              <a:spcAft>
                <a:spcPts val="0"/>
              </a:spcAft>
              <a:buNone/>
            </a:pPr>
            <a:r>
              <a:t/>
            </a:r>
            <a:endParaRPr/>
          </a:p>
          <a:p>
            <a:pPr indent="-342900" lvl="0" marL="457200" rtl="0" algn="l">
              <a:lnSpc>
                <a:spcPct val="90000"/>
              </a:lnSpc>
              <a:spcBef>
                <a:spcPts val="0"/>
              </a:spcBef>
              <a:spcAft>
                <a:spcPts val="0"/>
              </a:spcAft>
              <a:buSzPts val="1800"/>
              <a:buChar char="•"/>
            </a:pPr>
            <a:r>
              <a:rPr lang="en-US"/>
              <a:t>The game consists of four levels of progressive difficulty, in which the user has to identify and remember the words that become more difficult by incorporating monosyllabic words and </a:t>
            </a:r>
            <a:r>
              <a:rPr lang="en-US"/>
              <a:t>rhyming</a:t>
            </a:r>
            <a:r>
              <a:rPr lang="en-US"/>
              <a:t> words which helps to further improve in their auditory skills. </a:t>
            </a:r>
            <a:endParaRPr/>
          </a:p>
          <a:p>
            <a:pPr indent="0" lvl="0" marL="457200" rtl="0" algn="l">
              <a:lnSpc>
                <a:spcPct val="90000"/>
              </a:lnSpc>
              <a:spcBef>
                <a:spcPts val="0"/>
              </a:spcBef>
              <a:spcAft>
                <a:spcPts val="0"/>
              </a:spcAft>
              <a:buNone/>
            </a:pPr>
            <a:r>
              <a:t/>
            </a:r>
            <a:endParaRPr/>
          </a:p>
          <a:p>
            <a:pPr indent="-342900" lvl="0" marL="457200" rtl="0" algn="l">
              <a:lnSpc>
                <a:spcPct val="90000"/>
              </a:lnSpc>
              <a:spcBef>
                <a:spcPts val="0"/>
              </a:spcBef>
              <a:spcAft>
                <a:spcPts val="0"/>
              </a:spcAft>
              <a:buSzPts val="1800"/>
              <a:buChar char="•"/>
            </a:pPr>
            <a:r>
              <a:rPr lang="en-US"/>
              <a:t>This game features hints like “Replay Sequence” button that replays the sequence and a “Show Sequence” button that immediately displays the sequence of words.</a:t>
            </a:r>
            <a:endParaRPr/>
          </a:p>
        </p:txBody>
      </p:sp>
      <p:sp>
        <p:nvSpPr>
          <p:cNvPr id="264" name="Google Shape;264;g1f59b6d09f9_1_17"/>
          <p:cNvSpPr txBox="1"/>
          <p:nvPr>
            <p:ph type="title"/>
          </p:nvPr>
        </p:nvSpPr>
        <p:spPr>
          <a:xfrm>
            <a:off x="3960364" y="1809715"/>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a:t>Audio Memory Game</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pic>
        <p:nvPicPr>
          <p:cNvPr id="269" name="Google Shape;269;g1f59b6d09f9_1_23"/>
          <p:cNvPicPr preferRelativeResize="0"/>
          <p:nvPr/>
        </p:nvPicPr>
        <p:blipFill>
          <a:blip r:embed="rId3">
            <a:alphaModFix/>
          </a:blip>
          <a:stretch>
            <a:fillRect/>
          </a:stretch>
        </p:blipFill>
        <p:spPr>
          <a:xfrm>
            <a:off x="1589913" y="878925"/>
            <a:ext cx="9012173" cy="510015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pic>
        <p:nvPicPr>
          <p:cNvPr id="275" name="Google Shape;275;g1f7a5c15315_1_15"/>
          <p:cNvPicPr preferRelativeResize="0"/>
          <p:nvPr/>
        </p:nvPicPr>
        <p:blipFill>
          <a:blip r:embed="rId3">
            <a:alphaModFix/>
          </a:blip>
          <a:stretch>
            <a:fillRect/>
          </a:stretch>
        </p:blipFill>
        <p:spPr>
          <a:xfrm>
            <a:off x="1093725" y="949312"/>
            <a:ext cx="9741624" cy="495937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g1f7a5c15315_2_11"/>
          <p:cNvSpPr txBox="1"/>
          <p:nvPr>
            <p:ph type="title"/>
          </p:nvPr>
        </p:nvSpPr>
        <p:spPr>
          <a:xfrm>
            <a:off x="2418590" y="955596"/>
            <a:ext cx="7510800" cy="8460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New Game: Audio Memory</a:t>
            </a:r>
            <a:endParaRPr/>
          </a:p>
        </p:txBody>
      </p:sp>
      <p:pic>
        <p:nvPicPr>
          <p:cNvPr id="282" name="Google Shape;282;g1f7a5c15315_2_11"/>
          <p:cNvPicPr preferRelativeResize="0"/>
          <p:nvPr/>
        </p:nvPicPr>
        <p:blipFill>
          <a:blip r:embed="rId3">
            <a:alphaModFix/>
          </a:blip>
          <a:stretch>
            <a:fillRect/>
          </a:stretch>
        </p:blipFill>
        <p:spPr>
          <a:xfrm>
            <a:off x="2715325" y="1612825"/>
            <a:ext cx="6761351" cy="44664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2020-08-12T18:54:24Z</dcterms:created>
  <dc:creator>Andrea Plasencia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