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88"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08"/>
    <p:restoredTop sz="94694"/>
  </p:normalViewPr>
  <p:slideViewPr>
    <p:cSldViewPr snapToGrid="0" snapToObjects="1">
      <p:cViewPr>
        <p:scale>
          <a:sx n="23" d="100"/>
          <a:sy n="23" d="100"/>
        </p:scale>
        <p:origin x="-12"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alpha val="35000"/>
          </a:schemeClr>
        </a:solidFill>
        <a:effectLst/>
      </p:bgPr>
    </p:bg>
    <p:spTree>
      <p:nvGrpSpPr>
        <p:cNvPr id="1" name=""/>
        <p:cNvGrpSpPr/>
        <p:nvPr/>
      </p:nvGrpSpPr>
      <p:grpSpPr>
        <a:xfrm>
          <a:off x="0" y="0"/>
          <a:ext cx="0" cy="0"/>
          <a:chOff x="0" y="0"/>
          <a:chExt cx="0" cy="0"/>
        </a:xfrm>
      </p:grpSpPr>
      <p:sp>
        <p:nvSpPr>
          <p:cNvPr id="3" name="Text Box 72">
            <a:extLst>
              <a:ext uri="{FF2B5EF4-FFF2-40B4-BE49-F238E27FC236}">
                <a16:creationId xmlns:a16="http://schemas.microsoft.com/office/drawing/2014/main" id="{D96A1848-809F-405A-BFAA-B46B4A55D52D}"/>
              </a:ext>
            </a:extLst>
          </p:cNvPr>
          <p:cNvSpPr txBox="1">
            <a:spLocks noChangeArrowheads="1"/>
          </p:cNvSpPr>
          <p:nvPr/>
        </p:nvSpPr>
        <p:spPr bwMode="auto">
          <a:xfrm>
            <a:off x="7732054" y="30669710"/>
            <a:ext cx="21444395" cy="1921372"/>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eaLnBrk="1" hangingPunct="1">
              <a:spcBef>
                <a:spcPct val="0"/>
              </a:spcBef>
              <a:buClr>
                <a:srgbClr val="3333CC"/>
              </a:buClr>
              <a:buFontTx/>
              <a:buNone/>
            </a:pPr>
            <a:r>
              <a:rPr lang="en-US" altLang="en-US" sz="4000" dirty="0">
                <a:solidFill>
                  <a:schemeClr val="tx1">
                    <a:lumMod val="75000"/>
                    <a:lumOff val="25000"/>
                  </a:schemeClr>
                </a:solidFill>
              </a:rPr>
              <a:t>The material presented in this poster is based upon the work supported by Dr. </a:t>
            </a:r>
            <a:r>
              <a:rPr lang="en-US" altLang="en-US" sz="4000" dirty="0" err="1">
                <a:solidFill>
                  <a:schemeClr val="tx1">
                    <a:lumMod val="75000"/>
                    <a:lumOff val="25000"/>
                  </a:schemeClr>
                </a:solidFill>
              </a:rPr>
              <a:t>Alliete</a:t>
            </a:r>
            <a:r>
              <a:rPr lang="en-US" altLang="en-US" sz="4000" dirty="0">
                <a:solidFill>
                  <a:schemeClr val="tx1">
                    <a:lumMod val="75000"/>
                    <a:lumOff val="25000"/>
                  </a:schemeClr>
                </a:solidFill>
              </a:rPr>
              <a:t> Alfano. We thank Dr. Alfano for her assistance and mentorship that we received throughout the senior design project.</a:t>
            </a:r>
          </a:p>
        </p:txBody>
      </p:sp>
      <p:sp>
        <p:nvSpPr>
          <p:cNvPr id="5" name="Text Box 19">
            <a:extLst>
              <a:ext uri="{FF2B5EF4-FFF2-40B4-BE49-F238E27FC236}">
                <a16:creationId xmlns:a16="http://schemas.microsoft.com/office/drawing/2014/main" id="{9498F076-C398-4FAF-BD67-09AA1062EBC8}"/>
              </a:ext>
            </a:extLst>
          </p:cNvPr>
          <p:cNvSpPr txBox="1">
            <a:spLocks noChangeArrowheads="1"/>
          </p:cNvSpPr>
          <p:nvPr/>
        </p:nvSpPr>
        <p:spPr bwMode="auto">
          <a:xfrm>
            <a:off x="7732054" y="29979443"/>
            <a:ext cx="6002556"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dirty="0">
                <a:solidFill>
                  <a:srgbClr val="081E3F"/>
                </a:solidFill>
                <a:latin typeface="Arial" charset="0"/>
                <a:ea typeface="ＭＳ Ｐゴシック" charset="-128"/>
                <a:cs typeface="ＭＳ Ｐゴシック" charset="-128"/>
              </a:rPr>
              <a:t>ACKNOWLEDGEMENT</a:t>
            </a:r>
          </a:p>
        </p:txBody>
      </p:sp>
      <p:sp>
        <p:nvSpPr>
          <p:cNvPr id="7" name="TextBox 3">
            <a:extLst>
              <a:ext uri="{FF2B5EF4-FFF2-40B4-BE49-F238E27FC236}">
                <a16:creationId xmlns:a16="http://schemas.microsoft.com/office/drawing/2014/main" id="{43F7DBC2-9F0A-484E-9F67-47ED8F93A30E}"/>
              </a:ext>
            </a:extLst>
          </p:cNvPr>
          <p:cNvSpPr txBox="1">
            <a:spLocks noChangeArrowheads="1"/>
          </p:cNvSpPr>
          <p:nvPr/>
        </p:nvSpPr>
        <p:spPr bwMode="auto">
          <a:xfrm>
            <a:off x="9601200" y="617631"/>
            <a:ext cx="24065347" cy="3631763"/>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800" b="1" dirty="0">
                <a:solidFill>
                  <a:schemeClr val="accent1">
                    <a:lumMod val="50000"/>
                  </a:schemeClr>
                </a:solidFill>
              </a:rPr>
              <a:t>Knight Foundation of Computing and Information Sciences</a:t>
            </a:r>
          </a:p>
          <a:p>
            <a:pPr algn="ctr" eaLnBrk="1" hangingPunct="1"/>
            <a:r>
              <a:rPr lang="en-US" altLang="en-US" sz="5400" i="1" dirty="0">
                <a:solidFill>
                  <a:schemeClr val="tx1">
                    <a:lumMod val="75000"/>
                    <a:lumOff val="25000"/>
                  </a:schemeClr>
                </a:solidFill>
              </a:rPr>
              <a:t>Spring 2024 Senior Design Project</a:t>
            </a:r>
          </a:p>
        </p:txBody>
      </p:sp>
      <p:sp>
        <p:nvSpPr>
          <p:cNvPr id="9" name="Text Box 12">
            <a:extLst>
              <a:ext uri="{FF2B5EF4-FFF2-40B4-BE49-F238E27FC236}">
                <a16:creationId xmlns:a16="http://schemas.microsoft.com/office/drawing/2014/main" id="{9780F14B-D22A-432C-BDFA-656CFE50CBE2}"/>
              </a:ext>
            </a:extLst>
          </p:cNvPr>
          <p:cNvSpPr txBox="1">
            <a:spLocks noChangeArrowheads="1"/>
          </p:cNvSpPr>
          <p:nvPr/>
        </p:nvSpPr>
        <p:spPr bwMode="auto">
          <a:xfrm>
            <a:off x="4031673" y="4278876"/>
            <a:ext cx="35204400" cy="259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4400" b="1" dirty="0">
                <a:solidFill>
                  <a:srgbClr val="081E3F"/>
                </a:solidFill>
              </a:rPr>
              <a:t>Auditory Training Application</a:t>
            </a:r>
          </a:p>
          <a:p>
            <a:pPr algn="ctr" eaLnBrk="1" hangingPunct="1">
              <a:spcBef>
                <a:spcPct val="0"/>
              </a:spcBef>
              <a:buFontTx/>
              <a:buNone/>
            </a:pPr>
            <a:r>
              <a:rPr lang="en-US" altLang="en-US" sz="4000" b="1" dirty="0">
                <a:solidFill>
                  <a:schemeClr val="tx1">
                    <a:lumMod val="75000"/>
                    <a:lumOff val="25000"/>
                  </a:schemeClr>
                </a:solidFill>
              </a:rPr>
              <a:t>Students: David Martinez</a:t>
            </a:r>
            <a:endParaRPr lang="en-US" altLang="en-US" sz="4000" dirty="0">
              <a:solidFill>
                <a:schemeClr val="tx1">
                  <a:lumMod val="75000"/>
                  <a:lumOff val="25000"/>
                </a:schemeClr>
              </a:solidFill>
            </a:endParaRPr>
          </a:p>
          <a:p>
            <a:pPr algn="ctr" eaLnBrk="1" hangingPunct="1">
              <a:spcBef>
                <a:spcPct val="0"/>
              </a:spcBef>
              <a:buFontTx/>
              <a:buNone/>
            </a:pPr>
            <a:r>
              <a:rPr lang="en-US" altLang="en-US" sz="4000" b="1" dirty="0">
                <a:solidFill>
                  <a:schemeClr val="tx1">
                    <a:lumMod val="75000"/>
                    <a:lumOff val="25000"/>
                  </a:schemeClr>
                </a:solidFill>
              </a:rPr>
              <a:t>Mentor:</a:t>
            </a:r>
            <a:r>
              <a:rPr lang="en-US" altLang="en-US" sz="4000" b="1" i="1" dirty="0">
                <a:solidFill>
                  <a:schemeClr val="tx1">
                    <a:lumMod val="75000"/>
                    <a:lumOff val="25000"/>
                  </a:schemeClr>
                </a:solidFill>
              </a:rPr>
              <a:t> Dr. </a:t>
            </a:r>
            <a:r>
              <a:rPr lang="en-US" altLang="en-US" sz="4000" b="1" i="1" dirty="0" err="1">
                <a:solidFill>
                  <a:schemeClr val="tx1">
                    <a:lumMod val="75000"/>
                    <a:lumOff val="25000"/>
                  </a:schemeClr>
                </a:solidFill>
              </a:rPr>
              <a:t>Alliete</a:t>
            </a:r>
            <a:r>
              <a:rPr lang="en-US" altLang="en-US" sz="4000" b="1" i="1" dirty="0">
                <a:solidFill>
                  <a:schemeClr val="tx1">
                    <a:lumMod val="75000"/>
                    <a:lumOff val="25000"/>
                  </a:schemeClr>
                </a:solidFill>
              </a:rPr>
              <a:t> Alfano</a:t>
            </a:r>
            <a:r>
              <a:rPr lang="en-US" altLang="ja-JP" sz="4000" dirty="0">
                <a:solidFill>
                  <a:schemeClr val="tx1">
                    <a:lumMod val="75000"/>
                    <a:lumOff val="25000"/>
                  </a:schemeClr>
                </a:solidFill>
              </a:rPr>
              <a:t>,</a:t>
            </a:r>
            <a:r>
              <a:rPr lang="en-US" altLang="ja-JP" sz="4000" i="1" dirty="0">
                <a:solidFill>
                  <a:schemeClr val="tx1">
                    <a:lumMod val="75000"/>
                    <a:lumOff val="25000"/>
                  </a:schemeClr>
                </a:solidFill>
              </a:rPr>
              <a:t> Product Owner</a:t>
            </a:r>
            <a:endParaRPr lang="en-US" altLang="ja-JP" sz="4000" dirty="0">
              <a:solidFill>
                <a:schemeClr val="tx1">
                  <a:lumMod val="75000"/>
                  <a:lumOff val="25000"/>
                </a:schemeClr>
              </a:solidFill>
            </a:endParaRPr>
          </a:p>
          <a:p>
            <a:pPr algn="ctr" eaLnBrk="1" hangingPunct="1">
              <a:spcBef>
                <a:spcPct val="0"/>
              </a:spcBef>
              <a:buFontTx/>
              <a:buNone/>
            </a:pPr>
            <a:r>
              <a:rPr lang="en-US" altLang="en-US" sz="4000" b="1" dirty="0">
                <a:solidFill>
                  <a:schemeClr val="tx1">
                    <a:lumMod val="75000"/>
                    <a:lumOff val="25000"/>
                  </a:schemeClr>
                </a:solidFill>
              </a:rPr>
              <a:t>Instructor/Faculty:</a:t>
            </a:r>
            <a:r>
              <a:rPr lang="en-US" altLang="en-US" sz="4000" b="1" i="1" dirty="0">
                <a:solidFill>
                  <a:schemeClr val="tx1">
                    <a:lumMod val="75000"/>
                    <a:lumOff val="25000"/>
                  </a:schemeClr>
                </a:solidFill>
              </a:rPr>
              <a:t> Dr. Masoud </a:t>
            </a:r>
            <a:r>
              <a:rPr lang="en-US" altLang="en-US" sz="4000" b="1" i="1" dirty="0" err="1">
                <a:solidFill>
                  <a:schemeClr val="tx1">
                    <a:lumMod val="75000"/>
                    <a:lumOff val="25000"/>
                  </a:schemeClr>
                </a:solidFill>
              </a:rPr>
              <a:t>Sadjadi</a:t>
            </a:r>
            <a:r>
              <a:rPr lang="en-US" altLang="en-US" sz="4000" b="1" i="1" dirty="0">
                <a:solidFill>
                  <a:schemeClr val="tx1">
                    <a:lumMod val="75000"/>
                    <a:lumOff val="25000"/>
                  </a:schemeClr>
                </a:solidFill>
              </a:rPr>
              <a:t> </a:t>
            </a:r>
            <a:r>
              <a:rPr lang="en-US" altLang="ja-JP" sz="4000" dirty="0">
                <a:solidFill>
                  <a:schemeClr val="tx1">
                    <a:lumMod val="75000"/>
                    <a:lumOff val="25000"/>
                  </a:schemeClr>
                </a:solidFill>
              </a:rPr>
              <a:t>,</a:t>
            </a:r>
            <a:r>
              <a:rPr lang="en-US" altLang="ja-JP" sz="4000" i="1" dirty="0">
                <a:solidFill>
                  <a:schemeClr val="tx1">
                    <a:lumMod val="75000"/>
                    <a:lumOff val="25000"/>
                  </a:schemeClr>
                </a:solidFill>
              </a:rPr>
              <a:t> </a:t>
            </a:r>
            <a:r>
              <a:rPr lang="en-US" altLang="en-US" sz="4000" dirty="0">
                <a:solidFill>
                  <a:schemeClr val="tx1">
                    <a:lumMod val="75000"/>
                    <a:lumOff val="25000"/>
                  </a:schemeClr>
                </a:solidFill>
              </a:rPr>
              <a:t>Florida International University</a:t>
            </a:r>
          </a:p>
        </p:txBody>
      </p:sp>
      <p:sp>
        <p:nvSpPr>
          <p:cNvPr id="15" name="Text Box 19">
            <a:extLst>
              <a:ext uri="{FF2B5EF4-FFF2-40B4-BE49-F238E27FC236}">
                <a16:creationId xmlns:a16="http://schemas.microsoft.com/office/drawing/2014/main" id="{5030389D-1181-47B0-A953-D1F5FE764DFC}"/>
              </a:ext>
            </a:extLst>
          </p:cNvPr>
          <p:cNvSpPr txBox="1">
            <a:spLocks noChangeArrowheads="1"/>
          </p:cNvSpPr>
          <p:nvPr/>
        </p:nvSpPr>
        <p:spPr bwMode="auto">
          <a:xfrm>
            <a:off x="5875951" y="7495713"/>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PROBLEM</a:t>
            </a:r>
          </a:p>
        </p:txBody>
      </p:sp>
      <p:sp>
        <p:nvSpPr>
          <p:cNvPr id="17" name="Text Box 19">
            <a:extLst>
              <a:ext uri="{FF2B5EF4-FFF2-40B4-BE49-F238E27FC236}">
                <a16:creationId xmlns:a16="http://schemas.microsoft.com/office/drawing/2014/main" id="{7DFD6BD2-DC42-4F39-A3F6-2B6416BB4F80}"/>
              </a:ext>
            </a:extLst>
          </p:cNvPr>
          <p:cNvSpPr txBox="1">
            <a:spLocks noChangeArrowheads="1"/>
          </p:cNvSpPr>
          <p:nvPr/>
        </p:nvSpPr>
        <p:spPr bwMode="auto">
          <a:xfrm>
            <a:off x="18766971" y="7495713"/>
            <a:ext cx="5109111"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CURRENT SYSTEM</a:t>
            </a:r>
          </a:p>
        </p:txBody>
      </p:sp>
      <p:sp>
        <p:nvSpPr>
          <p:cNvPr id="19" name="Text Box 19">
            <a:extLst>
              <a:ext uri="{FF2B5EF4-FFF2-40B4-BE49-F238E27FC236}">
                <a16:creationId xmlns:a16="http://schemas.microsoft.com/office/drawing/2014/main" id="{D118C079-A883-4833-AA8B-75400F8F1680}"/>
              </a:ext>
            </a:extLst>
          </p:cNvPr>
          <p:cNvSpPr txBox="1">
            <a:spLocks noChangeArrowheads="1"/>
          </p:cNvSpPr>
          <p:nvPr/>
        </p:nvSpPr>
        <p:spPr bwMode="auto">
          <a:xfrm>
            <a:off x="33478292" y="7495713"/>
            <a:ext cx="4303055"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REQUIREMENTS</a:t>
            </a:r>
          </a:p>
        </p:txBody>
      </p:sp>
      <p:sp>
        <p:nvSpPr>
          <p:cNvPr id="21" name="Text Box 19">
            <a:extLst>
              <a:ext uri="{FF2B5EF4-FFF2-40B4-BE49-F238E27FC236}">
                <a16:creationId xmlns:a16="http://schemas.microsoft.com/office/drawing/2014/main" id="{100C4655-EDAB-4657-AC1A-7713844423C0}"/>
              </a:ext>
            </a:extLst>
          </p:cNvPr>
          <p:cNvSpPr txBox="1">
            <a:spLocks noChangeArrowheads="1"/>
          </p:cNvSpPr>
          <p:nvPr/>
        </p:nvSpPr>
        <p:spPr bwMode="auto">
          <a:xfrm>
            <a:off x="5674654" y="16186231"/>
            <a:ext cx="4114800" cy="690266"/>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VERIFICATION</a:t>
            </a:r>
          </a:p>
        </p:txBody>
      </p:sp>
      <p:sp>
        <p:nvSpPr>
          <p:cNvPr id="23" name="Text Box 19">
            <a:extLst>
              <a:ext uri="{FF2B5EF4-FFF2-40B4-BE49-F238E27FC236}">
                <a16:creationId xmlns:a16="http://schemas.microsoft.com/office/drawing/2014/main" id="{13340458-D039-4B48-ABAA-F2B277310240}"/>
              </a:ext>
            </a:extLst>
          </p:cNvPr>
          <p:cNvSpPr txBox="1">
            <a:spLocks noChangeArrowheads="1"/>
          </p:cNvSpPr>
          <p:nvPr/>
        </p:nvSpPr>
        <p:spPr bwMode="auto">
          <a:xfrm>
            <a:off x="18768117" y="17978828"/>
            <a:ext cx="5109111"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IMPLEMENTATION</a:t>
            </a:r>
          </a:p>
        </p:txBody>
      </p:sp>
      <p:sp>
        <p:nvSpPr>
          <p:cNvPr id="25" name="Text Box 19">
            <a:extLst>
              <a:ext uri="{FF2B5EF4-FFF2-40B4-BE49-F238E27FC236}">
                <a16:creationId xmlns:a16="http://schemas.microsoft.com/office/drawing/2014/main" id="{26AD7F49-496E-4580-8A7F-313C7CE1232E}"/>
              </a:ext>
            </a:extLst>
          </p:cNvPr>
          <p:cNvSpPr txBox="1">
            <a:spLocks noChangeArrowheads="1"/>
          </p:cNvSpPr>
          <p:nvPr/>
        </p:nvSpPr>
        <p:spPr bwMode="auto">
          <a:xfrm>
            <a:off x="33666546" y="15833527"/>
            <a:ext cx="4114800" cy="130581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Reference/App Before and After</a:t>
            </a:r>
          </a:p>
        </p:txBody>
      </p:sp>
      <p:sp>
        <p:nvSpPr>
          <p:cNvPr id="29" name="Text Box 19">
            <a:extLst>
              <a:ext uri="{FF2B5EF4-FFF2-40B4-BE49-F238E27FC236}">
                <a16:creationId xmlns:a16="http://schemas.microsoft.com/office/drawing/2014/main" id="{A85BFBFB-1974-4A7B-AC40-FEAEC2B256FA}"/>
              </a:ext>
            </a:extLst>
          </p:cNvPr>
          <p:cNvSpPr txBox="1">
            <a:spLocks noChangeArrowheads="1"/>
          </p:cNvSpPr>
          <p:nvPr/>
        </p:nvSpPr>
        <p:spPr bwMode="auto">
          <a:xfrm>
            <a:off x="4932073" y="24788325"/>
            <a:ext cx="6002556" cy="690266"/>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4000" b="1" u="sng" dirty="0">
                <a:solidFill>
                  <a:schemeClr val="tx1">
                    <a:lumMod val="75000"/>
                    <a:lumOff val="25000"/>
                  </a:schemeClr>
                </a:solidFill>
                <a:latin typeface="Arial" charset="0"/>
                <a:ea typeface="ＭＳ Ｐゴシック" charset="-128"/>
                <a:cs typeface="ＭＳ Ｐゴシック" charset="-128"/>
              </a:rPr>
              <a:t>TECHNOLOGIES USED</a:t>
            </a:r>
          </a:p>
        </p:txBody>
      </p:sp>
      <p:sp>
        <p:nvSpPr>
          <p:cNvPr id="4" name="TextBox 3">
            <a:extLst>
              <a:ext uri="{FF2B5EF4-FFF2-40B4-BE49-F238E27FC236}">
                <a16:creationId xmlns:a16="http://schemas.microsoft.com/office/drawing/2014/main" id="{6028CA50-7052-85F1-431E-35A8B4703265}"/>
              </a:ext>
            </a:extLst>
          </p:cNvPr>
          <p:cNvSpPr txBox="1"/>
          <p:nvPr/>
        </p:nvSpPr>
        <p:spPr>
          <a:xfrm>
            <a:off x="16865930" y="8131720"/>
            <a:ext cx="9535886" cy="9941183"/>
          </a:xfrm>
          <a:prstGeom prst="rect">
            <a:avLst/>
          </a:prstGeom>
          <a:noFill/>
        </p:spPr>
        <p:txBody>
          <a:bodyPr wrap="square" rtlCol="0">
            <a:spAutoFit/>
          </a:bodyPr>
          <a:lstStyle/>
          <a:p>
            <a:r>
              <a:rPr lang="en-US" sz="4000" dirty="0"/>
              <a:t>The current system is built on contributions made by past semesters and will continue to be compounded on by future teams. The application tech stack includes React framework using Node.js and Firebase for the backend. </a:t>
            </a:r>
          </a:p>
          <a:p>
            <a:r>
              <a:rPr lang="en-US" sz="4000" dirty="0"/>
              <a:t>Our team contributions include:</a:t>
            </a:r>
          </a:p>
          <a:p>
            <a:pPr marL="457200" indent="-457200">
              <a:buFont typeface="Arial" panose="020B0604020202020204" pitchFamily="34" charset="0"/>
              <a:buChar char="•"/>
            </a:pPr>
            <a:r>
              <a:rPr lang="en-US" sz="4000" dirty="0"/>
              <a:t>New Interactive games/activities</a:t>
            </a:r>
          </a:p>
          <a:p>
            <a:pPr marL="457200" indent="-457200">
              <a:buFont typeface="Arial" panose="020B0604020202020204" pitchFamily="34" charset="0"/>
              <a:buChar char="•"/>
            </a:pPr>
            <a:r>
              <a:rPr lang="en-US" sz="4000" dirty="0"/>
              <a:t>Progress Bar for completed games/activities</a:t>
            </a:r>
          </a:p>
          <a:p>
            <a:pPr marL="457200" indent="-457200">
              <a:buFont typeface="Arial" panose="020B0604020202020204" pitchFamily="34" charset="0"/>
              <a:buChar char="•"/>
            </a:pPr>
            <a:r>
              <a:rPr lang="en-US" sz="4000" dirty="0"/>
              <a:t>Updated forum Page</a:t>
            </a:r>
          </a:p>
          <a:p>
            <a:pPr marL="457200" indent="-457200">
              <a:buFont typeface="Arial" panose="020B0604020202020204" pitchFamily="34" charset="0"/>
              <a:buChar char="•"/>
            </a:pPr>
            <a:r>
              <a:rPr lang="en-US" sz="4000" dirty="0"/>
              <a:t>New audio voice recordings</a:t>
            </a:r>
          </a:p>
          <a:p>
            <a:pPr marL="457200" indent="-457200">
              <a:buFont typeface="Arial" panose="020B0604020202020204" pitchFamily="34" charset="0"/>
              <a:buChar char="•"/>
            </a:pPr>
            <a:r>
              <a:rPr lang="en-US" sz="4000" dirty="0"/>
              <a:t>Updated application UI</a:t>
            </a:r>
          </a:p>
          <a:p>
            <a:pPr marL="457200" indent="-457200">
              <a:buFont typeface="Arial" panose="020B0604020202020204" pitchFamily="34" charset="0"/>
              <a:buChar char="•"/>
            </a:pPr>
            <a:r>
              <a:rPr lang="en-US" sz="4000" dirty="0"/>
              <a:t>Launched application domain using GoDaddy</a:t>
            </a:r>
            <a:br>
              <a:rPr lang="en-US" sz="4000" dirty="0"/>
            </a:br>
            <a:endParaRPr lang="en-US" sz="4000" dirty="0"/>
          </a:p>
        </p:txBody>
      </p:sp>
      <p:sp>
        <p:nvSpPr>
          <p:cNvPr id="6" name="TextBox 5">
            <a:extLst>
              <a:ext uri="{FF2B5EF4-FFF2-40B4-BE49-F238E27FC236}">
                <a16:creationId xmlns:a16="http://schemas.microsoft.com/office/drawing/2014/main" id="{96CDCB26-6E78-9629-4203-B878BEFFC6DD}"/>
              </a:ext>
            </a:extLst>
          </p:cNvPr>
          <p:cNvSpPr txBox="1"/>
          <p:nvPr/>
        </p:nvSpPr>
        <p:spPr>
          <a:xfrm>
            <a:off x="31326118" y="8185979"/>
            <a:ext cx="8795657" cy="8094524"/>
          </a:xfrm>
          <a:prstGeom prst="rect">
            <a:avLst/>
          </a:prstGeom>
          <a:noFill/>
        </p:spPr>
        <p:txBody>
          <a:bodyPr wrap="square" rtlCol="0">
            <a:spAutoFit/>
          </a:bodyPr>
          <a:lstStyle/>
          <a:p>
            <a:r>
              <a:rPr lang="en-US" sz="4400" dirty="0"/>
              <a:t>Requirements to Run the Program: </a:t>
            </a:r>
          </a:p>
          <a:p>
            <a:pPr marL="571500" indent="-571500">
              <a:buSzPct val="100000"/>
              <a:buFont typeface="Calibri" panose="020F0502020204030204" pitchFamily="34" charset="0"/>
              <a:buChar char="•"/>
            </a:pPr>
            <a:r>
              <a:rPr lang="en-US" sz="4400" dirty="0"/>
              <a:t>Browser Example: Chrome, Edge, Opera</a:t>
            </a:r>
          </a:p>
          <a:p>
            <a:r>
              <a:rPr lang="en-US" sz="4400" dirty="0"/>
              <a:t>• Node JS </a:t>
            </a:r>
          </a:p>
          <a:p>
            <a:r>
              <a:rPr lang="en-US" sz="4400" dirty="0"/>
              <a:t>• GitHub</a:t>
            </a:r>
          </a:p>
          <a:p>
            <a:r>
              <a:rPr lang="en-US" sz="4400" dirty="0"/>
              <a:t>• IDE Example: </a:t>
            </a:r>
            <a:r>
              <a:rPr lang="en-US" sz="4400" dirty="0" err="1"/>
              <a:t>VSCode</a:t>
            </a:r>
            <a:r>
              <a:rPr lang="en-US" sz="4400" dirty="0"/>
              <a:t> </a:t>
            </a:r>
          </a:p>
          <a:p>
            <a:r>
              <a:rPr lang="en-US" sz="4400" dirty="0"/>
              <a:t>• Google Firebase for: </a:t>
            </a:r>
          </a:p>
          <a:p>
            <a:r>
              <a:rPr lang="en-US" sz="4400" dirty="0"/>
              <a:t>• Creating the firebase-config file </a:t>
            </a:r>
          </a:p>
          <a:p>
            <a:r>
              <a:rPr lang="en-US" sz="4400" dirty="0"/>
              <a:t>• Retrieving API Key for authentication </a:t>
            </a:r>
          </a:p>
          <a:p>
            <a:r>
              <a:rPr lang="en-US" sz="4400" dirty="0"/>
              <a:t>• Access to the application database</a:t>
            </a:r>
          </a:p>
          <a:p>
            <a:endParaRPr lang="en-US" sz="3600" dirty="0"/>
          </a:p>
        </p:txBody>
      </p:sp>
      <p:pic>
        <p:nvPicPr>
          <p:cNvPr id="10" name="Picture 9" descr="A yellow folded paper with black background&#10;&#10;Description automatically generated">
            <a:extLst>
              <a:ext uri="{FF2B5EF4-FFF2-40B4-BE49-F238E27FC236}">
                <a16:creationId xmlns:a16="http://schemas.microsoft.com/office/drawing/2014/main" id="{2AD54DE6-569E-88D5-2842-D2FC72D93023}"/>
              </a:ext>
            </a:extLst>
          </p:cNvPr>
          <p:cNvPicPr>
            <a:picLocks noChangeAspect="1"/>
          </p:cNvPicPr>
          <p:nvPr/>
        </p:nvPicPr>
        <p:blipFill>
          <a:blip r:embed="rId2"/>
          <a:stretch>
            <a:fillRect/>
          </a:stretch>
        </p:blipFill>
        <p:spPr>
          <a:xfrm>
            <a:off x="10725226" y="25991900"/>
            <a:ext cx="1959428" cy="2015771"/>
          </a:xfrm>
          <a:prstGeom prst="rect">
            <a:avLst/>
          </a:prstGeom>
        </p:spPr>
      </p:pic>
      <p:pic>
        <p:nvPicPr>
          <p:cNvPr id="14" name="Picture 13" descr="A black text on a black background&#10;&#10;Description automatically generated">
            <a:extLst>
              <a:ext uri="{FF2B5EF4-FFF2-40B4-BE49-F238E27FC236}">
                <a16:creationId xmlns:a16="http://schemas.microsoft.com/office/drawing/2014/main" id="{78C2766F-43D8-EB64-4AEF-6237D77499BC}"/>
              </a:ext>
            </a:extLst>
          </p:cNvPr>
          <p:cNvPicPr>
            <a:picLocks noChangeAspect="1"/>
          </p:cNvPicPr>
          <p:nvPr/>
        </p:nvPicPr>
        <p:blipFill>
          <a:blip r:embed="rId3"/>
          <a:stretch>
            <a:fillRect/>
          </a:stretch>
        </p:blipFill>
        <p:spPr>
          <a:xfrm>
            <a:off x="6829893" y="26208788"/>
            <a:ext cx="3555225" cy="1798884"/>
          </a:xfrm>
          <a:prstGeom prst="rect">
            <a:avLst/>
          </a:prstGeom>
        </p:spPr>
      </p:pic>
      <p:pic>
        <p:nvPicPr>
          <p:cNvPr id="22" name="Picture 21" descr="A blue and black symbol&#10;&#10;Description automatically generated">
            <a:extLst>
              <a:ext uri="{FF2B5EF4-FFF2-40B4-BE49-F238E27FC236}">
                <a16:creationId xmlns:a16="http://schemas.microsoft.com/office/drawing/2014/main" id="{C5EB59C5-700F-75C6-F274-807779A1A96D}"/>
              </a:ext>
            </a:extLst>
          </p:cNvPr>
          <p:cNvPicPr>
            <a:picLocks noChangeAspect="1"/>
          </p:cNvPicPr>
          <p:nvPr/>
        </p:nvPicPr>
        <p:blipFill>
          <a:blip r:embed="rId4"/>
          <a:stretch>
            <a:fillRect/>
          </a:stretch>
        </p:blipFill>
        <p:spPr>
          <a:xfrm>
            <a:off x="4530358" y="26262427"/>
            <a:ext cx="1959428" cy="1703018"/>
          </a:xfrm>
          <a:prstGeom prst="rect">
            <a:avLst/>
          </a:prstGeom>
        </p:spPr>
      </p:pic>
      <p:pic>
        <p:nvPicPr>
          <p:cNvPr id="26" name="Picture 25" descr="A blue ribbon with a cross&#10;&#10;Description automatically generated">
            <a:extLst>
              <a:ext uri="{FF2B5EF4-FFF2-40B4-BE49-F238E27FC236}">
                <a16:creationId xmlns:a16="http://schemas.microsoft.com/office/drawing/2014/main" id="{657F0747-A32D-A7D6-B0BA-E5DEC8EB4DD3}"/>
              </a:ext>
            </a:extLst>
          </p:cNvPr>
          <p:cNvPicPr>
            <a:picLocks noChangeAspect="1"/>
          </p:cNvPicPr>
          <p:nvPr/>
        </p:nvPicPr>
        <p:blipFill>
          <a:blip r:embed="rId5"/>
          <a:stretch>
            <a:fillRect/>
          </a:stretch>
        </p:blipFill>
        <p:spPr>
          <a:xfrm>
            <a:off x="2535307" y="26166561"/>
            <a:ext cx="1480457" cy="1841111"/>
          </a:xfrm>
          <a:prstGeom prst="rect">
            <a:avLst/>
          </a:prstGeom>
        </p:spPr>
      </p:pic>
      <p:sp>
        <p:nvSpPr>
          <p:cNvPr id="32" name="TextBox 31">
            <a:extLst>
              <a:ext uri="{FF2B5EF4-FFF2-40B4-BE49-F238E27FC236}">
                <a16:creationId xmlns:a16="http://schemas.microsoft.com/office/drawing/2014/main" id="{93D0F965-0CB7-336E-5C60-D66296CBB1EE}"/>
              </a:ext>
            </a:extLst>
          </p:cNvPr>
          <p:cNvSpPr txBox="1"/>
          <p:nvPr/>
        </p:nvSpPr>
        <p:spPr>
          <a:xfrm>
            <a:off x="4256022" y="8130075"/>
            <a:ext cx="8278618" cy="5632311"/>
          </a:xfrm>
          <a:prstGeom prst="rect">
            <a:avLst/>
          </a:prstGeom>
          <a:noFill/>
        </p:spPr>
        <p:txBody>
          <a:bodyPr wrap="square" rtlCol="0">
            <a:spAutoFit/>
          </a:bodyPr>
          <a:lstStyle/>
          <a:p>
            <a:r>
              <a:rPr lang="en-US" sz="4000" dirty="0"/>
              <a:t>The purpose of the Auditory Training Application is to aid patients in aural rehabilitation who have recently undergone cochlear implant surgery. We were tasked with the optimization of an outdated application by providing new interactive games and activities, a better user experience as well as an updated UI.</a:t>
            </a:r>
          </a:p>
        </p:txBody>
      </p:sp>
      <p:sp>
        <p:nvSpPr>
          <p:cNvPr id="34" name="TextBox 33">
            <a:extLst>
              <a:ext uri="{FF2B5EF4-FFF2-40B4-BE49-F238E27FC236}">
                <a16:creationId xmlns:a16="http://schemas.microsoft.com/office/drawing/2014/main" id="{E1A74956-2E83-66DA-0062-40B9F072C635}"/>
              </a:ext>
            </a:extLst>
          </p:cNvPr>
          <p:cNvSpPr txBox="1"/>
          <p:nvPr/>
        </p:nvSpPr>
        <p:spPr>
          <a:xfrm>
            <a:off x="4284626" y="16947401"/>
            <a:ext cx="8278618" cy="6247864"/>
          </a:xfrm>
          <a:prstGeom prst="rect">
            <a:avLst/>
          </a:prstGeom>
          <a:noFill/>
        </p:spPr>
        <p:txBody>
          <a:bodyPr wrap="square" rtlCol="0">
            <a:spAutoFit/>
          </a:bodyPr>
          <a:lstStyle/>
          <a:p>
            <a:r>
              <a:rPr lang="en-US" sz="4000" dirty="0"/>
              <a:t>Through weekly meetings with product owner Dr. </a:t>
            </a:r>
            <a:r>
              <a:rPr lang="en-US" sz="4000" dirty="0" err="1"/>
              <a:t>Alliete</a:t>
            </a:r>
            <a:r>
              <a:rPr lang="en-US" sz="4000" dirty="0"/>
              <a:t> Alfano as well as the other teammates, a constant line of communication was maintained regarding what needed to be worked on as well as approval on application updates. The team was able to finalize changes and ensure all new and updated components worked correctly through comprehensive testing.</a:t>
            </a:r>
          </a:p>
        </p:txBody>
      </p:sp>
      <p:pic>
        <p:nvPicPr>
          <p:cNvPr id="36" name="Picture 35" descr="A close up of white text&#10;&#10;Description automatically generated">
            <a:extLst>
              <a:ext uri="{FF2B5EF4-FFF2-40B4-BE49-F238E27FC236}">
                <a16:creationId xmlns:a16="http://schemas.microsoft.com/office/drawing/2014/main" id="{1F32A336-6AE5-5C6E-F0D4-184D11C1F8A9}"/>
              </a:ext>
            </a:extLst>
          </p:cNvPr>
          <p:cNvPicPr>
            <a:picLocks noChangeAspect="1"/>
          </p:cNvPicPr>
          <p:nvPr/>
        </p:nvPicPr>
        <p:blipFill>
          <a:blip r:embed="rId6"/>
          <a:stretch>
            <a:fillRect/>
          </a:stretch>
        </p:blipFill>
        <p:spPr>
          <a:xfrm>
            <a:off x="875356" y="987092"/>
            <a:ext cx="10001191" cy="2778476"/>
          </a:xfrm>
          <a:prstGeom prst="rect">
            <a:avLst/>
          </a:prstGeom>
        </p:spPr>
      </p:pic>
      <p:pic>
        <p:nvPicPr>
          <p:cNvPr id="38" name="Picture 37" descr="A screenshot of a video game&#10;&#10;Description automatically generated">
            <a:extLst>
              <a:ext uri="{FF2B5EF4-FFF2-40B4-BE49-F238E27FC236}">
                <a16:creationId xmlns:a16="http://schemas.microsoft.com/office/drawing/2014/main" id="{E78F4DE6-AFC4-45CF-E78B-AD7C410590AB}"/>
              </a:ext>
            </a:extLst>
          </p:cNvPr>
          <p:cNvPicPr>
            <a:picLocks noChangeAspect="1"/>
          </p:cNvPicPr>
          <p:nvPr/>
        </p:nvPicPr>
        <p:blipFill>
          <a:blip r:embed="rId7"/>
          <a:stretch>
            <a:fillRect/>
          </a:stretch>
        </p:blipFill>
        <p:spPr>
          <a:xfrm>
            <a:off x="30733106" y="17255779"/>
            <a:ext cx="10543777" cy="5447774"/>
          </a:xfrm>
          <a:prstGeom prst="rect">
            <a:avLst/>
          </a:prstGeom>
        </p:spPr>
      </p:pic>
      <p:sp>
        <p:nvSpPr>
          <p:cNvPr id="39" name="TextBox 38">
            <a:extLst>
              <a:ext uri="{FF2B5EF4-FFF2-40B4-BE49-F238E27FC236}">
                <a16:creationId xmlns:a16="http://schemas.microsoft.com/office/drawing/2014/main" id="{D17880E0-AB0B-C4C4-F79A-D6FFA701AB5B}"/>
              </a:ext>
            </a:extLst>
          </p:cNvPr>
          <p:cNvSpPr txBox="1"/>
          <p:nvPr/>
        </p:nvSpPr>
        <p:spPr>
          <a:xfrm>
            <a:off x="16865930" y="18876132"/>
            <a:ext cx="9535886" cy="1938992"/>
          </a:xfrm>
          <a:prstGeom prst="rect">
            <a:avLst/>
          </a:prstGeom>
          <a:noFill/>
        </p:spPr>
        <p:txBody>
          <a:bodyPr wrap="square" rtlCol="0">
            <a:spAutoFit/>
          </a:bodyPr>
          <a:lstStyle/>
          <a:p>
            <a:r>
              <a:rPr lang="en-US" sz="4000" dirty="0"/>
              <a:t>The old application did not have a progress bar to track progress of completed games and activities. </a:t>
            </a:r>
          </a:p>
        </p:txBody>
      </p:sp>
      <p:pic>
        <p:nvPicPr>
          <p:cNvPr id="41" name="Picture 40" descr="A screenshot of a game&#10;&#10;Description automatically generated">
            <a:extLst>
              <a:ext uri="{FF2B5EF4-FFF2-40B4-BE49-F238E27FC236}">
                <a16:creationId xmlns:a16="http://schemas.microsoft.com/office/drawing/2014/main" id="{DFC16735-E06F-FB26-9ABD-D64F4C02AA11}"/>
              </a:ext>
            </a:extLst>
          </p:cNvPr>
          <p:cNvPicPr>
            <a:picLocks noChangeAspect="1"/>
          </p:cNvPicPr>
          <p:nvPr/>
        </p:nvPicPr>
        <p:blipFill rotWithShape="1">
          <a:blip r:embed="rId8"/>
          <a:srcRect t="5097"/>
          <a:stretch/>
        </p:blipFill>
        <p:spPr>
          <a:xfrm>
            <a:off x="30733105" y="23071615"/>
            <a:ext cx="10543777" cy="5444259"/>
          </a:xfrm>
          <a:prstGeom prst="rect">
            <a:avLst/>
          </a:prstGeom>
        </p:spPr>
      </p:pic>
      <p:sp>
        <p:nvSpPr>
          <p:cNvPr id="42" name="TextBox 41">
            <a:extLst>
              <a:ext uri="{FF2B5EF4-FFF2-40B4-BE49-F238E27FC236}">
                <a16:creationId xmlns:a16="http://schemas.microsoft.com/office/drawing/2014/main" id="{C45FE0CA-242A-DEB0-5AC2-D4B87BC9713A}"/>
              </a:ext>
            </a:extLst>
          </p:cNvPr>
          <p:cNvSpPr txBox="1"/>
          <p:nvPr/>
        </p:nvSpPr>
        <p:spPr>
          <a:xfrm>
            <a:off x="28543193" y="19845628"/>
            <a:ext cx="2036618" cy="707886"/>
          </a:xfrm>
          <a:prstGeom prst="rect">
            <a:avLst/>
          </a:prstGeom>
          <a:noFill/>
        </p:spPr>
        <p:txBody>
          <a:bodyPr wrap="square" rtlCol="0">
            <a:spAutoFit/>
          </a:bodyPr>
          <a:lstStyle/>
          <a:p>
            <a:r>
              <a:rPr lang="en-US" sz="4000" b="1" dirty="0"/>
              <a:t>BEFORE</a:t>
            </a:r>
          </a:p>
        </p:txBody>
      </p:sp>
      <p:sp>
        <p:nvSpPr>
          <p:cNvPr id="43" name="TextBox 42">
            <a:extLst>
              <a:ext uri="{FF2B5EF4-FFF2-40B4-BE49-F238E27FC236}">
                <a16:creationId xmlns:a16="http://schemas.microsoft.com/office/drawing/2014/main" id="{7CB7D429-14EE-214B-A30F-732B253AB63B}"/>
              </a:ext>
            </a:extLst>
          </p:cNvPr>
          <p:cNvSpPr txBox="1"/>
          <p:nvPr/>
        </p:nvSpPr>
        <p:spPr>
          <a:xfrm>
            <a:off x="28543193" y="25388474"/>
            <a:ext cx="2036618" cy="707886"/>
          </a:xfrm>
          <a:prstGeom prst="rect">
            <a:avLst/>
          </a:prstGeom>
          <a:noFill/>
        </p:spPr>
        <p:txBody>
          <a:bodyPr wrap="square" rtlCol="0">
            <a:spAutoFit/>
          </a:bodyPr>
          <a:lstStyle/>
          <a:p>
            <a:r>
              <a:rPr lang="en-US" sz="4000" b="1" dirty="0"/>
              <a:t> AFTER</a:t>
            </a:r>
          </a:p>
        </p:txBody>
      </p:sp>
      <p:pic>
        <p:nvPicPr>
          <p:cNvPr id="45" name="Picture 44" descr="A screenshot of a game&#10;&#10;Description automatically generated">
            <a:extLst>
              <a:ext uri="{FF2B5EF4-FFF2-40B4-BE49-F238E27FC236}">
                <a16:creationId xmlns:a16="http://schemas.microsoft.com/office/drawing/2014/main" id="{BEC2274D-666B-9445-19AA-0FE42407779D}"/>
              </a:ext>
            </a:extLst>
          </p:cNvPr>
          <p:cNvPicPr>
            <a:picLocks noChangeAspect="1"/>
          </p:cNvPicPr>
          <p:nvPr/>
        </p:nvPicPr>
        <p:blipFill>
          <a:blip r:embed="rId9"/>
          <a:stretch>
            <a:fillRect/>
          </a:stretch>
        </p:blipFill>
        <p:spPr>
          <a:xfrm>
            <a:off x="16935261" y="21492573"/>
            <a:ext cx="10020678" cy="6487625"/>
          </a:xfrm>
          <a:prstGeom prst="rect">
            <a:avLst/>
          </a:prstGeom>
        </p:spPr>
      </p:pic>
    </p:spTree>
    <p:extLst>
      <p:ext uri="{BB962C8B-B14F-4D97-AF65-F5344CB8AC3E}">
        <p14:creationId xmlns:p14="http://schemas.microsoft.com/office/powerpoint/2010/main" val="397495391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3" ma:contentTypeDescription="Create a new document." ma:contentTypeScope="" ma:versionID="2d7e13b4c1f9c742a1b729716686fa70">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d72dc9f5930d74132881e2ed6f9d74a"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Yesim Anter</DisplayName>
        <AccountId>16</AccountId>
        <AccountType/>
      </UserInfo>
      <UserInfo>
        <DisplayName>Melanie Blanco Nunes</DisplayName>
        <AccountId>3910</AccountId>
        <AccountType/>
      </UserInfo>
    </SharedWithUsers>
  </documentManagement>
</p:properties>
</file>

<file path=customXml/itemProps1.xml><?xml version="1.0" encoding="utf-8"?>
<ds:datastoreItem xmlns:ds="http://schemas.openxmlformats.org/officeDocument/2006/customXml" ds:itemID="{F0D2C1F0-C363-4025-91DB-18F733C598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Office Theme</Template>
  <TotalTime>3478</TotalTime>
  <Words>341</Words>
  <Application>Microsoft Office PowerPoint</Application>
  <PresentationFormat>Custom</PresentationFormat>
  <Paragraphs>37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Juan C Martinez</cp:lastModifiedBy>
  <cp:revision>80</cp:revision>
  <dcterms:created xsi:type="dcterms:W3CDTF">2019-06-25T19:12:02Z</dcterms:created>
  <dcterms:modified xsi:type="dcterms:W3CDTF">2024-04-15T19:51:21Z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