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4"/>
  </p:sldMasterIdLst>
  <p:sldIdLst>
    <p:sldId id="267" r:id="rId5"/>
  </p:sldIdLst>
  <p:sldSz cx="43891200" cy="329184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81E3F"/>
    <a:srgbClr val="00FFFF"/>
    <a:srgbClr val="CC0066"/>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7" autoAdjust="0"/>
    <p:restoredTop sz="94694"/>
  </p:normalViewPr>
  <p:slideViewPr>
    <p:cSldViewPr snapToGrid="0" snapToObjects="1">
      <p:cViewPr varScale="1">
        <p:scale>
          <a:sx n="18" d="100"/>
          <a:sy n="18" d="100"/>
        </p:scale>
        <p:origin x="1435"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5" Type="http://schemas.openxmlformats.org/officeDocument/2006/relationships/slide" Target="slides/slide1.xml"/><Relationship Id="rId4" Type="http://schemas.openxmlformats.org/officeDocument/2006/relationships/slideMaster" Target="slideMasters/slideMaster1.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descr="A picture containing drawing&#10;&#10;Description automatically generated">
            <a:extLst>
              <a:ext uri="{FF2B5EF4-FFF2-40B4-BE49-F238E27FC236}">
                <a16:creationId xmlns:a16="http://schemas.microsoft.com/office/drawing/2014/main" id="{5DCD6FC0-9A53-41D4-9AF0-D98C1BD0FD95}"/>
              </a:ext>
            </a:extLst>
          </p:cNvPr>
          <p:cNvPicPr>
            <a:picLocks noChangeAspect="1"/>
          </p:cNvPicPr>
          <p:nvPr userDrawn="1"/>
        </p:nvPicPr>
        <p:blipFill>
          <a:blip r:embed="rId2"/>
          <a:stretch>
            <a:fillRect/>
          </a:stretch>
        </p:blipFill>
        <p:spPr>
          <a:xfrm>
            <a:off x="1196797" y="1016276"/>
            <a:ext cx="3641446" cy="3126894"/>
          </a:xfrm>
          <a:prstGeom prst="rect">
            <a:avLst/>
          </a:prstGeom>
        </p:spPr>
      </p:pic>
      <p:sp>
        <p:nvSpPr>
          <p:cNvPr id="11" name="TextBox 10">
            <a:extLst>
              <a:ext uri="{FF2B5EF4-FFF2-40B4-BE49-F238E27FC236}">
                <a16:creationId xmlns:a16="http://schemas.microsoft.com/office/drawing/2014/main" id="{8CE4101A-4EAF-4CCB-8625-174A47CD7243}"/>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157514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Blank4">
    <p:bg>
      <p:bgPr>
        <a:solidFill>
          <a:schemeClr val="bg1">
            <a:lumMod val="95000"/>
          </a:schemeClr>
        </a:solidFill>
        <a:effectLst/>
      </p:bgPr>
    </p:bg>
    <p:spTree>
      <p:nvGrpSpPr>
        <p:cNvPr id="1" name=""/>
        <p:cNvGrpSpPr/>
        <p:nvPr/>
      </p:nvGrpSpPr>
      <p:grpSpPr>
        <a:xfrm>
          <a:off x="0" y="0"/>
          <a:ext cx="0" cy="0"/>
          <a:chOff x="0" y="0"/>
          <a:chExt cx="0" cy="0"/>
        </a:xfrm>
      </p:grpSpPr>
      <p:pic>
        <p:nvPicPr>
          <p:cNvPr id="5" name="Content Placeholder 4" descr="A close up of a sign&#10;&#10;Description automatically generated">
            <a:extLst>
              <a:ext uri="{FF2B5EF4-FFF2-40B4-BE49-F238E27FC236}">
                <a16:creationId xmlns:a16="http://schemas.microsoft.com/office/drawing/2014/main" id="{55DB903B-98F2-42E8-93EE-8D99890072AF}"/>
              </a:ext>
            </a:extLst>
          </p:cNvPr>
          <p:cNvPicPr>
            <a:picLocks noChangeAspect="1"/>
          </p:cNvPicPr>
          <p:nvPr userDrawn="1"/>
        </p:nvPicPr>
        <p:blipFill>
          <a:blip r:embed="rId2"/>
          <a:stretch>
            <a:fillRect/>
          </a:stretch>
        </p:blipFill>
        <p:spPr>
          <a:xfrm>
            <a:off x="1097308" y="1089188"/>
            <a:ext cx="3641448" cy="3126894"/>
          </a:xfrm>
          <a:prstGeom prst="rect">
            <a:avLst/>
          </a:prstGeom>
        </p:spPr>
      </p:pic>
      <p:sp>
        <p:nvSpPr>
          <p:cNvPr id="2" name="TextBox 1">
            <a:extLst>
              <a:ext uri="{FF2B5EF4-FFF2-40B4-BE49-F238E27FC236}">
                <a16:creationId xmlns:a16="http://schemas.microsoft.com/office/drawing/2014/main" id="{01839FC9-247D-4D7A-A2BE-015BBDA6CC8E}"/>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949888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2_Blank4">
    <p:bg>
      <p:bgPr>
        <a:solidFill>
          <a:schemeClr val="bg1">
            <a:lumMod val="95000"/>
          </a:schemeClr>
        </a:solidFill>
        <a:effectLst/>
      </p:bgPr>
    </p:bg>
    <p:spTree>
      <p:nvGrpSpPr>
        <p:cNvPr id="1" name=""/>
        <p:cNvGrpSpPr/>
        <p:nvPr/>
      </p:nvGrpSpPr>
      <p:grpSpPr>
        <a:xfrm>
          <a:off x="0" y="0"/>
          <a:ext cx="0" cy="0"/>
          <a:chOff x="0" y="0"/>
          <a:chExt cx="0" cy="0"/>
        </a:xfrm>
      </p:grpSpPr>
      <p:pic>
        <p:nvPicPr>
          <p:cNvPr id="5" name="Content Placeholder 4" descr="A close up of a sign&#10;&#10;Description automatically generated">
            <a:extLst>
              <a:ext uri="{FF2B5EF4-FFF2-40B4-BE49-F238E27FC236}">
                <a16:creationId xmlns:a16="http://schemas.microsoft.com/office/drawing/2014/main" id="{55DB903B-98F2-42E8-93EE-8D99890072AF}"/>
              </a:ext>
            </a:extLst>
          </p:cNvPr>
          <p:cNvPicPr>
            <a:picLocks noChangeAspect="1"/>
          </p:cNvPicPr>
          <p:nvPr userDrawn="1"/>
        </p:nvPicPr>
        <p:blipFill>
          <a:blip r:embed="rId2"/>
          <a:stretch>
            <a:fillRect/>
          </a:stretch>
        </p:blipFill>
        <p:spPr>
          <a:xfrm>
            <a:off x="994221" y="30227620"/>
            <a:ext cx="2651530" cy="2276856"/>
          </a:xfrm>
          <a:prstGeom prst="rect">
            <a:avLst/>
          </a:prstGeom>
        </p:spPr>
      </p:pic>
      <p:sp>
        <p:nvSpPr>
          <p:cNvPr id="2" name="TextBox 1">
            <a:extLst>
              <a:ext uri="{FF2B5EF4-FFF2-40B4-BE49-F238E27FC236}">
                <a16:creationId xmlns:a16="http://schemas.microsoft.com/office/drawing/2014/main" id="{01839FC9-247D-4D7A-A2BE-015BBDA6CC8E}"/>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7" name="Rectangle 6">
            <a:extLst>
              <a:ext uri="{FF2B5EF4-FFF2-40B4-BE49-F238E27FC236}">
                <a16:creationId xmlns:a16="http://schemas.microsoft.com/office/drawing/2014/main" id="{8D9CE1F4-64CC-475B-AD92-B190038A1D37}"/>
              </a:ext>
            </a:extLst>
          </p:cNvPr>
          <p:cNvSpPr/>
          <p:nvPr userDrawn="1"/>
        </p:nvSpPr>
        <p:spPr>
          <a:xfrm>
            <a:off x="0" y="29233911"/>
            <a:ext cx="43891200" cy="395021"/>
          </a:xfrm>
          <a:prstGeom prst="rect">
            <a:avLst/>
          </a:prstGeom>
          <a:solidFill>
            <a:srgbClr val="081E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480"/>
          </a:p>
        </p:txBody>
      </p:sp>
    </p:spTree>
    <p:extLst>
      <p:ext uri="{BB962C8B-B14F-4D97-AF65-F5344CB8AC3E}">
        <p14:creationId xmlns:p14="http://schemas.microsoft.com/office/powerpoint/2010/main" val="30588270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AA6CF3-8F5C-40B7-87B4-14179EAE8FF0}"/>
              </a:ext>
            </a:extLst>
          </p:cNvPr>
          <p:cNvSpPr/>
          <p:nvPr userDrawn="1"/>
        </p:nvSpPr>
        <p:spPr>
          <a:xfrm>
            <a:off x="0" y="29233911"/>
            <a:ext cx="43891200" cy="395021"/>
          </a:xfrm>
          <a:prstGeom prst="rect">
            <a:avLst/>
          </a:prstGeom>
          <a:solidFill>
            <a:srgbClr val="00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480"/>
          </a:p>
        </p:txBody>
      </p:sp>
      <p:sp>
        <p:nvSpPr>
          <p:cNvPr id="8" name="TextBox 7">
            <a:extLst>
              <a:ext uri="{FF2B5EF4-FFF2-40B4-BE49-F238E27FC236}">
                <a16:creationId xmlns:a16="http://schemas.microsoft.com/office/drawing/2014/main" id="{85E76EEA-1C1C-4E16-A425-AC142D1507D4}"/>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0" name="Picture 9" descr="A picture containing drawing&#10;&#10;Description automatically generated">
            <a:extLst>
              <a:ext uri="{FF2B5EF4-FFF2-40B4-BE49-F238E27FC236}">
                <a16:creationId xmlns:a16="http://schemas.microsoft.com/office/drawing/2014/main" id="{8B13F625-B1D2-431F-8371-8144586D6C47}"/>
              </a:ext>
            </a:extLst>
          </p:cNvPr>
          <p:cNvPicPr>
            <a:picLocks noChangeAspect="1"/>
          </p:cNvPicPr>
          <p:nvPr userDrawn="1"/>
        </p:nvPicPr>
        <p:blipFill>
          <a:blip r:embed="rId3"/>
          <a:stretch>
            <a:fillRect/>
          </a:stretch>
        </p:blipFill>
        <p:spPr>
          <a:xfrm>
            <a:off x="994221" y="30229645"/>
            <a:ext cx="2646812" cy="2272806"/>
          </a:xfrm>
          <a:prstGeom prst="rect">
            <a:avLst/>
          </a:prstGeom>
        </p:spPr>
      </p:pic>
    </p:spTree>
    <p:extLst>
      <p:ext uri="{BB962C8B-B14F-4D97-AF65-F5344CB8AC3E}">
        <p14:creationId xmlns:p14="http://schemas.microsoft.com/office/powerpoint/2010/main" val="28791658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6272857"/>
      </p:ext>
    </p:extLst>
  </p:cSld>
  <p:clrMap bg1="lt1" tx1="dk1" bg2="lt2" tx2="dk2" accent1="accent1" accent2="accent2" accent3="accent3" accent4="accent4" accent5="accent5" accent6="accent6" hlink="hlink" folHlink="folHlink"/>
  <p:sldLayoutIdLst>
    <p:sldLayoutId id="2147483694" r:id="rId1"/>
    <p:sldLayoutId id="2147483714" r:id="rId2"/>
    <p:sldLayoutId id="2147483715" r:id="rId3"/>
    <p:sldLayoutId id="2147483702" r:id="rId4"/>
  </p:sldLayoutIdLst>
  <p:txStyles>
    <p:titleStyle>
      <a:lvl1pPr algn="l" defTabSz="3291840" rtl="0" eaLnBrk="1" latinLnBrk="0" hangingPunct="1">
        <a:lnSpc>
          <a:spcPct val="90000"/>
        </a:lnSpc>
        <a:spcBef>
          <a:spcPct val="0"/>
        </a:spcBef>
        <a:buNone/>
        <a:defRPr sz="15840" b="1" kern="1200">
          <a:solidFill>
            <a:schemeClr val="bg1"/>
          </a:solidFill>
          <a:latin typeface="Neue Haas Grotesk Text Pro" panose="020B0504020202020204" pitchFamily="34" charset="0"/>
          <a:ea typeface="+mj-ea"/>
          <a:cs typeface="+mj-cs"/>
        </a:defRPr>
      </a:lvl1pPr>
    </p:titleStyle>
    <p:bodyStyle>
      <a:lvl1pPr marL="822960" indent="-822960" algn="l" defTabSz="3291840" rtl="0" eaLnBrk="1" latinLnBrk="0" hangingPunct="1">
        <a:lnSpc>
          <a:spcPct val="90000"/>
        </a:lnSpc>
        <a:spcBef>
          <a:spcPts val="3600"/>
        </a:spcBef>
        <a:buFont typeface="Arial" panose="020B0604020202020204" pitchFamily="34" charset="0"/>
        <a:buChar char="•"/>
        <a:defRPr sz="10080" kern="1200">
          <a:solidFill>
            <a:schemeClr val="bg1"/>
          </a:solidFill>
          <a:latin typeface="Neue Haas Grotesk Text Pro" panose="020B0504020202020204" pitchFamily="34" charset="0"/>
          <a:ea typeface="+mn-ea"/>
          <a:cs typeface="+mn-cs"/>
        </a:defRPr>
      </a:lvl1pPr>
      <a:lvl2pPr marL="2468880" indent="-822960" algn="l" defTabSz="3291840" rtl="0" eaLnBrk="1" latinLnBrk="0" hangingPunct="1">
        <a:lnSpc>
          <a:spcPct val="90000"/>
        </a:lnSpc>
        <a:spcBef>
          <a:spcPts val="1800"/>
        </a:spcBef>
        <a:buFont typeface="Arial" panose="020B0604020202020204" pitchFamily="34" charset="0"/>
        <a:buChar char="•"/>
        <a:defRPr sz="8640" kern="1200">
          <a:solidFill>
            <a:schemeClr val="bg1"/>
          </a:solidFill>
          <a:latin typeface="Neue Haas Grotesk Text Pro" panose="020B0504020202020204" pitchFamily="34" charset="0"/>
          <a:ea typeface="+mn-ea"/>
          <a:cs typeface="+mn-cs"/>
        </a:defRPr>
      </a:lvl2pPr>
      <a:lvl3pPr marL="4114800" indent="-822960" algn="l" defTabSz="3291840" rtl="0" eaLnBrk="1" latinLnBrk="0" hangingPunct="1">
        <a:lnSpc>
          <a:spcPct val="90000"/>
        </a:lnSpc>
        <a:spcBef>
          <a:spcPts val="1800"/>
        </a:spcBef>
        <a:buFont typeface="Arial" panose="020B0604020202020204" pitchFamily="34" charset="0"/>
        <a:buChar char="•"/>
        <a:defRPr sz="7200" kern="1200">
          <a:solidFill>
            <a:schemeClr val="bg1"/>
          </a:solidFill>
          <a:latin typeface="Neue Haas Grotesk Text Pro" panose="020B0504020202020204" pitchFamily="34" charset="0"/>
          <a:ea typeface="+mn-ea"/>
          <a:cs typeface="+mn-cs"/>
        </a:defRPr>
      </a:lvl3pPr>
      <a:lvl4pPr marL="5760720" indent="-822960" algn="l" defTabSz="3291840" rtl="0" eaLnBrk="1" latinLnBrk="0" hangingPunct="1">
        <a:lnSpc>
          <a:spcPct val="90000"/>
        </a:lnSpc>
        <a:spcBef>
          <a:spcPts val="1800"/>
        </a:spcBef>
        <a:buFont typeface="Arial" panose="020B0604020202020204" pitchFamily="34" charset="0"/>
        <a:buChar char="•"/>
        <a:defRPr sz="6480" kern="1200">
          <a:solidFill>
            <a:schemeClr val="bg1"/>
          </a:solidFill>
          <a:latin typeface="Neue Haas Grotesk Text Pro" panose="020B0504020202020204" pitchFamily="34" charset="0"/>
          <a:ea typeface="+mn-ea"/>
          <a:cs typeface="+mn-cs"/>
        </a:defRPr>
      </a:lvl4pPr>
      <a:lvl5pPr marL="7406640" indent="-822960" algn="l" defTabSz="3291840" rtl="0" eaLnBrk="1" latinLnBrk="0" hangingPunct="1">
        <a:lnSpc>
          <a:spcPct val="90000"/>
        </a:lnSpc>
        <a:spcBef>
          <a:spcPts val="1800"/>
        </a:spcBef>
        <a:buFont typeface="Arial" panose="020B0604020202020204" pitchFamily="34" charset="0"/>
        <a:buChar char="•"/>
        <a:defRPr sz="6480" kern="1200">
          <a:solidFill>
            <a:schemeClr val="bg1"/>
          </a:solidFill>
          <a:latin typeface="Neue Haas Grotesk Text Pro" panose="020B0504020202020204" pitchFamily="34" charset="0"/>
          <a:ea typeface="+mn-ea"/>
          <a:cs typeface="+mn-cs"/>
        </a:defRPr>
      </a:lvl5pPr>
      <a:lvl6pPr marL="905256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6pPr>
      <a:lvl7pPr marL="1069848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7pPr>
      <a:lvl8pPr marL="1234440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8pPr>
      <a:lvl9pPr marL="139903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9pPr>
    </p:bodyStyle>
    <p:otherStyle>
      <a:defPPr>
        <a:defRPr lang="en-US"/>
      </a:defPPr>
      <a:lvl1pPr marL="0" algn="l" defTabSz="3291840" rtl="0" eaLnBrk="1" latinLnBrk="0" hangingPunct="1">
        <a:defRPr sz="6480" kern="1200">
          <a:solidFill>
            <a:schemeClr val="tx1"/>
          </a:solidFill>
          <a:latin typeface="+mn-lt"/>
          <a:ea typeface="+mn-ea"/>
          <a:cs typeface="+mn-cs"/>
        </a:defRPr>
      </a:lvl1pPr>
      <a:lvl2pPr marL="1645920" algn="l" defTabSz="3291840" rtl="0" eaLnBrk="1" latinLnBrk="0" hangingPunct="1">
        <a:defRPr sz="6480" kern="1200">
          <a:solidFill>
            <a:schemeClr val="tx1"/>
          </a:solidFill>
          <a:latin typeface="+mn-lt"/>
          <a:ea typeface="+mn-ea"/>
          <a:cs typeface="+mn-cs"/>
        </a:defRPr>
      </a:lvl2pPr>
      <a:lvl3pPr marL="3291840" algn="l" defTabSz="3291840" rtl="0" eaLnBrk="1" latinLnBrk="0" hangingPunct="1">
        <a:defRPr sz="6480" kern="1200">
          <a:solidFill>
            <a:schemeClr val="tx1"/>
          </a:solidFill>
          <a:latin typeface="+mn-lt"/>
          <a:ea typeface="+mn-ea"/>
          <a:cs typeface="+mn-cs"/>
        </a:defRPr>
      </a:lvl3pPr>
      <a:lvl4pPr marL="4937760" algn="l" defTabSz="3291840" rtl="0" eaLnBrk="1" latinLnBrk="0" hangingPunct="1">
        <a:defRPr sz="6480" kern="1200">
          <a:solidFill>
            <a:schemeClr val="tx1"/>
          </a:solidFill>
          <a:latin typeface="+mn-lt"/>
          <a:ea typeface="+mn-ea"/>
          <a:cs typeface="+mn-cs"/>
        </a:defRPr>
      </a:lvl4pPr>
      <a:lvl5pPr marL="6583680" algn="l" defTabSz="3291840" rtl="0" eaLnBrk="1" latinLnBrk="0" hangingPunct="1">
        <a:defRPr sz="6480" kern="1200">
          <a:solidFill>
            <a:schemeClr val="tx1"/>
          </a:solidFill>
          <a:latin typeface="+mn-lt"/>
          <a:ea typeface="+mn-ea"/>
          <a:cs typeface="+mn-cs"/>
        </a:defRPr>
      </a:lvl5pPr>
      <a:lvl6pPr marL="8229600" algn="l" defTabSz="3291840" rtl="0" eaLnBrk="1" latinLnBrk="0" hangingPunct="1">
        <a:defRPr sz="6480" kern="1200">
          <a:solidFill>
            <a:schemeClr val="tx1"/>
          </a:solidFill>
          <a:latin typeface="+mn-lt"/>
          <a:ea typeface="+mn-ea"/>
          <a:cs typeface="+mn-cs"/>
        </a:defRPr>
      </a:lvl6pPr>
      <a:lvl7pPr marL="9875520" algn="l" defTabSz="3291840" rtl="0" eaLnBrk="1" latinLnBrk="0" hangingPunct="1">
        <a:defRPr sz="6480" kern="1200">
          <a:solidFill>
            <a:schemeClr val="tx1"/>
          </a:solidFill>
          <a:latin typeface="+mn-lt"/>
          <a:ea typeface="+mn-ea"/>
          <a:cs typeface="+mn-cs"/>
        </a:defRPr>
      </a:lvl7pPr>
      <a:lvl8pPr marL="11521440" algn="l" defTabSz="3291840" rtl="0" eaLnBrk="1" latinLnBrk="0" hangingPunct="1">
        <a:defRPr sz="6480" kern="1200">
          <a:solidFill>
            <a:schemeClr val="tx1"/>
          </a:solidFill>
          <a:latin typeface="+mn-lt"/>
          <a:ea typeface="+mn-ea"/>
          <a:cs typeface="+mn-cs"/>
        </a:defRPr>
      </a:lvl8pPr>
      <a:lvl9pPr marL="13167360" algn="l" defTabSz="3291840" rtl="0" eaLnBrk="1" latinLnBrk="0" hangingPunct="1">
        <a:defRPr sz="64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4.jpeg"/><Relationship Id="rId1" Type="http://schemas.openxmlformats.org/officeDocument/2006/relationships/slideLayout" Target="../slideLayouts/slideLayout4.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5" Type="http://schemas.openxmlformats.org/officeDocument/2006/relationships/image" Target="../media/image1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7FEF0AD-2B01-4FA1-B989-6345BE0F270E}"/>
              </a:ext>
            </a:extLst>
          </p:cNvPr>
          <p:cNvSpPr txBox="1">
            <a:spLocks noChangeArrowheads="1"/>
          </p:cNvSpPr>
          <p:nvPr/>
        </p:nvSpPr>
        <p:spPr bwMode="auto">
          <a:xfrm>
            <a:off x="9601200" y="617630"/>
            <a:ext cx="24688800" cy="3631763"/>
          </a:xfrm>
          <a:prstGeom prst="rect">
            <a:avLst/>
          </a:prstGeom>
          <a:noFill/>
          <a:ln>
            <a:noFill/>
          </a:ln>
        </p:spPr>
        <p:txBody>
          <a:bodyPr>
            <a:spAutoFit/>
          </a:bodyPr>
          <a:lstStyle>
            <a:lvl1pPr>
              <a:defRPr sz="7200">
                <a:solidFill>
                  <a:schemeClr val="tx1"/>
                </a:solidFill>
                <a:latin typeface="Arial" panose="020B0604020202020204" pitchFamily="34" charset="0"/>
                <a:ea typeface="ＭＳ Ｐゴシック" panose="020B0600070205080204" pitchFamily="34" charset="-128"/>
              </a:defRPr>
            </a:lvl1pPr>
            <a:lvl2pPr marL="742950" indent="-285750">
              <a:defRPr sz="7200">
                <a:solidFill>
                  <a:schemeClr val="tx1"/>
                </a:solidFill>
                <a:latin typeface="Arial" panose="020B0604020202020204" pitchFamily="34" charset="0"/>
                <a:ea typeface="ＭＳ Ｐゴシック" panose="020B0600070205080204" pitchFamily="34" charset="-128"/>
              </a:defRPr>
            </a:lvl2pPr>
            <a:lvl3pPr marL="1143000" indent="-228600">
              <a:defRPr sz="7200">
                <a:solidFill>
                  <a:schemeClr val="tx1"/>
                </a:solidFill>
                <a:latin typeface="Arial" panose="020B0604020202020204" pitchFamily="34" charset="0"/>
                <a:ea typeface="ＭＳ Ｐゴシック" panose="020B0600070205080204" pitchFamily="34" charset="-128"/>
              </a:defRPr>
            </a:lvl3pPr>
            <a:lvl4pPr marL="1600200" indent="-228600">
              <a:defRPr sz="7200">
                <a:solidFill>
                  <a:schemeClr val="tx1"/>
                </a:solidFill>
                <a:latin typeface="Arial" panose="020B0604020202020204" pitchFamily="34" charset="0"/>
                <a:ea typeface="ＭＳ Ｐゴシック" panose="020B0600070205080204" pitchFamily="34" charset="-128"/>
              </a:defRPr>
            </a:lvl4pPr>
            <a:lvl5pPr marL="2057400" indent="-228600">
              <a:defRPr sz="7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8800" b="1" dirty="0">
                <a:solidFill>
                  <a:schemeClr val="bg1"/>
                </a:solidFill>
              </a:rPr>
              <a:t>Knight Foundation of Computing and Sciences</a:t>
            </a:r>
          </a:p>
          <a:p>
            <a:pPr algn="ctr"/>
            <a:r>
              <a:rPr lang="en-US" altLang="en-US" sz="5400" i="1" dirty="0">
                <a:solidFill>
                  <a:schemeClr val="bg1"/>
                </a:solidFill>
              </a:rPr>
              <a:t>Spring 2024 Senior Design Project</a:t>
            </a:r>
          </a:p>
        </p:txBody>
      </p:sp>
      <p:sp>
        <p:nvSpPr>
          <p:cNvPr id="4" name="Text Box 12">
            <a:extLst>
              <a:ext uri="{FF2B5EF4-FFF2-40B4-BE49-F238E27FC236}">
                <a16:creationId xmlns:a16="http://schemas.microsoft.com/office/drawing/2014/main" id="{D25C85A4-A9C6-4734-B6B4-D6DCFBDA8CE5}"/>
              </a:ext>
            </a:extLst>
          </p:cNvPr>
          <p:cNvSpPr txBox="1">
            <a:spLocks noChangeArrowheads="1"/>
          </p:cNvSpPr>
          <p:nvPr/>
        </p:nvSpPr>
        <p:spPr bwMode="auto">
          <a:xfrm>
            <a:off x="6452249" y="4441705"/>
            <a:ext cx="29595208" cy="3229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3991" tIns="36995" rIns="73991" bIns="36995">
            <a:spAutoFit/>
          </a:bodyPr>
          <a:lstStyle>
            <a:lvl1pPr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0000" b="1" dirty="0">
                <a:solidFill>
                  <a:srgbClr val="00FFFF"/>
                </a:solidFill>
              </a:rPr>
              <a:t>Auditory Training App</a:t>
            </a:r>
          </a:p>
          <a:p>
            <a:pPr algn="ctr" eaLnBrk="1" hangingPunct="1">
              <a:spcBef>
                <a:spcPct val="0"/>
              </a:spcBef>
              <a:buFontTx/>
              <a:buNone/>
            </a:pPr>
            <a:r>
              <a:rPr lang="en-US" altLang="en-US" sz="3500" b="1" dirty="0">
                <a:solidFill>
                  <a:schemeClr val="bg1"/>
                </a:solidFill>
              </a:rPr>
              <a:t>Students: Caroline Quiroga</a:t>
            </a:r>
          </a:p>
          <a:p>
            <a:pPr algn="ctr" eaLnBrk="1" hangingPunct="1">
              <a:spcBef>
                <a:spcPct val="0"/>
              </a:spcBef>
              <a:buFontTx/>
              <a:buNone/>
            </a:pPr>
            <a:r>
              <a:rPr lang="en-US" altLang="en-US" sz="3500" b="1" dirty="0">
                <a:solidFill>
                  <a:schemeClr val="bg1"/>
                </a:solidFill>
              </a:rPr>
              <a:t>Mentor:</a:t>
            </a:r>
            <a:r>
              <a:rPr lang="en-US" altLang="en-US" sz="3500" b="1" i="1" dirty="0">
                <a:solidFill>
                  <a:schemeClr val="bg1"/>
                </a:solidFill>
              </a:rPr>
              <a:t> </a:t>
            </a:r>
            <a:r>
              <a:rPr lang="en-US" altLang="en-US" sz="3500" i="1" dirty="0">
                <a:solidFill>
                  <a:schemeClr val="bg1"/>
                </a:solidFill>
              </a:rPr>
              <a:t>Dr. </a:t>
            </a:r>
            <a:r>
              <a:rPr lang="en-US" altLang="en-US" sz="3500" i="1" dirty="0" err="1">
                <a:solidFill>
                  <a:schemeClr val="bg1"/>
                </a:solidFill>
              </a:rPr>
              <a:t>Alliete</a:t>
            </a:r>
            <a:r>
              <a:rPr lang="en-US" altLang="en-US" sz="3500" i="1" dirty="0">
                <a:solidFill>
                  <a:schemeClr val="bg1"/>
                </a:solidFill>
              </a:rPr>
              <a:t> Alfano, Product Owner</a:t>
            </a:r>
            <a:endParaRPr lang="en-US" altLang="ja-JP" sz="3500" dirty="0">
              <a:solidFill>
                <a:schemeClr val="bg1"/>
              </a:solidFill>
            </a:endParaRPr>
          </a:p>
          <a:p>
            <a:pPr algn="ctr" eaLnBrk="1" hangingPunct="1">
              <a:spcBef>
                <a:spcPct val="0"/>
              </a:spcBef>
              <a:buFontTx/>
              <a:buNone/>
            </a:pPr>
            <a:r>
              <a:rPr lang="en-US" altLang="en-US" sz="3500" b="1" dirty="0">
                <a:solidFill>
                  <a:schemeClr val="bg1"/>
                </a:solidFill>
              </a:rPr>
              <a:t>Instructor/Faculty:</a:t>
            </a:r>
            <a:r>
              <a:rPr lang="en-US" altLang="en-US" sz="3500" b="1" i="1" dirty="0">
                <a:solidFill>
                  <a:schemeClr val="bg1"/>
                </a:solidFill>
              </a:rPr>
              <a:t> </a:t>
            </a:r>
            <a:r>
              <a:rPr lang="en-US" altLang="en-US" sz="3500" i="1" dirty="0">
                <a:solidFill>
                  <a:schemeClr val="bg1"/>
                </a:solidFill>
              </a:rPr>
              <a:t>Dr. Masoud </a:t>
            </a:r>
            <a:r>
              <a:rPr lang="en-US" altLang="en-US" sz="3500" i="1" dirty="0" err="1">
                <a:solidFill>
                  <a:schemeClr val="bg1"/>
                </a:solidFill>
              </a:rPr>
              <a:t>Sadjadi</a:t>
            </a:r>
            <a:r>
              <a:rPr lang="en-US" altLang="en-US" sz="3500" i="1" dirty="0">
                <a:solidFill>
                  <a:schemeClr val="bg1"/>
                </a:solidFill>
              </a:rPr>
              <a:t>, </a:t>
            </a:r>
            <a:r>
              <a:rPr lang="en-US" altLang="en-US" sz="3500" dirty="0">
                <a:solidFill>
                  <a:schemeClr val="bg1"/>
                </a:solidFill>
              </a:rPr>
              <a:t>Florida International University</a:t>
            </a:r>
          </a:p>
        </p:txBody>
      </p:sp>
      <p:sp>
        <p:nvSpPr>
          <p:cNvPr id="8" name="Text Box 72">
            <a:extLst>
              <a:ext uri="{FF2B5EF4-FFF2-40B4-BE49-F238E27FC236}">
                <a16:creationId xmlns:a16="http://schemas.microsoft.com/office/drawing/2014/main" id="{D5A102AD-4840-41C2-8B69-10ED2C38A4FD}"/>
              </a:ext>
            </a:extLst>
          </p:cNvPr>
          <p:cNvSpPr txBox="1">
            <a:spLocks noChangeArrowheads="1"/>
          </p:cNvSpPr>
          <p:nvPr/>
        </p:nvSpPr>
        <p:spPr bwMode="auto">
          <a:xfrm>
            <a:off x="7732054" y="31318197"/>
            <a:ext cx="21444395" cy="813376"/>
          </a:xfrm>
          <a:prstGeom prst="rect">
            <a:avLst/>
          </a:prstGeom>
          <a:noFill/>
          <a:ln w="63500">
            <a:noFill/>
            <a:miter lim="800000"/>
            <a:headEnd/>
            <a:tailEnd/>
          </a:ln>
          <a:extLst>
            <a:ext uri="{909E8E84-426E-40DD-AFC4-6F175D3DCCD1}">
              <a14:hiddenFill xmlns:a14="http://schemas.microsoft.com/office/drawing/2010/main">
                <a:solidFill>
                  <a:srgbClr val="FFFFFF"/>
                </a:solidFill>
              </a14:hiddenFill>
            </a:ext>
          </a:extLst>
        </p:spPr>
        <p:txBody>
          <a:bodyPr wrap="square" lIns="73991" tIns="36995" rIns="73991" bIns="36995" anchor="t">
            <a:spAutoFit/>
          </a:bodyPr>
          <a:lstStyle>
            <a:lvl1pPr marL="493713" indent="-49371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marL="0" indent="0" eaLnBrk="1" hangingPunct="1">
              <a:spcBef>
                <a:spcPct val="0"/>
              </a:spcBef>
              <a:buClr>
                <a:srgbClr val="3333CC"/>
              </a:buClr>
              <a:buFontTx/>
              <a:buNone/>
            </a:pPr>
            <a:r>
              <a:rPr lang="en-US" altLang="en-US" sz="2400" dirty="0">
                <a:solidFill>
                  <a:schemeClr val="bg2"/>
                </a:solidFill>
              </a:rPr>
              <a:t>The material presented in this poster is based upon the work supported by Dr. </a:t>
            </a:r>
            <a:r>
              <a:rPr lang="en-US" altLang="en-US" sz="2400" dirty="0" err="1">
                <a:solidFill>
                  <a:schemeClr val="bg2"/>
                </a:solidFill>
              </a:rPr>
              <a:t>Alliete</a:t>
            </a:r>
            <a:r>
              <a:rPr lang="en-US" altLang="en-US" sz="2400" dirty="0">
                <a:solidFill>
                  <a:schemeClr val="bg2"/>
                </a:solidFill>
              </a:rPr>
              <a:t> Alfano. We/I thank Dr. </a:t>
            </a:r>
            <a:r>
              <a:rPr lang="en-US" altLang="en-US" sz="2400" dirty="0" err="1">
                <a:solidFill>
                  <a:schemeClr val="bg2"/>
                </a:solidFill>
              </a:rPr>
              <a:t>Alliete</a:t>
            </a:r>
            <a:r>
              <a:rPr lang="en-US" altLang="en-US" sz="2400" dirty="0">
                <a:solidFill>
                  <a:schemeClr val="bg2"/>
                </a:solidFill>
              </a:rPr>
              <a:t> Alfano for his/her/their assistance and mentorship that I/we received throughout the senior design project.</a:t>
            </a:r>
          </a:p>
        </p:txBody>
      </p:sp>
      <p:sp>
        <p:nvSpPr>
          <p:cNvPr id="10" name="Text Box 19">
            <a:extLst>
              <a:ext uri="{FF2B5EF4-FFF2-40B4-BE49-F238E27FC236}">
                <a16:creationId xmlns:a16="http://schemas.microsoft.com/office/drawing/2014/main" id="{217F303B-4CE7-42FB-9B68-1C1C38FFD189}"/>
              </a:ext>
            </a:extLst>
          </p:cNvPr>
          <p:cNvSpPr txBox="1">
            <a:spLocks noChangeArrowheads="1"/>
          </p:cNvSpPr>
          <p:nvPr/>
        </p:nvSpPr>
        <p:spPr bwMode="auto">
          <a:xfrm>
            <a:off x="7732054" y="30770278"/>
            <a:ext cx="4578237" cy="547919"/>
          </a:xfrm>
          <a:prstGeom prst="rect">
            <a:avLst/>
          </a:prstGeom>
          <a:noFill/>
          <a:ln w="12700">
            <a:noFill/>
            <a:miter lim="800000"/>
            <a:headEnd/>
            <a:tailEnd/>
          </a:ln>
          <a:effectLst/>
        </p:spPr>
        <p:txBody>
          <a:bodyPr wrap="square" lIns="73991" tIns="36995" rIns="73991" bIns="36995">
            <a:spAutoFit/>
          </a:bodyPr>
          <a:lstStyle/>
          <a:p>
            <a:pPr algn="ctr" defTabSz="739341" eaLnBrk="1" hangingPunct="1">
              <a:spcBef>
                <a:spcPct val="50000"/>
              </a:spcBef>
              <a:defRPr/>
            </a:pPr>
            <a:r>
              <a:rPr lang="en-US" sz="3075" b="1" dirty="0">
                <a:solidFill>
                  <a:srgbClr val="00FFFF"/>
                </a:solidFill>
                <a:latin typeface="Arial" charset="0"/>
                <a:ea typeface="ＭＳ Ｐゴシック" charset="-128"/>
                <a:cs typeface="ＭＳ Ｐゴシック" charset="-128"/>
              </a:rPr>
              <a:t>ACKNOWLEDGEMENT</a:t>
            </a:r>
          </a:p>
        </p:txBody>
      </p:sp>
      <p:sp>
        <p:nvSpPr>
          <p:cNvPr id="12" name="Text Box 19">
            <a:extLst>
              <a:ext uri="{FF2B5EF4-FFF2-40B4-BE49-F238E27FC236}">
                <a16:creationId xmlns:a16="http://schemas.microsoft.com/office/drawing/2014/main" id="{347B65C0-1F7B-42EA-98B0-39DA60BEE3A1}"/>
              </a:ext>
            </a:extLst>
          </p:cNvPr>
          <p:cNvSpPr txBox="1">
            <a:spLocks noChangeArrowheads="1"/>
          </p:cNvSpPr>
          <p:nvPr/>
        </p:nvSpPr>
        <p:spPr bwMode="auto">
          <a:xfrm>
            <a:off x="3617254" y="6814684"/>
            <a:ext cx="4114800" cy="690266"/>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4000" b="1" dirty="0">
                <a:solidFill>
                  <a:schemeClr val="bg2"/>
                </a:solidFill>
                <a:latin typeface="Arial" charset="0"/>
                <a:ea typeface="ＭＳ Ｐゴシック" charset="-128"/>
                <a:cs typeface="ＭＳ Ｐゴシック" charset="-128"/>
              </a:rPr>
              <a:t>PROBLEM</a:t>
            </a:r>
          </a:p>
        </p:txBody>
      </p:sp>
      <p:sp>
        <p:nvSpPr>
          <p:cNvPr id="14" name="Text Box 19">
            <a:extLst>
              <a:ext uri="{FF2B5EF4-FFF2-40B4-BE49-F238E27FC236}">
                <a16:creationId xmlns:a16="http://schemas.microsoft.com/office/drawing/2014/main" id="{B5ABB58B-EAC8-471E-9CAB-A05D59DF1A03}"/>
              </a:ext>
            </a:extLst>
          </p:cNvPr>
          <p:cNvSpPr txBox="1">
            <a:spLocks noChangeArrowheads="1"/>
          </p:cNvSpPr>
          <p:nvPr/>
        </p:nvSpPr>
        <p:spPr bwMode="auto">
          <a:xfrm>
            <a:off x="4107578" y="14722720"/>
            <a:ext cx="5493621" cy="690266"/>
          </a:xfrm>
          <a:prstGeom prst="rect">
            <a:avLst/>
          </a:prstGeom>
          <a:noFill/>
          <a:ln w="12700">
            <a:noFill/>
            <a:miter lim="800000"/>
            <a:headEnd/>
            <a:tailEnd/>
          </a:ln>
          <a:effectLst/>
        </p:spPr>
        <p:txBody>
          <a:bodyPr wrap="square" lIns="73991" tIns="36995" rIns="73991" bIns="36995">
            <a:spAutoFit/>
          </a:bodyPr>
          <a:lstStyle/>
          <a:p>
            <a:pPr algn="ctr" defTabSz="739341" eaLnBrk="1" hangingPunct="1">
              <a:spcBef>
                <a:spcPct val="50000"/>
              </a:spcBef>
              <a:defRPr/>
            </a:pPr>
            <a:r>
              <a:rPr lang="en-US" sz="4000" b="1" u="sng" dirty="0">
                <a:solidFill>
                  <a:schemeClr val="bg2"/>
                </a:solidFill>
                <a:latin typeface="Arial" charset="0"/>
                <a:ea typeface="ＭＳ Ｐゴシック" charset="-128"/>
                <a:cs typeface="ＭＳ Ｐゴシック" charset="-128"/>
              </a:rPr>
              <a:t>CURRENT </a:t>
            </a:r>
            <a:r>
              <a:rPr lang="en-US" sz="4000" b="1" dirty="0">
                <a:solidFill>
                  <a:schemeClr val="bg2"/>
                </a:solidFill>
                <a:latin typeface="Arial" charset="0"/>
                <a:ea typeface="ＭＳ Ｐゴシック" charset="-128"/>
                <a:cs typeface="ＭＳ Ｐゴシック" charset="-128"/>
              </a:rPr>
              <a:t>SYSTEM</a:t>
            </a:r>
          </a:p>
        </p:txBody>
      </p:sp>
      <p:sp>
        <p:nvSpPr>
          <p:cNvPr id="20" name="Text Box 19">
            <a:extLst>
              <a:ext uri="{FF2B5EF4-FFF2-40B4-BE49-F238E27FC236}">
                <a16:creationId xmlns:a16="http://schemas.microsoft.com/office/drawing/2014/main" id="{6447CBA9-ECB1-4F02-8545-058CB59AD3DC}"/>
              </a:ext>
            </a:extLst>
          </p:cNvPr>
          <p:cNvSpPr txBox="1">
            <a:spLocks noChangeArrowheads="1"/>
          </p:cNvSpPr>
          <p:nvPr/>
        </p:nvSpPr>
        <p:spPr bwMode="auto">
          <a:xfrm>
            <a:off x="34549475" y="20134395"/>
            <a:ext cx="4114800" cy="690266"/>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4000" b="1" dirty="0">
                <a:solidFill>
                  <a:schemeClr val="bg2"/>
                </a:solidFill>
                <a:latin typeface="Arial" charset="0"/>
                <a:ea typeface="ＭＳ Ｐゴシック" charset="-128"/>
                <a:cs typeface="ＭＳ Ｐゴシック" charset="-128"/>
              </a:rPr>
              <a:t>VERIFICATION</a:t>
            </a:r>
          </a:p>
        </p:txBody>
      </p:sp>
      <p:sp>
        <p:nvSpPr>
          <p:cNvPr id="22" name="Text Box 19">
            <a:extLst>
              <a:ext uri="{FF2B5EF4-FFF2-40B4-BE49-F238E27FC236}">
                <a16:creationId xmlns:a16="http://schemas.microsoft.com/office/drawing/2014/main" id="{FD27A822-67F7-41C5-A132-2CEC965AC561}"/>
              </a:ext>
            </a:extLst>
          </p:cNvPr>
          <p:cNvSpPr txBox="1">
            <a:spLocks noChangeArrowheads="1"/>
          </p:cNvSpPr>
          <p:nvPr/>
        </p:nvSpPr>
        <p:spPr bwMode="auto">
          <a:xfrm>
            <a:off x="20330858" y="26271233"/>
            <a:ext cx="5665783" cy="690266"/>
          </a:xfrm>
          <a:prstGeom prst="rect">
            <a:avLst/>
          </a:prstGeom>
          <a:noFill/>
          <a:ln w="12700">
            <a:noFill/>
            <a:miter lim="800000"/>
            <a:headEnd/>
            <a:tailEnd/>
          </a:ln>
          <a:effectLst/>
        </p:spPr>
        <p:txBody>
          <a:bodyPr wrap="square" lIns="73991" tIns="36995" rIns="73991" bIns="36995">
            <a:spAutoFit/>
          </a:bodyPr>
          <a:lstStyle/>
          <a:p>
            <a:pPr algn="ctr" defTabSz="739341" eaLnBrk="1" hangingPunct="1">
              <a:spcBef>
                <a:spcPct val="50000"/>
              </a:spcBef>
              <a:defRPr/>
            </a:pPr>
            <a:r>
              <a:rPr lang="en-US" sz="4000" b="1" dirty="0">
                <a:solidFill>
                  <a:schemeClr val="bg2"/>
                </a:solidFill>
                <a:latin typeface="Arial" charset="0"/>
                <a:ea typeface="ＭＳ Ｐゴシック" charset="-128"/>
                <a:cs typeface="ＭＳ Ｐゴシック" charset="-128"/>
              </a:rPr>
              <a:t>IMPLEMENTATION</a:t>
            </a:r>
          </a:p>
        </p:txBody>
      </p:sp>
      <p:sp>
        <p:nvSpPr>
          <p:cNvPr id="26" name="Text Box 19">
            <a:extLst>
              <a:ext uri="{FF2B5EF4-FFF2-40B4-BE49-F238E27FC236}">
                <a16:creationId xmlns:a16="http://schemas.microsoft.com/office/drawing/2014/main" id="{BB3CD477-BCCC-459B-99A0-643F50153482}"/>
              </a:ext>
            </a:extLst>
          </p:cNvPr>
          <p:cNvSpPr txBox="1">
            <a:spLocks noChangeArrowheads="1"/>
          </p:cNvSpPr>
          <p:nvPr/>
        </p:nvSpPr>
        <p:spPr bwMode="auto">
          <a:xfrm>
            <a:off x="38664275" y="3375278"/>
            <a:ext cx="4114800" cy="690266"/>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4000" b="1" dirty="0">
                <a:solidFill>
                  <a:schemeClr val="bg2"/>
                </a:solidFill>
                <a:latin typeface="Arial" charset="0"/>
                <a:ea typeface="ＭＳ Ｐゴシック" charset="-128"/>
                <a:cs typeface="ＭＳ Ｐゴシック" charset="-128"/>
              </a:rPr>
              <a:t>SUMMARY</a:t>
            </a:r>
          </a:p>
        </p:txBody>
      </p:sp>
      <p:sp>
        <p:nvSpPr>
          <p:cNvPr id="28" name="Text Box 19">
            <a:extLst>
              <a:ext uri="{FF2B5EF4-FFF2-40B4-BE49-F238E27FC236}">
                <a16:creationId xmlns:a16="http://schemas.microsoft.com/office/drawing/2014/main" id="{C9D61889-2F49-4A45-9CD6-9C3DCB168A70}"/>
              </a:ext>
            </a:extLst>
          </p:cNvPr>
          <p:cNvSpPr txBox="1">
            <a:spLocks noChangeArrowheads="1"/>
          </p:cNvSpPr>
          <p:nvPr/>
        </p:nvSpPr>
        <p:spPr bwMode="auto">
          <a:xfrm>
            <a:off x="21106349" y="8774459"/>
            <a:ext cx="4114800" cy="690266"/>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4000" b="1" dirty="0">
                <a:solidFill>
                  <a:schemeClr val="bg2"/>
                </a:solidFill>
                <a:latin typeface="Arial" charset="0"/>
                <a:ea typeface="ＭＳ Ｐゴシック" charset="-128"/>
                <a:cs typeface="ＭＳ Ｐゴシック" charset="-128"/>
              </a:rPr>
              <a:t>REFERENCES</a:t>
            </a:r>
          </a:p>
        </p:txBody>
      </p:sp>
      <p:pic>
        <p:nvPicPr>
          <p:cNvPr id="3" name="Picture 8" descr="Knight Foundation School of Computing and Information Sciences">
            <a:extLst>
              <a:ext uri="{FF2B5EF4-FFF2-40B4-BE49-F238E27FC236}">
                <a16:creationId xmlns:a16="http://schemas.microsoft.com/office/drawing/2014/main" id="{86E7DE14-48C8-E2C3-21D7-12C419D63F4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951" y="606341"/>
            <a:ext cx="8313250" cy="4761703"/>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1294E9C9-A750-5FED-CD16-47073C1D3148}"/>
              </a:ext>
            </a:extLst>
          </p:cNvPr>
          <p:cNvSpPr txBox="1"/>
          <p:nvPr/>
        </p:nvSpPr>
        <p:spPr>
          <a:xfrm>
            <a:off x="1359891" y="7126308"/>
            <a:ext cx="9225574" cy="7478970"/>
          </a:xfrm>
          <a:prstGeom prst="rect">
            <a:avLst/>
          </a:prstGeom>
          <a:noFill/>
        </p:spPr>
        <p:txBody>
          <a:bodyPr wrap="square" rtlCol="0">
            <a:spAutoFit/>
          </a:bodyPr>
          <a:lstStyle/>
          <a:p>
            <a:pPr algn="just"/>
            <a:br>
              <a:rPr lang="en-US" sz="4000" dirty="0">
                <a:latin typeface="Arial" panose="020B0604020202020204" pitchFamily="34" charset="0"/>
                <a:cs typeface="Arial" panose="020B0604020202020204" pitchFamily="34" charset="0"/>
              </a:rPr>
            </a:br>
            <a:r>
              <a:rPr lang="en-US" sz="4000" b="0" i="0" dirty="0">
                <a:solidFill>
                  <a:srgbClr val="ECECEC"/>
                </a:solidFill>
                <a:effectLst/>
                <a:latin typeface="Arial" panose="020B0604020202020204" pitchFamily="34" charset="0"/>
                <a:cs typeface="Arial" panose="020B0604020202020204" pitchFamily="34" charset="0"/>
              </a:rPr>
              <a:t>The Auditory Training App is designed for adults dealing with hearing loss. It  aims to boost auditory abilities through interactive games and listening tasks. Whether users have hearing aids or cochlear implants, our platform offers enjoyable experiences to help them adapt and improve their hearing effectively, particularly during the challenging early stages of cochlear implant use.</a:t>
            </a:r>
            <a:endParaRPr lang="en-US" sz="4000" dirty="0">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8670BECD-F646-3A20-7595-739DA132BC7F}"/>
              </a:ext>
            </a:extLst>
          </p:cNvPr>
          <p:cNvSpPr txBox="1"/>
          <p:nvPr/>
        </p:nvSpPr>
        <p:spPr>
          <a:xfrm>
            <a:off x="185540" y="15622763"/>
            <a:ext cx="12679680" cy="13018949"/>
          </a:xfrm>
          <a:prstGeom prst="rect">
            <a:avLst/>
          </a:prstGeom>
          <a:noFill/>
        </p:spPr>
        <p:txBody>
          <a:bodyPr wrap="square">
            <a:spAutoFit/>
          </a:bodyPr>
          <a:lstStyle/>
          <a:p>
            <a:pPr algn="just">
              <a:buFont typeface="Arial" panose="020B0604020202020204" pitchFamily="34" charset="0"/>
              <a:buChar char="•"/>
            </a:pPr>
            <a:r>
              <a:rPr lang="en-US" sz="4000" b="0" i="0" dirty="0">
                <a:solidFill>
                  <a:srgbClr val="ECECEC"/>
                </a:solidFill>
                <a:effectLst/>
                <a:latin typeface="Arial" panose="020B0604020202020204" pitchFamily="34" charset="0"/>
                <a:cs typeface="Arial" panose="020B0604020202020204" pitchFamily="34" charset="0"/>
              </a:rPr>
              <a:t> Developed a comprehension game with three levels 	to </a:t>
            </a:r>
            <a:r>
              <a:rPr lang="en-US" sz="4000" dirty="0">
                <a:solidFill>
                  <a:srgbClr val="ECECEC"/>
                </a:solidFill>
                <a:latin typeface="Arial" panose="020B0604020202020204" pitchFamily="34" charset="0"/>
                <a:cs typeface="Arial" panose="020B0604020202020204" pitchFamily="34" charset="0"/>
              </a:rPr>
              <a:t>	</a:t>
            </a:r>
            <a:r>
              <a:rPr lang="en-US" sz="4000" b="0" i="0" dirty="0">
                <a:solidFill>
                  <a:srgbClr val="ECECEC"/>
                </a:solidFill>
                <a:effectLst/>
                <a:latin typeface="Arial" panose="020B0604020202020204" pitchFamily="34" charset="0"/>
                <a:cs typeface="Arial" panose="020B0604020202020204" pitchFamily="34" charset="0"/>
              </a:rPr>
              <a:t>enhance auditory skills.</a:t>
            </a:r>
          </a:p>
          <a:p>
            <a:pPr algn="just"/>
            <a:endParaRPr lang="en-US" sz="4000" b="0" i="0" dirty="0">
              <a:solidFill>
                <a:srgbClr val="ECECEC"/>
              </a:solidFill>
              <a:effectLst/>
              <a:latin typeface="Arial" panose="020B0604020202020204" pitchFamily="34" charset="0"/>
              <a:cs typeface="Arial" panose="020B0604020202020204" pitchFamily="34" charset="0"/>
            </a:endParaRPr>
          </a:p>
          <a:p>
            <a:pPr algn="just">
              <a:buFont typeface="Arial" panose="020B0604020202020204" pitchFamily="34" charset="0"/>
              <a:buChar char="•"/>
            </a:pPr>
            <a:r>
              <a:rPr lang="en-US" sz="4000" b="0" i="0" dirty="0">
                <a:solidFill>
                  <a:srgbClr val="ECECEC"/>
                </a:solidFill>
                <a:effectLst/>
                <a:latin typeface="Arial" panose="020B0604020202020204" pitchFamily="34" charset="0"/>
                <a:cs typeface="Arial" panose="020B0604020202020204" pitchFamily="34" charset="0"/>
              </a:rPr>
              <a:t> Designed an interactive joint activity game, </a:t>
            </a:r>
            <a:r>
              <a:rPr lang="en-US" sz="4000" dirty="0">
                <a:solidFill>
                  <a:srgbClr val="ECECEC"/>
                </a:solidFill>
                <a:latin typeface="Arial" panose="020B0604020202020204" pitchFamily="34" charset="0"/>
                <a:cs typeface="Arial" panose="020B0604020202020204" pitchFamily="34" charset="0"/>
              </a:rPr>
              <a:t>similar</a:t>
            </a:r>
            <a:r>
              <a:rPr lang="en-US" sz="4000" b="0" i="0" dirty="0">
                <a:solidFill>
                  <a:srgbClr val="ECECEC"/>
                </a:solidFill>
                <a:effectLst/>
                <a:latin typeface="Arial" panose="020B0604020202020204" pitchFamily="34" charset="0"/>
                <a:cs typeface="Arial" panose="020B0604020202020204" pitchFamily="34" charset="0"/>
              </a:rPr>
              <a:t> to 	Words with Friends, with three difficulty levels.</a:t>
            </a:r>
          </a:p>
          <a:p>
            <a:pPr algn="just"/>
            <a:endParaRPr lang="en-US" sz="4000" b="0" i="0" dirty="0">
              <a:solidFill>
                <a:srgbClr val="ECECEC"/>
              </a:solidFill>
              <a:effectLst/>
              <a:latin typeface="Arial" panose="020B0604020202020204" pitchFamily="34" charset="0"/>
              <a:cs typeface="Arial" panose="020B0604020202020204" pitchFamily="34" charset="0"/>
            </a:endParaRPr>
          </a:p>
          <a:p>
            <a:pPr algn="just">
              <a:buFont typeface="Arial" panose="020B0604020202020204" pitchFamily="34" charset="0"/>
              <a:buChar char="•"/>
            </a:pPr>
            <a:r>
              <a:rPr lang="en-US" sz="4000" b="0" i="0" dirty="0">
                <a:solidFill>
                  <a:srgbClr val="ECECEC"/>
                </a:solidFill>
                <a:effectLst/>
                <a:latin typeface="Arial" panose="020B0604020202020204" pitchFamily="34" charset="0"/>
                <a:cs typeface="Arial" panose="020B0604020202020204" pitchFamily="34" charset="0"/>
              </a:rPr>
              <a:t> Created an engaging sound bubble detection game.</a:t>
            </a:r>
          </a:p>
          <a:p>
            <a:pPr algn="just"/>
            <a:endParaRPr lang="en-US" sz="4000" b="0" i="0" dirty="0">
              <a:solidFill>
                <a:srgbClr val="ECECEC"/>
              </a:solidFill>
              <a:effectLst/>
              <a:latin typeface="Arial" panose="020B0604020202020204" pitchFamily="34" charset="0"/>
              <a:cs typeface="Arial" panose="020B0604020202020204" pitchFamily="34" charset="0"/>
            </a:endParaRPr>
          </a:p>
          <a:p>
            <a:pPr algn="just">
              <a:buFont typeface="Arial" panose="020B0604020202020204" pitchFamily="34" charset="0"/>
              <a:buChar char="•"/>
            </a:pPr>
            <a:r>
              <a:rPr lang="en-US" sz="4000" b="0" i="0" dirty="0">
                <a:solidFill>
                  <a:srgbClr val="ECECEC"/>
                </a:solidFill>
                <a:effectLst/>
                <a:latin typeface="Arial" panose="020B0604020202020204" pitchFamily="34" charset="0"/>
                <a:cs typeface="Arial" panose="020B0604020202020204" pitchFamily="34" charset="0"/>
              </a:rPr>
              <a:t> Integrated features allowing users to add various 	background noises to their activities.</a:t>
            </a:r>
          </a:p>
          <a:p>
            <a:pPr algn="just"/>
            <a:endParaRPr lang="en-US" sz="4000" b="0" i="0" dirty="0">
              <a:solidFill>
                <a:srgbClr val="ECECEC"/>
              </a:solidFill>
              <a:effectLst/>
              <a:latin typeface="Arial" panose="020B0604020202020204" pitchFamily="34" charset="0"/>
              <a:cs typeface="Arial" panose="020B0604020202020204" pitchFamily="34" charset="0"/>
            </a:endParaRPr>
          </a:p>
          <a:p>
            <a:pPr algn="just">
              <a:buFont typeface="Arial" panose="020B0604020202020204" pitchFamily="34" charset="0"/>
              <a:buChar char="•"/>
            </a:pPr>
            <a:r>
              <a:rPr lang="en-US" sz="4000" b="0" i="0" dirty="0">
                <a:solidFill>
                  <a:srgbClr val="ECECEC"/>
                </a:solidFill>
                <a:effectLst/>
                <a:latin typeface="Arial" panose="020B0604020202020204" pitchFamily="34" charset="0"/>
                <a:cs typeface="Arial" panose="020B0604020202020204" pitchFamily="34" charset="0"/>
              </a:rPr>
              <a:t> Implemented the option for users to select different 	accents.</a:t>
            </a:r>
          </a:p>
          <a:p>
            <a:pPr algn="just"/>
            <a:endParaRPr lang="en-US" sz="4000" b="0" i="0" dirty="0">
              <a:solidFill>
                <a:srgbClr val="ECECEC"/>
              </a:solidFill>
              <a:effectLst/>
              <a:latin typeface="Arial" panose="020B0604020202020204" pitchFamily="34" charset="0"/>
              <a:cs typeface="Arial" panose="020B0604020202020204" pitchFamily="34" charset="0"/>
            </a:endParaRPr>
          </a:p>
          <a:p>
            <a:pPr algn="just">
              <a:buFont typeface="Arial" panose="020B0604020202020204" pitchFamily="34" charset="0"/>
              <a:buChar char="•"/>
            </a:pPr>
            <a:r>
              <a:rPr lang="en-US" sz="4000" b="0" i="0" dirty="0">
                <a:solidFill>
                  <a:srgbClr val="ECECEC"/>
                </a:solidFill>
                <a:effectLst/>
                <a:latin typeface="Arial" panose="020B0604020202020204" pitchFamily="34" charset="0"/>
                <a:cs typeface="Arial" panose="020B0604020202020204" pitchFamily="34" charset="0"/>
              </a:rPr>
              <a:t> Addressed software bugs</a:t>
            </a:r>
          </a:p>
          <a:p>
            <a:pPr algn="just"/>
            <a:endParaRPr lang="en-US" sz="4000" b="0" i="0" dirty="0">
              <a:solidFill>
                <a:srgbClr val="ECECEC"/>
              </a:solidFill>
              <a:effectLst/>
              <a:latin typeface="Arial" panose="020B0604020202020204" pitchFamily="34" charset="0"/>
              <a:cs typeface="Arial" panose="020B0604020202020204" pitchFamily="34" charset="0"/>
            </a:endParaRPr>
          </a:p>
          <a:p>
            <a:pPr algn="just">
              <a:buFont typeface="Arial" panose="020B0604020202020204" pitchFamily="34" charset="0"/>
              <a:buChar char="•"/>
            </a:pPr>
            <a:r>
              <a:rPr lang="en-US" sz="4000" dirty="0">
                <a:solidFill>
                  <a:srgbClr val="ECECEC"/>
                </a:solidFill>
                <a:latin typeface="Arial" panose="020B0604020202020204" pitchFamily="34" charset="0"/>
                <a:cs typeface="Arial" panose="020B0604020202020204" pitchFamily="34" charset="0"/>
              </a:rPr>
              <a:t> R</a:t>
            </a:r>
            <a:r>
              <a:rPr lang="en-US" sz="4000" b="0" i="0" dirty="0">
                <a:solidFill>
                  <a:srgbClr val="ECECEC"/>
                </a:solidFill>
                <a:effectLst/>
                <a:latin typeface="Arial" panose="020B0604020202020204" pitchFamily="34" charset="0"/>
                <a:cs typeface="Arial" panose="020B0604020202020204" pitchFamily="34" charset="0"/>
              </a:rPr>
              <a:t>eorganized </a:t>
            </a:r>
            <a:r>
              <a:rPr lang="en-US" sz="4000" dirty="0">
                <a:solidFill>
                  <a:srgbClr val="ECECEC"/>
                </a:solidFill>
                <a:latin typeface="Arial" panose="020B0604020202020204" pitchFamily="34" charset="0"/>
                <a:cs typeface="Arial" panose="020B0604020202020204" pitchFamily="34" charset="0"/>
              </a:rPr>
              <a:t>some of the </a:t>
            </a:r>
            <a:r>
              <a:rPr lang="en-US" sz="4000" b="0" i="0" dirty="0">
                <a:solidFill>
                  <a:srgbClr val="ECECEC"/>
                </a:solidFill>
                <a:effectLst/>
                <a:latin typeface="Arial" panose="020B0604020202020204" pitchFamily="34" charset="0"/>
                <a:cs typeface="Arial" panose="020B0604020202020204" pitchFamily="34" charset="0"/>
              </a:rPr>
              <a:t>code to improve overall 	efficiency 	and functionality.</a:t>
            </a:r>
          </a:p>
          <a:p>
            <a:pPr algn="just"/>
            <a:endParaRPr lang="en-US" sz="4000" b="0" i="0" dirty="0">
              <a:solidFill>
                <a:srgbClr val="ECECEC"/>
              </a:solidFill>
              <a:effectLst/>
              <a:latin typeface="Arial" panose="020B0604020202020204" pitchFamily="34" charset="0"/>
              <a:cs typeface="Arial" panose="020B0604020202020204" pitchFamily="34" charset="0"/>
            </a:endParaRPr>
          </a:p>
          <a:p>
            <a:pPr algn="just">
              <a:buFont typeface="Arial" panose="020B0604020202020204" pitchFamily="34" charset="0"/>
              <a:buChar char="•"/>
            </a:pPr>
            <a:r>
              <a:rPr lang="en-US" sz="4000" b="0" i="0" dirty="0">
                <a:solidFill>
                  <a:srgbClr val="ECECEC"/>
                </a:solidFill>
                <a:effectLst/>
                <a:latin typeface="Arial" panose="020B0604020202020204" pitchFamily="34" charset="0"/>
                <a:cs typeface="Arial" panose="020B0604020202020204" pitchFamily="34" charset="0"/>
              </a:rPr>
              <a:t> Enabled functionality for users to save their progress 	securely on Firebase.</a:t>
            </a:r>
          </a:p>
        </p:txBody>
      </p:sp>
      <p:pic>
        <p:nvPicPr>
          <p:cNvPr id="15" name="Picture 14">
            <a:extLst>
              <a:ext uri="{FF2B5EF4-FFF2-40B4-BE49-F238E27FC236}">
                <a16:creationId xmlns:a16="http://schemas.microsoft.com/office/drawing/2014/main" id="{DE3815D0-AC65-8B5A-5CC9-DA904F9DEBE7}"/>
              </a:ext>
            </a:extLst>
          </p:cNvPr>
          <p:cNvPicPr>
            <a:picLocks noChangeAspect="1"/>
          </p:cNvPicPr>
          <p:nvPr/>
        </p:nvPicPr>
        <p:blipFill>
          <a:blip r:embed="rId4"/>
          <a:stretch>
            <a:fillRect/>
          </a:stretch>
        </p:blipFill>
        <p:spPr>
          <a:xfrm>
            <a:off x="31761003" y="11897269"/>
            <a:ext cx="5057994" cy="5875953"/>
          </a:xfrm>
          <a:prstGeom prst="rect">
            <a:avLst/>
          </a:prstGeom>
        </p:spPr>
      </p:pic>
      <p:pic>
        <p:nvPicPr>
          <p:cNvPr id="19" name="Picture 18">
            <a:extLst>
              <a:ext uri="{FF2B5EF4-FFF2-40B4-BE49-F238E27FC236}">
                <a16:creationId xmlns:a16="http://schemas.microsoft.com/office/drawing/2014/main" id="{A7F8CA97-DD3E-C046-AA23-EB13835B8564}"/>
              </a:ext>
            </a:extLst>
          </p:cNvPr>
          <p:cNvPicPr>
            <a:picLocks noChangeAspect="1"/>
          </p:cNvPicPr>
          <p:nvPr/>
        </p:nvPicPr>
        <p:blipFill>
          <a:blip r:embed="rId5"/>
          <a:stretch>
            <a:fillRect/>
          </a:stretch>
        </p:blipFill>
        <p:spPr>
          <a:xfrm>
            <a:off x="31753761" y="10025870"/>
            <a:ext cx="5057994" cy="1667054"/>
          </a:xfrm>
          <a:prstGeom prst="rect">
            <a:avLst/>
          </a:prstGeom>
        </p:spPr>
      </p:pic>
      <p:pic>
        <p:nvPicPr>
          <p:cNvPr id="23" name="Picture 22">
            <a:extLst>
              <a:ext uri="{FF2B5EF4-FFF2-40B4-BE49-F238E27FC236}">
                <a16:creationId xmlns:a16="http://schemas.microsoft.com/office/drawing/2014/main" id="{48198C5C-1F33-1449-22F7-63010DCF476C}"/>
              </a:ext>
            </a:extLst>
          </p:cNvPr>
          <p:cNvPicPr>
            <a:picLocks noChangeAspect="1"/>
          </p:cNvPicPr>
          <p:nvPr/>
        </p:nvPicPr>
        <p:blipFill>
          <a:blip r:embed="rId6"/>
          <a:stretch>
            <a:fillRect/>
          </a:stretch>
        </p:blipFill>
        <p:spPr>
          <a:xfrm>
            <a:off x="18196202" y="9738684"/>
            <a:ext cx="12583985" cy="7511023"/>
          </a:xfrm>
          <a:prstGeom prst="rect">
            <a:avLst/>
          </a:prstGeom>
        </p:spPr>
      </p:pic>
      <p:pic>
        <p:nvPicPr>
          <p:cNvPr id="35" name="Picture 34">
            <a:extLst>
              <a:ext uri="{FF2B5EF4-FFF2-40B4-BE49-F238E27FC236}">
                <a16:creationId xmlns:a16="http://schemas.microsoft.com/office/drawing/2014/main" id="{F6EDFE09-67B1-3B35-E563-742CB31C2E1E}"/>
              </a:ext>
            </a:extLst>
          </p:cNvPr>
          <p:cNvPicPr>
            <a:picLocks noChangeAspect="1"/>
          </p:cNvPicPr>
          <p:nvPr/>
        </p:nvPicPr>
        <p:blipFill>
          <a:blip r:embed="rId7"/>
          <a:stretch>
            <a:fillRect/>
          </a:stretch>
        </p:blipFill>
        <p:spPr>
          <a:xfrm>
            <a:off x="13344577" y="9089672"/>
            <a:ext cx="4407575" cy="9576953"/>
          </a:xfrm>
          <a:prstGeom prst="rect">
            <a:avLst/>
          </a:prstGeom>
        </p:spPr>
      </p:pic>
      <p:pic>
        <p:nvPicPr>
          <p:cNvPr id="39" name="Google Shape;262;g1ec339e2466_3_9">
            <a:extLst>
              <a:ext uri="{FF2B5EF4-FFF2-40B4-BE49-F238E27FC236}">
                <a16:creationId xmlns:a16="http://schemas.microsoft.com/office/drawing/2014/main" id="{75776EEA-89D5-4501-1503-AD428D90A39F}"/>
              </a:ext>
            </a:extLst>
          </p:cNvPr>
          <p:cNvPicPr preferRelativeResize="0"/>
          <p:nvPr/>
        </p:nvPicPr>
        <p:blipFill rotWithShape="1">
          <a:blip r:embed="rId8">
            <a:alphaModFix/>
          </a:blip>
          <a:srcRect r="78423"/>
          <a:stretch/>
        </p:blipFill>
        <p:spPr>
          <a:xfrm>
            <a:off x="28649715" y="26972685"/>
            <a:ext cx="1223754" cy="1856871"/>
          </a:xfrm>
          <a:prstGeom prst="rect">
            <a:avLst/>
          </a:prstGeom>
          <a:noFill/>
          <a:ln>
            <a:noFill/>
          </a:ln>
        </p:spPr>
      </p:pic>
      <p:pic>
        <p:nvPicPr>
          <p:cNvPr id="40" name="Google Shape;263;g1ec339e2466_3_9">
            <a:extLst>
              <a:ext uri="{FF2B5EF4-FFF2-40B4-BE49-F238E27FC236}">
                <a16:creationId xmlns:a16="http://schemas.microsoft.com/office/drawing/2014/main" id="{A3496524-C32D-5DC0-F186-E17522EC0192}"/>
              </a:ext>
            </a:extLst>
          </p:cNvPr>
          <p:cNvPicPr preferRelativeResize="0"/>
          <p:nvPr/>
        </p:nvPicPr>
        <p:blipFill>
          <a:blip r:embed="rId9">
            <a:alphaModFix/>
          </a:blip>
          <a:stretch>
            <a:fillRect/>
          </a:stretch>
        </p:blipFill>
        <p:spPr>
          <a:xfrm>
            <a:off x="18602180" y="27275093"/>
            <a:ext cx="1444844" cy="1462783"/>
          </a:xfrm>
          <a:prstGeom prst="rect">
            <a:avLst/>
          </a:prstGeom>
          <a:noFill/>
          <a:ln>
            <a:noFill/>
          </a:ln>
        </p:spPr>
      </p:pic>
      <p:pic>
        <p:nvPicPr>
          <p:cNvPr id="41" name="Google Shape;264;g1ec339e2466_3_9">
            <a:extLst>
              <a:ext uri="{FF2B5EF4-FFF2-40B4-BE49-F238E27FC236}">
                <a16:creationId xmlns:a16="http://schemas.microsoft.com/office/drawing/2014/main" id="{7071B591-7096-D538-805F-C27868FFC5DF}"/>
              </a:ext>
            </a:extLst>
          </p:cNvPr>
          <p:cNvPicPr preferRelativeResize="0"/>
          <p:nvPr/>
        </p:nvPicPr>
        <p:blipFill>
          <a:blip r:embed="rId10">
            <a:alphaModFix/>
          </a:blip>
          <a:stretch>
            <a:fillRect/>
          </a:stretch>
        </p:blipFill>
        <p:spPr>
          <a:xfrm>
            <a:off x="16158920" y="27247385"/>
            <a:ext cx="1735640" cy="1667117"/>
          </a:xfrm>
          <a:prstGeom prst="rect">
            <a:avLst/>
          </a:prstGeom>
          <a:noFill/>
          <a:ln>
            <a:noFill/>
          </a:ln>
        </p:spPr>
      </p:pic>
      <p:pic>
        <p:nvPicPr>
          <p:cNvPr id="42" name="Google Shape;265;g1ec339e2466_3_9">
            <a:extLst>
              <a:ext uri="{FF2B5EF4-FFF2-40B4-BE49-F238E27FC236}">
                <a16:creationId xmlns:a16="http://schemas.microsoft.com/office/drawing/2014/main" id="{1FD811CD-0179-C6F7-D254-1C2CED993A8C}"/>
              </a:ext>
            </a:extLst>
          </p:cNvPr>
          <p:cNvPicPr preferRelativeResize="0"/>
          <p:nvPr/>
        </p:nvPicPr>
        <p:blipFill>
          <a:blip r:embed="rId11">
            <a:alphaModFix/>
          </a:blip>
          <a:stretch>
            <a:fillRect/>
          </a:stretch>
        </p:blipFill>
        <p:spPr>
          <a:xfrm>
            <a:off x="23620375" y="27116625"/>
            <a:ext cx="1735640" cy="1667117"/>
          </a:xfrm>
          <a:prstGeom prst="rect">
            <a:avLst/>
          </a:prstGeom>
          <a:noFill/>
          <a:ln>
            <a:noFill/>
          </a:ln>
        </p:spPr>
      </p:pic>
      <p:pic>
        <p:nvPicPr>
          <p:cNvPr id="43" name="Google Shape;270;g1ec339e2466_3_9">
            <a:extLst>
              <a:ext uri="{FF2B5EF4-FFF2-40B4-BE49-F238E27FC236}">
                <a16:creationId xmlns:a16="http://schemas.microsoft.com/office/drawing/2014/main" id="{8FE1ABBA-D3B4-04A6-5CEE-0B0F69E7971A}"/>
              </a:ext>
            </a:extLst>
          </p:cNvPr>
          <p:cNvPicPr preferRelativeResize="0"/>
          <p:nvPr/>
        </p:nvPicPr>
        <p:blipFill>
          <a:blip r:embed="rId12">
            <a:alphaModFix/>
          </a:blip>
          <a:stretch>
            <a:fillRect/>
          </a:stretch>
        </p:blipFill>
        <p:spPr>
          <a:xfrm>
            <a:off x="21394195" y="27366722"/>
            <a:ext cx="1444844" cy="1387996"/>
          </a:xfrm>
          <a:prstGeom prst="rect">
            <a:avLst/>
          </a:prstGeom>
          <a:noFill/>
          <a:ln>
            <a:noFill/>
          </a:ln>
        </p:spPr>
      </p:pic>
      <p:pic>
        <p:nvPicPr>
          <p:cNvPr id="44" name="Google Shape;271;g1ec339e2466_3_9">
            <a:extLst>
              <a:ext uri="{FF2B5EF4-FFF2-40B4-BE49-F238E27FC236}">
                <a16:creationId xmlns:a16="http://schemas.microsoft.com/office/drawing/2014/main" id="{8911BFA7-6893-D34F-1A97-9480A9D30FD5}"/>
              </a:ext>
            </a:extLst>
          </p:cNvPr>
          <p:cNvPicPr preferRelativeResize="0"/>
          <p:nvPr/>
        </p:nvPicPr>
        <p:blipFill>
          <a:blip r:embed="rId13">
            <a:alphaModFix/>
          </a:blip>
          <a:stretch>
            <a:fillRect/>
          </a:stretch>
        </p:blipFill>
        <p:spPr>
          <a:xfrm>
            <a:off x="26412390" y="27390980"/>
            <a:ext cx="1223754" cy="1339480"/>
          </a:xfrm>
          <a:prstGeom prst="rect">
            <a:avLst/>
          </a:prstGeom>
          <a:noFill/>
          <a:ln>
            <a:noFill/>
          </a:ln>
        </p:spPr>
      </p:pic>
      <p:pic>
        <p:nvPicPr>
          <p:cNvPr id="27" name="Picture 26">
            <a:extLst>
              <a:ext uri="{FF2B5EF4-FFF2-40B4-BE49-F238E27FC236}">
                <a16:creationId xmlns:a16="http://schemas.microsoft.com/office/drawing/2014/main" id="{71B92ADB-7E9E-8A71-7E2E-8F4EB970975F}"/>
              </a:ext>
            </a:extLst>
          </p:cNvPr>
          <p:cNvPicPr>
            <a:picLocks noChangeAspect="1"/>
          </p:cNvPicPr>
          <p:nvPr/>
        </p:nvPicPr>
        <p:blipFill>
          <a:blip r:embed="rId14"/>
          <a:stretch>
            <a:fillRect/>
          </a:stretch>
        </p:blipFill>
        <p:spPr>
          <a:xfrm>
            <a:off x="13728512" y="19663181"/>
            <a:ext cx="4591050" cy="4876800"/>
          </a:xfrm>
          <a:prstGeom prst="rect">
            <a:avLst/>
          </a:prstGeom>
        </p:spPr>
      </p:pic>
      <p:pic>
        <p:nvPicPr>
          <p:cNvPr id="48" name="Picture 47">
            <a:extLst>
              <a:ext uri="{FF2B5EF4-FFF2-40B4-BE49-F238E27FC236}">
                <a16:creationId xmlns:a16="http://schemas.microsoft.com/office/drawing/2014/main" id="{79B8ED6A-F561-93C3-8E69-CCC146CE6FB1}"/>
              </a:ext>
            </a:extLst>
          </p:cNvPr>
          <p:cNvPicPr>
            <a:picLocks noChangeAspect="1"/>
          </p:cNvPicPr>
          <p:nvPr/>
        </p:nvPicPr>
        <p:blipFill>
          <a:blip r:embed="rId15"/>
          <a:stretch>
            <a:fillRect/>
          </a:stretch>
        </p:blipFill>
        <p:spPr>
          <a:xfrm>
            <a:off x="18454251" y="18666625"/>
            <a:ext cx="14760763" cy="6811461"/>
          </a:xfrm>
          <a:prstGeom prst="rect">
            <a:avLst/>
          </a:prstGeom>
        </p:spPr>
      </p:pic>
      <p:sp>
        <p:nvSpPr>
          <p:cNvPr id="50" name="TextBox 49">
            <a:extLst>
              <a:ext uri="{FF2B5EF4-FFF2-40B4-BE49-F238E27FC236}">
                <a16:creationId xmlns:a16="http://schemas.microsoft.com/office/drawing/2014/main" id="{D479F0FF-DA1F-4CD8-1D9C-7EFD9F8F8EA7}"/>
              </a:ext>
            </a:extLst>
          </p:cNvPr>
          <p:cNvSpPr txBox="1"/>
          <p:nvPr/>
        </p:nvSpPr>
        <p:spPr>
          <a:xfrm flipH="1">
            <a:off x="33562871" y="21192360"/>
            <a:ext cx="9053924" cy="7562358"/>
          </a:xfrm>
          <a:prstGeom prst="rect">
            <a:avLst/>
          </a:prstGeom>
          <a:noFill/>
        </p:spPr>
        <p:txBody>
          <a:bodyPr wrap="square">
            <a:spAutoFit/>
          </a:bodyPr>
          <a:lstStyle/>
          <a:p>
            <a:pPr algn="just"/>
            <a:r>
              <a:rPr lang="en-US" sz="4000" b="0" i="0" dirty="0">
                <a:solidFill>
                  <a:srgbClr val="ECECEC"/>
                </a:solidFill>
                <a:effectLst/>
                <a:latin typeface="Arial" panose="020B0604020202020204" pitchFamily="34" charset="0"/>
                <a:cs typeface="Arial" panose="020B0604020202020204" pitchFamily="34" charset="0"/>
              </a:rPr>
              <a:t>At the end of each sprint, all team members participated in testing the application thoroughly. During the final sprint, extensive usage tests were conducted to confirm that new pages and components seamlessly integrated without disrupting existing frameworks, user interface, or functionalities. The code was then merged on GitHub through a pull request to ensure compatibility with the existing codebase.</a:t>
            </a:r>
            <a:endParaRPr lang="en-US" sz="4000" dirty="0">
              <a:latin typeface="Arial" panose="020B0604020202020204" pitchFamily="34" charset="0"/>
              <a:cs typeface="Arial" panose="020B0604020202020204" pitchFamily="34" charset="0"/>
            </a:endParaRPr>
          </a:p>
        </p:txBody>
      </p:sp>
      <p:sp>
        <p:nvSpPr>
          <p:cNvPr id="52" name="TextBox 51">
            <a:extLst>
              <a:ext uri="{FF2B5EF4-FFF2-40B4-BE49-F238E27FC236}">
                <a16:creationId xmlns:a16="http://schemas.microsoft.com/office/drawing/2014/main" id="{39E5D603-0B1D-EA67-6021-B65AE0247542}"/>
              </a:ext>
            </a:extLst>
          </p:cNvPr>
          <p:cNvSpPr txBox="1"/>
          <p:nvPr/>
        </p:nvSpPr>
        <p:spPr>
          <a:xfrm>
            <a:off x="37576053" y="4249393"/>
            <a:ext cx="5698213" cy="15481161"/>
          </a:xfrm>
          <a:prstGeom prst="rect">
            <a:avLst/>
          </a:prstGeom>
          <a:noFill/>
        </p:spPr>
        <p:txBody>
          <a:bodyPr wrap="square">
            <a:spAutoFit/>
          </a:bodyPr>
          <a:lstStyle/>
          <a:p>
            <a:pPr algn="just"/>
            <a:r>
              <a:rPr lang="en-US" sz="4000" b="0" i="0" dirty="0">
                <a:solidFill>
                  <a:srgbClr val="ECECEC"/>
                </a:solidFill>
                <a:effectLst/>
                <a:latin typeface="Arial" panose="020B0604020202020204" pitchFamily="34" charset="0"/>
                <a:cs typeface="Arial" panose="020B0604020202020204" pitchFamily="34" charset="0"/>
              </a:rPr>
              <a:t>Our team's primary focus was on enhancing auditory capabilities for users, especially those with hearing difficulties or cochlear implants. We developed engaging games and integrated features tailored to improve auditory skills effectively. Furthermore, we conducted thorough testing throughout the development process, ensuring the app's quality and compatibility with existing frameworks. Through our collaborative efforts, we've created a user-friendly tool that aims to significantly improve auditory skillsets for individuals facing hearing challenges.</a:t>
            </a:r>
            <a:endParaRPr lang="en-US" sz="4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2840603"/>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3CE5B01EE2D43479BD19C8CF7AEE55D" ma:contentTypeVersion="13" ma:contentTypeDescription="Create a new document." ma:contentTypeScope="" ma:versionID="2d7e13b4c1f9c742a1b729716686fa70">
  <xsd:schema xmlns:xsd="http://www.w3.org/2001/XMLSchema" xmlns:xs="http://www.w3.org/2001/XMLSchema" xmlns:p="http://schemas.microsoft.com/office/2006/metadata/properties" xmlns:ns2="59a830c1-7073-48e7-a623-528add45a120" xmlns:ns3="8234652b-4e88-4c30-a994-e272914a045d" targetNamespace="http://schemas.microsoft.com/office/2006/metadata/properties" ma:root="true" ma:fieldsID="dd72dc9f5930d74132881e2ed6f9d74a" ns2:_="" ns3:_="">
    <xsd:import namespace="59a830c1-7073-48e7-a623-528add45a120"/>
    <xsd:import namespace="8234652b-4e88-4c30-a994-e272914a045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a830c1-7073-48e7-a623-528add45a1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234652b-4e88-4c30-a994-e272914a045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8234652b-4e88-4c30-a994-e272914a045d">
      <UserInfo>
        <DisplayName>Yesim Anter</DisplayName>
        <AccountId>16</AccountId>
        <AccountType/>
      </UserInfo>
      <UserInfo>
        <DisplayName>Melanie Blanco Nunes</DisplayName>
        <AccountId>3910</AccountId>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0D2C1F0-C363-4025-91DB-18F733C5982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9a830c1-7073-48e7-a623-528add45a120"/>
    <ds:schemaRef ds:uri="8234652b-4e88-4c30-a994-e272914a045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7899C4F-194D-47FC-918D-4EED357B8EAD}">
  <ds:schemaRefs>
    <ds:schemaRef ds:uri="http://schemas.microsoft.com/office/2006/metadata/properties"/>
    <ds:schemaRef ds:uri="http://schemas.microsoft.com/office/infopath/2007/PartnerControls"/>
    <ds:schemaRef ds:uri="f1f308d3-4c92-402a-ab04-f7497706f561"/>
    <ds:schemaRef ds:uri="8234652b-4e88-4c30-a994-e272914a045d"/>
  </ds:schemaRefs>
</ds:datastoreItem>
</file>

<file path=customXml/itemProps3.xml><?xml version="1.0" encoding="utf-8"?>
<ds:datastoreItem xmlns:ds="http://schemas.openxmlformats.org/officeDocument/2006/customXml" ds:itemID="{8CC15244-6FF3-46F0-8281-63B63B937A6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3211</TotalTime>
  <Words>404</Words>
  <Application>Microsoft Office PowerPoint</Application>
  <PresentationFormat>Custom</PresentationFormat>
  <Paragraphs>32</Paragraphs>
  <Slides>1</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vt:i4>
      </vt:variant>
    </vt:vector>
  </HeadingPairs>
  <TitlesOfParts>
    <vt:vector size="4" baseType="lpstr">
      <vt:lpstr>Arial</vt:lpstr>
      <vt:lpstr>Neue Haas Grotesk Text Pro</vt:lpstr>
      <vt:lpstr>1_Office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Negret</dc:creator>
  <cp:lastModifiedBy>Caroline F Quiroga</cp:lastModifiedBy>
  <cp:revision>80</cp:revision>
  <dcterms:created xsi:type="dcterms:W3CDTF">2019-06-25T19:12:02Z</dcterms:created>
  <dcterms:modified xsi:type="dcterms:W3CDTF">2024-04-17T21:04:44Z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