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12192000"/>
  <p:notesSz cx="6858000" cy="9144000"/>
  <p:embeddedFontLst>
    <p:embeddedFont>
      <p:font typeface="Roboto"/>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8" roundtripDataSignature="AMtx7mgJ11nboXQKfTgIftjKote+sGeq2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Roboto-regular.fntdata"/><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oboto-italic.fntdata"/><Relationship Id="rId25" Type="http://schemas.openxmlformats.org/officeDocument/2006/relationships/font" Target="fonts/Roboto-bold.fntdata"/><Relationship Id="rId28" Type="http://customschemas.google.com/relationships/presentationmetadata" Target="metadata"/><Relationship Id="rId27" Type="http://schemas.openxmlformats.org/officeDocument/2006/relationships/font" Target="fonts/Roboto-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1f59b6190d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g1f59b6190d8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1f79c6c9d28_13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1f79c6c9d28_13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1f79c6c9d28_13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1f79c6c9d28_13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f79c6c9d28_13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1f79c6c9d28_13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f79c6c9d28_13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1f79c6c9d28_13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f79c6c9d28_13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1f79c6c9d28_13_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f8173976b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1f8173976b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f8173976b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g1f8173976b2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f79c6c9d28_14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1f79c6c9d28_14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f79c6c9d28_14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1f79c6c9d28_14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1f59455168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1f59455168f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3.png"/><Relationship Id="rId2" Type="http://schemas.openxmlformats.org/officeDocument/2006/relationships/image" Target="../media/image6.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31.jpg"/><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8.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0.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29.png"/><Relationship Id="rId5" Type="http://schemas.openxmlformats.org/officeDocument/2006/relationships/image" Target="../media/image14.png"/><Relationship Id="rId6" Type="http://schemas.openxmlformats.org/officeDocument/2006/relationships/image" Target="../media/image18.png"/><Relationship Id="rId7" Type="http://schemas.openxmlformats.org/officeDocument/2006/relationships/image" Target="../media/image26.png"/><Relationship Id="rId8"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4.png"/><Relationship Id="rId7"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1859280" y="392225"/>
            <a:ext cx="9072900" cy="23877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6000"/>
              <a:buFont typeface="Arial"/>
              <a:buNone/>
            </a:pPr>
            <a:r>
              <a:rPr lang="en-US" sz="4600"/>
              <a:t>Senior Project Final Presentation</a:t>
            </a:r>
            <a:endParaRPr sz="4600"/>
          </a:p>
          <a:p>
            <a:pPr indent="0" lvl="0" marL="0" rtl="0" algn="l">
              <a:lnSpc>
                <a:spcPct val="90000"/>
              </a:lnSpc>
              <a:spcBef>
                <a:spcPts val="0"/>
              </a:spcBef>
              <a:spcAft>
                <a:spcPts val="0"/>
              </a:spcAft>
              <a:buClr>
                <a:schemeClr val="lt1"/>
              </a:buClr>
              <a:buSzPts val="6000"/>
              <a:buFont typeface="Arial"/>
              <a:buNone/>
            </a:pPr>
            <a:r>
              <a:t/>
            </a:r>
            <a:endParaRPr sz="4600"/>
          </a:p>
          <a:p>
            <a:pPr indent="0" lvl="0" marL="0" rtl="0" algn="l">
              <a:lnSpc>
                <a:spcPct val="90000"/>
              </a:lnSpc>
              <a:spcBef>
                <a:spcPts val="0"/>
              </a:spcBef>
              <a:spcAft>
                <a:spcPts val="0"/>
              </a:spcAft>
              <a:buClr>
                <a:schemeClr val="lt1"/>
              </a:buClr>
              <a:buSzPts val="6000"/>
              <a:buFont typeface="Arial"/>
              <a:buNone/>
            </a:pPr>
            <a:r>
              <a:rPr lang="en-US" sz="4600"/>
              <a:t>Commute Connect</a:t>
            </a:r>
            <a:endParaRPr sz="4600"/>
          </a:p>
        </p:txBody>
      </p:sp>
      <p:sp>
        <p:nvSpPr>
          <p:cNvPr id="182" name="Google Shape;182;p1"/>
          <p:cNvSpPr txBox="1"/>
          <p:nvPr>
            <p:ph idx="1" type="subTitle"/>
          </p:nvPr>
        </p:nvSpPr>
        <p:spPr>
          <a:xfrm>
            <a:off x="1859300" y="3104925"/>
            <a:ext cx="9072900" cy="3137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Spring - 2024</a:t>
            </a:r>
            <a:endParaRPr/>
          </a:p>
          <a:p>
            <a:pPr indent="0" lvl="0" marL="0" rtl="0" algn="l">
              <a:lnSpc>
                <a:spcPct val="90000"/>
              </a:lnSpc>
              <a:spcBef>
                <a:spcPts val="0"/>
              </a:spcBef>
              <a:spcAft>
                <a:spcPts val="0"/>
              </a:spcAft>
              <a:buClr>
                <a:schemeClr val="lt1"/>
              </a:buClr>
              <a:buSzPts val="2400"/>
              <a:buNone/>
            </a:pPr>
            <a:r>
              <a:t/>
            </a:r>
            <a:endParaRPr/>
          </a:p>
          <a:p>
            <a:pPr indent="0" lvl="0" marL="0" rtl="0" algn="l">
              <a:lnSpc>
                <a:spcPct val="90000"/>
              </a:lnSpc>
              <a:spcBef>
                <a:spcPts val="0"/>
              </a:spcBef>
              <a:spcAft>
                <a:spcPts val="0"/>
              </a:spcAft>
              <a:buClr>
                <a:schemeClr val="lt1"/>
              </a:buClr>
              <a:buSzPts val="2400"/>
              <a:buNone/>
            </a:pPr>
            <a:r>
              <a:rPr lang="en-US"/>
              <a:t>Team members:</a:t>
            </a:r>
            <a:endParaRPr/>
          </a:p>
          <a:p>
            <a:pPr indent="-381000" lvl="0" marL="457200" rtl="0" algn="l">
              <a:lnSpc>
                <a:spcPct val="90000"/>
              </a:lnSpc>
              <a:spcBef>
                <a:spcPts val="0"/>
              </a:spcBef>
              <a:spcAft>
                <a:spcPts val="0"/>
              </a:spcAft>
              <a:buSzPts val="2400"/>
              <a:buChar char="●"/>
            </a:pPr>
            <a:r>
              <a:rPr lang="en-US"/>
              <a:t>Fabio Hernandez Rubio</a:t>
            </a:r>
            <a:endParaRPr/>
          </a:p>
          <a:p>
            <a:pPr indent="-381000" lvl="0" marL="457200" rtl="0" algn="l">
              <a:lnSpc>
                <a:spcPct val="90000"/>
              </a:lnSpc>
              <a:spcBef>
                <a:spcPts val="0"/>
              </a:spcBef>
              <a:spcAft>
                <a:spcPts val="0"/>
              </a:spcAft>
              <a:buSzPts val="2400"/>
              <a:buChar char="●"/>
            </a:pPr>
            <a:r>
              <a:rPr lang="en-US"/>
              <a:t>Christian Gonzalez</a:t>
            </a:r>
            <a:endParaRPr/>
          </a:p>
          <a:p>
            <a:pPr indent="-381000" lvl="0" marL="457200" rtl="0" algn="l">
              <a:lnSpc>
                <a:spcPct val="90000"/>
              </a:lnSpc>
              <a:spcBef>
                <a:spcPts val="0"/>
              </a:spcBef>
              <a:spcAft>
                <a:spcPts val="0"/>
              </a:spcAft>
              <a:buSzPts val="2400"/>
              <a:buChar char="●"/>
            </a:pPr>
            <a:r>
              <a:rPr lang="en-US"/>
              <a:t>Antonio Porven</a:t>
            </a:r>
            <a:endParaRPr/>
          </a:p>
          <a:p>
            <a:pPr indent="-381000" lvl="0" marL="457200" rtl="0" algn="l">
              <a:lnSpc>
                <a:spcPct val="90000"/>
              </a:lnSpc>
              <a:spcBef>
                <a:spcPts val="0"/>
              </a:spcBef>
              <a:spcAft>
                <a:spcPts val="0"/>
              </a:spcAft>
              <a:buSzPts val="2400"/>
              <a:buChar char="●"/>
            </a:pPr>
            <a:r>
              <a:rPr lang="en-US"/>
              <a:t>Denae Miller</a:t>
            </a:r>
            <a:endParaRPr/>
          </a:p>
          <a:p>
            <a:pPr indent="-381000" lvl="0" marL="457200" rtl="0" algn="l">
              <a:lnSpc>
                <a:spcPct val="90000"/>
              </a:lnSpc>
              <a:spcBef>
                <a:spcPts val="0"/>
              </a:spcBef>
              <a:spcAft>
                <a:spcPts val="0"/>
              </a:spcAft>
              <a:buSzPts val="2400"/>
              <a:buChar char="●"/>
            </a:pPr>
            <a:r>
              <a:rPr lang="en-US"/>
              <a:t>Abraham Nunez</a:t>
            </a:r>
            <a:endParaRPr/>
          </a:p>
          <a:p>
            <a:pPr indent="0" lvl="0" marL="0" rtl="0" algn="l">
              <a:lnSpc>
                <a:spcPct val="90000"/>
              </a:lnSpc>
              <a:spcBef>
                <a:spcPts val="0"/>
              </a:spcBef>
              <a:spcAft>
                <a:spcPts val="0"/>
              </a:spcAft>
              <a:buClr>
                <a:schemeClr val="lt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Profile and Edit Profile Page</a:t>
            </a:r>
            <a:endParaRPr/>
          </a:p>
        </p:txBody>
      </p:sp>
      <p:sp>
        <p:nvSpPr>
          <p:cNvPr id="256" name="Google Shape;256;p7"/>
          <p:cNvSpPr txBox="1"/>
          <p:nvPr>
            <p:ph idx="1" type="body"/>
          </p:nvPr>
        </p:nvSpPr>
        <p:spPr>
          <a:xfrm>
            <a:off x="1918002"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b="1" lang="en-US"/>
              <a:t>Summary</a:t>
            </a:r>
            <a:r>
              <a:rPr b="1" lang="en-US"/>
              <a:t> of the Profile and edit Profile page</a:t>
            </a:r>
            <a:endParaRPr b="1"/>
          </a:p>
          <a:p>
            <a:pPr indent="-101600" lvl="0" marL="228600" rtl="0" algn="l">
              <a:lnSpc>
                <a:spcPct val="90000"/>
              </a:lnSpc>
              <a:spcBef>
                <a:spcPts val="0"/>
              </a:spcBef>
              <a:spcAft>
                <a:spcPts val="0"/>
              </a:spcAft>
              <a:buClr>
                <a:schemeClr val="lt1"/>
              </a:buClr>
              <a:buSzPts val="2000"/>
              <a:buNone/>
            </a:pPr>
            <a:r>
              <a:t/>
            </a:r>
            <a:endParaRPr b="1"/>
          </a:p>
          <a:p>
            <a:pPr indent="-355600" lvl="0" marL="457200" rtl="0" algn="l">
              <a:lnSpc>
                <a:spcPct val="90000"/>
              </a:lnSpc>
              <a:spcBef>
                <a:spcPts val="0"/>
              </a:spcBef>
              <a:spcAft>
                <a:spcPts val="0"/>
              </a:spcAft>
              <a:buSzPts val="2000"/>
              <a:buChar char="•"/>
            </a:pPr>
            <a:r>
              <a:rPr lang="en-US"/>
              <a:t>The Profile pages allows the user to have a personal page allowing them to be </a:t>
            </a:r>
            <a:r>
              <a:rPr lang="en-US"/>
              <a:t>visible</a:t>
            </a:r>
            <a:r>
              <a:rPr lang="en-US"/>
              <a:t> to other users. </a:t>
            </a:r>
            <a:endParaRPr/>
          </a:p>
          <a:p>
            <a:pPr indent="-355600" lvl="0" marL="457200" rtl="0" algn="l">
              <a:lnSpc>
                <a:spcPct val="90000"/>
              </a:lnSpc>
              <a:spcBef>
                <a:spcPts val="0"/>
              </a:spcBef>
              <a:spcAft>
                <a:spcPts val="0"/>
              </a:spcAft>
              <a:buSzPts val="2000"/>
              <a:buChar char="•"/>
            </a:pPr>
            <a:r>
              <a:rPr lang="en-US"/>
              <a:t>All users are able to view their own profile through the profile button in the bottom navigation bar.</a:t>
            </a:r>
            <a:endParaRPr/>
          </a:p>
          <a:p>
            <a:pPr indent="-355600" lvl="0" marL="457200" rtl="0" algn="l">
              <a:lnSpc>
                <a:spcPct val="90000"/>
              </a:lnSpc>
              <a:spcBef>
                <a:spcPts val="0"/>
              </a:spcBef>
              <a:spcAft>
                <a:spcPts val="0"/>
              </a:spcAft>
              <a:buSzPts val="2000"/>
              <a:buChar char="•"/>
            </a:pPr>
            <a:r>
              <a:rPr lang="en-US"/>
              <a:t>Users are able to see their profile image, username, and a short biography of their choosing. </a:t>
            </a:r>
            <a:endParaRPr/>
          </a:p>
          <a:p>
            <a:pPr indent="-355600" lvl="0" marL="457200" rtl="0" algn="l">
              <a:lnSpc>
                <a:spcPct val="90000"/>
              </a:lnSpc>
              <a:spcBef>
                <a:spcPts val="0"/>
              </a:spcBef>
              <a:spcAft>
                <a:spcPts val="0"/>
              </a:spcAft>
              <a:buSzPts val="2000"/>
              <a:buChar char="•"/>
            </a:pPr>
            <a:r>
              <a:rPr lang="en-US"/>
              <a:t>Users are also able to edit their profile page through the edit profile button on their profile page</a:t>
            </a:r>
            <a:endParaRPr/>
          </a:p>
          <a:p>
            <a:pPr indent="-355600" lvl="0" marL="457200" rtl="0" algn="l">
              <a:lnSpc>
                <a:spcPct val="90000"/>
              </a:lnSpc>
              <a:spcBef>
                <a:spcPts val="0"/>
              </a:spcBef>
              <a:spcAft>
                <a:spcPts val="0"/>
              </a:spcAft>
              <a:buSzPts val="2000"/>
              <a:buChar char="•"/>
            </a:pPr>
            <a:r>
              <a:rPr lang="en-US"/>
              <a:t>Through the edit profile page they are able to edit their username, bio and profile picture as needed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8"/>
          <p:cNvSpPr txBox="1"/>
          <p:nvPr>
            <p:ph idx="1" type="body"/>
          </p:nvPr>
        </p:nvSpPr>
        <p:spPr>
          <a:xfrm>
            <a:off x="6880587" y="1163297"/>
            <a:ext cx="47583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Edit Profile Page</a:t>
            </a:r>
            <a:endParaRPr/>
          </a:p>
        </p:txBody>
      </p:sp>
      <p:sp>
        <p:nvSpPr>
          <p:cNvPr id="262" name="Google Shape;262;p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t>Profile and Edit Profile Page</a:t>
            </a:r>
            <a:endParaRPr/>
          </a:p>
        </p:txBody>
      </p:sp>
      <p:sp>
        <p:nvSpPr>
          <p:cNvPr id="263" name="Google Shape;263;p8"/>
          <p:cNvSpPr txBox="1"/>
          <p:nvPr>
            <p:ph idx="2" type="body"/>
          </p:nvPr>
        </p:nvSpPr>
        <p:spPr>
          <a:xfrm>
            <a:off x="3749250" y="2604300"/>
            <a:ext cx="29271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 This is the default</a:t>
            </a:r>
            <a:r>
              <a:rPr lang="en-US"/>
              <a:t> </a:t>
            </a:r>
            <a:r>
              <a:rPr lang="en-US"/>
              <a:t>Profile page that is created for any new user. Their username will be the first part of their email before the @ and the profile image will be the same as seen here.</a:t>
            </a:r>
            <a:endParaRPr/>
          </a:p>
        </p:txBody>
      </p:sp>
      <p:sp>
        <p:nvSpPr>
          <p:cNvPr id="264" name="Google Shape;264;p8"/>
          <p:cNvSpPr txBox="1"/>
          <p:nvPr>
            <p:ph idx="3" type="body"/>
          </p:nvPr>
        </p:nvSpPr>
        <p:spPr>
          <a:xfrm>
            <a:off x="8711771" y="2604300"/>
            <a:ext cx="29271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 This is the page where the user can edit their profile page as seen they can edit their username, bio, and change their profile image by uploading one from their device</a:t>
            </a:r>
            <a:endParaRPr/>
          </a:p>
        </p:txBody>
      </p:sp>
      <p:sp>
        <p:nvSpPr>
          <p:cNvPr id="265" name="Google Shape;265;p8"/>
          <p:cNvSpPr txBox="1"/>
          <p:nvPr>
            <p:ph idx="4" type="body"/>
          </p:nvPr>
        </p:nvSpPr>
        <p:spPr>
          <a:xfrm>
            <a:off x="1918023" y="1163297"/>
            <a:ext cx="47583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b="0" lang="en-US"/>
              <a:t>Profile Page Screenshots</a:t>
            </a:r>
            <a:endParaRPr b="0"/>
          </a:p>
        </p:txBody>
      </p:sp>
      <p:pic>
        <p:nvPicPr>
          <p:cNvPr id="266" name="Google Shape;266;p8"/>
          <p:cNvPicPr preferRelativeResize="0"/>
          <p:nvPr/>
        </p:nvPicPr>
        <p:blipFill>
          <a:blip r:embed="rId3">
            <a:alphaModFix/>
          </a:blip>
          <a:stretch>
            <a:fillRect/>
          </a:stretch>
        </p:blipFill>
        <p:spPr>
          <a:xfrm>
            <a:off x="6880575" y="1828099"/>
            <a:ext cx="1831200" cy="3866301"/>
          </a:xfrm>
          <a:prstGeom prst="rect">
            <a:avLst/>
          </a:prstGeom>
          <a:noFill/>
          <a:ln>
            <a:noFill/>
          </a:ln>
        </p:spPr>
      </p:pic>
      <p:pic>
        <p:nvPicPr>
          <p:cNvPr id="267" name="Google Shape;267;p8"/>
          <p:cNvPicPr preferRelativeResize="0"/>
          <p:nvPr/>
        </p:nvPicPr>
        <p:blipFill>
          <a:blip r:embed="rId4">
            <a:alphaModFix/>
          </a:blip>
          <a:stretch>
            <a:fillRect/>
          </a:stretch>
        </p:blipFill>
        <p:spPr>
          <a:xfrm>
            <a:off x="1918000" y="1828113"/>
            <a:ext cx="1831200" cy="38662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g1f59b6190d8_0_2"/>
          <p:cNvSpPr txBox="1"/>
          <p:nvPr>
            <p:ph idx="1" type="body"/>
          </p:nvPr>
        </p:nvSpPr>
        <p:spPr>
          <a:xfrm>
            <a:off x="6880587" y="1163297"/>
            <a:ext cx="47583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Google </a:t>
            </a:r>
            <a:r>
              <a:rPr lang="en-US"/>
              <a:t>Sign Up</a:t>
            </a:r>
            <a:endParaRPr/>
          </a:p>
        </p:txBody>
      </p:sp>
      <p:sp>
        <p:nvSpPr>
          <p:cNvPr id="273" name="Google Shape;273;g1f59b6190d8_0_2"/>
          <p:cNvSpPr txBox="1"/>
          <p:nvPr>
            <p:ph type="title"/>
          </p:nvPr>
        </p:nvSpPr>
        <p:spPr>
          <a:xfrm>
            <a:off x="1917989" y="454585"/>
            <a:ext cx="9718800" cy="11841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b="1" lang="en-US"/>
              <a:t>Google Signup and Sign in</a:t>
            </a:r>
            <a:endParaRPr b="1"/>
          </a:p>
        </p:txBody>
      </p:sp>
      <p:sp>
        <p:nvSpPr>
          <p:cNvPr id="274" name="Google Shape;274;g1f59b6190d8_0_2"/>
          <p:cNvSpPr txBox="1"/>
          <p:nvPr>
            <p:ph idx="2" type="body"/>
          </p:nvPr>
        </p:nvSpPr>
        <p:spPr>
          <a:xfrm>
            <a:off x="3749250" y="2604300"/>
            <a:ext cx="29271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user is able to login to their account through their google </a:t>
            </a:r>
            <a:r>
              <a:rPr lang="en-US"/>
              <a:t>account</a:t>
            </a:r>
            <a:r>
              <a:rPr lang="en-US"/>
              <a:t> if the have previously registered with it</a:t>
            </a:r>
            <a:endParaRPr/>
          </a:p>
        </p:txBody>
      </p:sp>
      <p:sp>
        <p:nvSpPr>
          <p:cNvPr id="275" name="Google Shape;275;g1f59b6190d8_0_2"/>
          <p:cNvSpPr txBox="1"/>
          <p:nvPr>
            <p:ph idx="3" type="body"/>
          </p:nvPr>
        </p:nvSpPr>
        <p:spPr>
          <a:xfrm>
            <a:off x="8711771" y="2604300"/>
            <a:ext cx="29271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 This is the page where the user is able to </a:t>
            </a:r>
            <a:r>
              <a:rPr lang="en-US"/>
              <a:t>sign up</a:t>
            </a:r>
            <a:r>
              <a:rPr lang="en-US"/>
              <a:t> using their google account.</a:t>
            </a:r>
            <a:endParaRPr/>
          </a:p>
        </p:txBody>
      </p:sp>
      <p:sp>
        <p:nvSpPr>
          <p:cNvPr id="276" name="Google Shape;276;g1f59b6190d8_0_2"/>
          <p:cNvSpPr txBox="1"/>
          <p:nvPr>
            <p:ph idx="4" type="body"/>
          </p:nvPr>
        </p:nvSpPr>
        <p:spPr>
          <a:xfrm>
            <a:off x="1918023" y="1163297"/>
            <a:ext cx="47583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Google Sign in</a:t>
            </a:r>
            <a:endParaRPr/>
          </a:p>
        </p:txBody>
      </p:sp>
      <p:pic>
        <p:nvPicPr>
          <p:cNvPr id="277" name="Google Shape;277;g1f59b6190d8_0_2"/>
          <p:cNvPicPr preferRelativeResize="0"/>
          <p:nvPr/>
        </p:nvPicPr>
        <p:blipFill rotWithShape="1">
          <a:blip r:embed="rId3">
            <a:alphaModFix/>
          </a:blip>
          <a:srcRect b="0" l="0" r="0" t="0"/>
          <a:stretch/>
        </p:blipFill>
        <p:spPr>
          <a:xfrm>
            <a:off x="6880575" y="1828099"/>
            <a:ext cx="1831200" cy="3866301"/>
          </a:xfrm>
          <a:prstGeom prst="rect">
            <a:avLst/>
          </a:prstGeom>
          <a:noFill/>
          <a:ln>
            <a:noFill/>
          </a:ln>
        </p:spPr>
      </p:pic>
      <p:pic>
        <p:nvPicPr>
          <p:cNvPr id="278" name="Google Shape;278;g1f59b6190d8_0_2"/>
          <p:cNvPicPr preferRelativeResize="0"/>
          <p:nvPr/>
        </p:nvPicPr>
        <p:blipFill rotWithShape="1">
          <a:blip r:embed="rId4">
            <a:alphaModFix/>
          </a:blip>
          <a:srcRect b="0" l="0" r="0" t="0"/>
          <a:stretch/>
        </p:blipFill>
        <p:spPr>
          <a:xfrm>
            <a:off x="1918000" y="1828113"/>
            <a:ext cx="1831200" cy="38662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g1f79c6c9d28_13_5"/>
          <p:cNvSpPr txBox="1"/>
          <p:nvPr>
            <p:ph idx="1" type="body"/>
          </p:nvPr>
        </p:nvSpPr>
        <p:spPr>
          <a:xfrm>
            <a:off x="1651450" y="628525"/>
            <a:ext cx="9718800" cy="4499400"/>
          </a:xfrm>
          <a:prstGeom prst="rect">
            <a:avLst/>
          </a:prstGeom>
        </p:spPr>
        <p:txBody>
          <a:bodyPr anchorCtr="0" anchor="b" bIns="45700" lIns="91425" spcFirstLastPara="1" rIns="91425" wrap="square" tIns="45700">
            <a:normAutofit/>
          </a:bodyPr>
          <a:lstStyle/>
          <a:p>
            <a:pPr indent="-228600" lvl="0" marL="457200" rtl="0" algn="l">
              <a:spcBef>
                <a:spcPts val="1000"/>
              </a:spcBef>
              <a:spcAft>
                <a:spcPts val="0"/>
              </a:spcAft>
              <a:buSzPts val="2300"/>
              <a:buNone/>
            </a:pPr>
            <a:r>
              <a:rPr b="0" lang="en-US" sz="2300"/>
              <a:t>Adding map navigation allows for Commute Connect to give directions on any potential rides, that was taken in as input from the user. The directions generated are continuously updating as the user’s current position changes, allowing for improved understandability.</a:t>
            </a:r>
            <a:endParaRPr b="0" sz="2300"/>
          </a:p>
          <a:p>
            <a:pPr indent="-228600" lvl="0" marL="457200" rtl="0" algn="l">
              <a:spcBef>
                <a:spcPts val="0"/>
              </a:spcBef>
              <a:spcAft>
                <a:spcPts val="0"/>
              </a:spcAft>
              <a:buSzPts val="2300"/>
              <a:buNone/>
            </a:pPr>
            <a:r>
              <a:t/>
            </a:r>
            <a:endParaRPr b="0" sz="2300"/>
          </a:p>
          <a:p>
            <a:pPr indent="-228600" lvl="0" marL="457200" rtl="0" algn="l">
              <a:spcBef>
                <a:spcPts val="0"/>
              </a:spcBef>
              <a:spcAft>
                <a:spcPts val="0"/>
              </a:spcAft>
              <a:buSzPts val="2300"/>
              <a:buNone/>
            </a:pPr>
            <a:r>
              <a:rPr b="0" lang="en-US" sz="2300"/>
              <a:t>The map navigation was implemented through the means of using the “Google Maps”, “location”, and “polyline points” API. Allowing for the use of markers, routelines, and methods for obtaining the location of any user.</a:t>
            </a:r>
            <a:endParaRPr b="0" sz="2300"/>
          </a:p>
          <a:p>
            <a:pPr indent="0" lvl="0" marL="0" rtl="0" algn="l">
              <a:spcBef>
                <a:spcPts val="1000"/>
              </a:spcBef>
              <a:spcAft>
                <a:spcPts val="0"/>
              </a:spcAft>
              <a:buNone/>
            </a:pPr>
            <a:r>
              <a:t/>
            </a:r>
            <a:endParaRPr b="0" sz="2300"/>
          </a:p>
          <a:p>
            <a:pPr indent="0" lvl="0" marL="0" rtl="0" algn="l">
              <a:spcBef>
                <a:spcPts val="1000"/>
              </a:spcBef>
              <a:spcAft>
                <a:spcPts val="0"/>
              </a:spcAft>
              <a:buNone/>
            </a:pPr>
            <a:r>
              <a:t/>
            </a:r>
            <a:endParaRPr b="0" sz="2500"/>
          </a:p>
        </p:txBody>
      </p:sp>
      <p:sp>
        <p:nvSpPr>
          <p:cNvPr id="284" name="Google Shape;284;g1f79c6c9d28_13_5"/>
          <p:cNvSpPr txBox="1"/>
          <p:nvPr>
            <p:ph type="title"/>
          </p:nvPr>
        </p:nvSpPr>
        <p:spPr>
          <a:xfrm>
            <a:off x="2124877" y="356382"/>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Map Navigation</a:t>
            </a:r>
            <a:endParaRPr/>
          </a:p>
        </p:txBody>
      </p:sp>
      <p:pic>
        <p:nvPicPr>
          <p:cNvPr id="285" name="Google Shape;285;g1f79c6c9d28_13_5"/>
          <p:cNvPicPr preferRelativeResize="0"/>
          <p:nvPr/>
        </p:nvPicPr>
        <p:blipFill>
          <a:blip r:embed="rId3">
            <a:alphaModFix/>
          </a:blip>
          <a:stretch>
            <a:fillRect/>
          </a:stretch>
        </p:blipFill>
        <p:spPr>
          <a:xfrm>
            <a:off x="3836650" y="4223450"/>
            <a:ext cx="1258977" cy="2313725"/>
          </a:xfrm>
          <a:prstGeom prst="rect">
            <a:avLst/>
          </a:prstGeom>
          <a:noFill/>
          <a:ln>
            <a:noFill/>
          </a:ln>
        </p:spPr>
      </p:pic>
      <p:pic>
        <p:nvPicPr>
          <p:cNvPr id="286" name="Google Shape;286;g1f79c6c9d28_13_5"/>
          <p:cNvPicPr preferRelativeResize="0"/>
          <p:nvPr/>
        </p:nvPicPr>
        <p:blipFill>
          <a:blip r:embed="rId4">
            <a:alphaModFix/>
          </a:blip>
          <a:stretch>
            <a:fillRect/>
          </a:stretch>
        </p:blipFill>
        <p:spPr>
          <a:xfrm>
            <a:off x="8914050" y="4223450"/>
            <a:ext cx="1214725" cy="23137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1f79c6c9d28_13_36"/>
          <p:cNvSpPr txBox="1"/>
          <p:nvPr>
            <p:ph idx="1" type="body"/>
          </p:nvPr>
        </p:nvSpPr>
        <p:spPr>
          <a:xfrm>
            <a:off x="1920240" y="1825625"/>
            <a:ext cx="9718800" cy="3955500"/>
          </a:xfrm>
          <a:prstGeom prst="rect">
            <a:avLst/>
          </a:prstGeom>
        </p:spPr>
        <p:txBody>
          <a:bodyPr anchorCtr="0" anchor="b" bIns="45700" lIns="91425" spcFirstLastPara="1" rIns="91425" wrap="square" tIns="45700">
            <a:normAutofit/>
          </a:bodyPr>
          <a:lstStyle/>
          <a:p>
            <a:pPr indent="0" lvl="0" marL="0" rtl="0" algn="l">
              <a:spcBef>
                <a:spcPts val="1000"/>
              </a:spcBef>
              <a:spcAft>
                <a:spcPts val="0"/>
              </a:spcAft>
              <a:buNone/>
            </a:pPr>
            <a:r>
              <a:rPr b="0" lang="en-US"/>
              <a:t>Work in Progress:</a:t>
            </a:r>
            <a:endParaRPr b="0"/>
          </a:p>
          <a:p>
            <a:pPr indent="-228600" lvl="0" marL="457200" rtl="0" algn="l">
              <a:spcBef>
                <a:spcPts val="1000"/>
              </a:spcBef>
              <a:spcAft>
                <a:spcPts val="0"/>
              </a:spcAft>
              <a:buSzPts val="2400"/>
              <a:buNone/>
            </a:pPr>
            <a:r>
              <a:rPr b="0" lang="en-US"/>
              <a:t>Developing a way for the google map to show multiple route lines and markers for differing locations.</a:t>
            </a:r>
            <a:endParaRPr b="0"/>
          </a:p>
          <a:p>
            <a:pPr indent="-228600" lvl="0" marL="457200" rtl="0" algn="l">
              <a:spcBef>
                <a:spcPts val="0"/>
              </a:spcBef>
              <a:spcAft>
                <a:spcPts val="0"/>
              </a:spcAft>
              <a:buSzPts val="2400"/>
              <a:buNone/>
            </a:pPr>
            <a:r>
              <a:rPr b="0" lang="en-US"/>
              <a:t>Developing a way for google map to show multiple current locations for the abundance of users.</a:t>
            </a:r>
            <a:endParaRPr b="0"/>
          </a:p>
          <a:p>
            <a:pPr indent="0" lvl="0" marL="457200" rtl="0" algn="l">
              <a:spcBef>
                <a:spcPts val="1000"/>
              </a:spcBef>
              <a:spcAft>
                <a:spcPts val="0"/>
              </a:spcAft>
              <a:buNone/>
            </a:pPr>
            <a:r>
              <a:t/>
            </a:r>
            <a:endParaRPr b="0"/>
          </a:p>
          <a:p>
            <a:pPr indent="0" lvl="0" marL="0" rtl="0" algn="l">
              <a:spcBef>
                <a:spcPts val="1000"/>
              </a:spcBef>
              <a:spcAft>
                <a:spcPts val="0"/>
              </a:spcAft>
              <a:buNone/>
            </a:pPr>
            <a:r>
              <a:rPr b="0" lang="en-US"/>
              <a:t>Future Improvements:</a:t>
            </a:r>
            <a:endParaRPr b="0"/>
          </a:p>
          <a:p>
            <a:pPr indent="-228600" lvl="0" marL="457200" rtl="0" algn="l">
              <a:spcBef>
                <a:spcPts val="1000"/>
              </a:spcBef>
              <a:spcAft>
                <a:spcPts val="0"/>
              </a:spcAft>
              <a:buSzPts val="2400"/>
              <a:buNone/>
            </a:pPr>
            <a:r>
              <a:rPr b="0" lang="en-US"/>
              <a:t>Adding icons for all drivers using the CommuteConnect, at their respective locations</a:t>
            </a:r>
            <a:endParaRPr b="0"/>
          </a:p>
          <a:p>
            <a:pPr indent="-228600" lvl="0" marL="457200" rtl="0" algn="l">
              <a:spcBef>
                <a:spcPts val="0"/>
              </a:spcBef>
              <a:spcAft>
                <a:spcPts val="0"/>
              </a:spcAft>
              <a:buSzPts val="2400"/>
              <a:buNone/>
            </a:pPr>
            <a:r>
              <a:rPr b="0" lang="en-US"/>
              <a:t>Implementing a way to obtain addresses for more than one user.</a:t>
            </a:r>
            <a:endParaRPr b="0"/>
          </a:p>
        </p:txBody>
      </p:sp>
      <p:sp>
        <p:nvSpPr>
          <p:cNvPr id="292" name="Google Shape;292;g1f79c6c9d28_13_36"/>
          <p:cNvSpPr txBox="1"/>
          <p:nvPr>
            <p:ph type="title"/>
          </p:nvPr>
        </p:nvSpPr>
        <p:spPr>
          <a:xfrm>
            <a:off x="1935502" y="484882"/>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Map Development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1f79c6c9d28_13_31"/>
          <p:cNvSpPr txBox="1"/>
          <p:nvPr>
            <p:ph idx="1" type="body"/>
          </p:nvPr>
        </p:nvSpPr>
        <p:spPr>
          <a:xfrm>
            <a:off x="1727125" y="1162250"/>
            <a:ext cx="5130900" cy="4873500"/>
          </a:xfrm>
          <a:prstGeom prst="rect">
            <a:avLst/>
          </a:prstGeom>
          <a:noFill/>
          <a:ln>
            <a:noFill/>
          </a:ln>
        </p:spPr>
        <p:txBody>
          <a:bodyPr anchorCtr="0" anchor="t" bIns="45700" lIns="91425" spcFirstLastPara="1" rIns="91425" wrap="square" tIns="45700">
            <a:normAutofit/>
          </a:bodyPr>
          <a:lstStyle/>
          <a:p>
            <a:pPr indent="0" lvl="0" marL="457200" rtl="0" algn="l">
              <a:spcBef>
                <a:spcPts val="0"/>
              </a:spcBef>
              <a:spcAft>
                <a:spcPts val="0"/>
              </a:spcAft>
              <a:buNone/>
            </a:pPr>
            <a:r>
              <a:t/>
            </a:r>
            <a:endParaRPr b="0" sz="1800"/>
          </a:p>
          <a:p>
            <a:pPr indent="0" lvl="0" marL="0" rtl="0" algn="l">
              <a:spcBef>
                <a:spcPts val="0"/>
              </a:spcBef>
              <a:spcAft>
                <a:spcPts val="0"/>
              </a:spcAft>
              <a:buNone/>
            </a:pPr>
            <a:r>
              <a:rPr b="0" lang="en-US" sz="1800" u="sng"/>
              <a:t>Notification Opt In/Out of:</a:t>
            </a:r>
            <a:endParaRPr b="0" sz="1800" u="sng"/>
          </a:p>
          <a:p>
            <a:pPr indent="0" lvl="0" marL="457200" rtl="0" algn="l">
              <a:spcBef>
                <a:spcPts val="0"/>
              </a:spcBef>
              <a:spcAft>
                <a:spcPts val="0"/>
              </a:spcAft>
              <a:buNone/>
            </a:pPr>
            <a:r>
              <a:t/>
            </a:r>
            <a:endParaRPr b="0" sz="1800"/>
          </a:p>
          <a:p>
            <a:pPr indent="-228600" lvl="0" marL="457200" rtl="0" algn="l">
              <a:spcBef>
                <a:spcPts val="0"/>
              </a:spcBef>
              <a:spcAft>
                <a:spcPts val="0"/>
              </a:spcAft>
              <a:buSzPts val="1800"/>
              <a:buNone/>
            </a:pPr>
            <a:r>
              <a:rPr b="0" lang="en-US" sz="1800"/>
              <a:t>Promotional Offers: Stay updated with the latest discounts, special offers, and referral bonuses.</a:t>
            </a:r>
            <a:endParaRPr b="0" sz="1800"/>
          </a:p>
          <a:p>
            <a:pPr indent="0" lvl="0" marL="457200" rtl="0" algn="l">
              <a:spcBef>
                <a:spcPts val="0"/>
              </a:spcBef>
              <a:spcAft>
                <a:spcPts val="0"/>
              </a:spcAft>
              <a:buNone/>
            </a:pPr>
            <a:r>
              <a:t/>
            </a:r>
            <a:endParaRPr b="0" sz="1800"/>
          </a:p>
          <a:p>
            <a:pPr indent="-228600" lvl="0" marL="457200" rtl="0" algn="l">
              <a:spcBef>
                <a:spcPts val="0"/>
              </a:spcBef>
              <a:spcAft>
                <a:spcPts val="0"/>
              </a:spcAft>
              <a:buSzPts val="1800"/>
              <a:buNone/>
            </a:pPr>
            <a:r>
              <a:rPr b="0" lang="en-US" sz="1800"/>
              <a:t>Product Updates &amp; News: Get informed about new product releases and the latest news.</a:t>
            </a:r>
            <a:endParaRPr b="0" sz="1800"/>
          </a:p>
          <a:p>
            <a:pPr indent="0" lvl="0" marL="457200" rtl="0" algn="l">
              <a:spcBef>
                <a:spcPts val="0"/>
              </a:spcBef>
              <a:spcAft>
                <a:spcPts val="0"/>
              </a:spcAft>
              <a:buNone/>
            </a:pPr>
            <a:r>
              <a:t/>
            </a:r>
            <a:endParaRPr b="0" sz="1800"/>
          </a:p>
          <a:p>
            <a:pPr indent="-228600" lvl="0" marL="457200" rtl="0" algn="l">
              <a:spcBef>
                <a:spcPts val="0"/>
              </a:spcBef>
              <a:spcAft>
                <a:spcPts val="0"/>
              </a:spcAft>
              <a:buSzPts val="1800"/>
              <a:buNone/>
            </a:pPr>
            <a:r>
              <a:rPr b="0" lang="en-US" sz="1800"/>
              <a:t>Recommendations: Enjoy personalized trip suggestions tailored to the user's preferences and travel history.</a:t>
            </a:r>
            <a:endParaRPr b="0" sz="1800"/>
          </a:p>
          <a:p>
            <a:pPr indent="0" lvl="0" marL="457200" rtl="0" algn="l">
              <a:spcBef>
                <a:spcPts val="0"/>
              </a:spcBef>
              <a:spcAft>
                <a:spcPts val="0"/>
              </a:spcAft>
              <a:buNone/>
            </a:pPr>
            <a:r>
              <a:t/>
            </a:r>
            <a:endParaRPr b="0" sz="1800"/>
          </a:p>
          <a:p>
            <a:pPr indent="-228600" lvl="0" marL="457200" rtl="0" algn="l">
              <a:spcBef>
                <a:spcPts val="0"/>
              </a:spcBef>
              <a:spcAft>
                <a:spcPts val="0"/>
              </a:spcAft>
              <a:buSzPts val="1800"/>
              <a:buNone/>
            </a:pPr>
            <a:r>
              <a:rPr b="0" lang="en-US" sz="1800"/>
              <a:t>Feedback: Participate in user research and provide valuable feedback through marketing surveys.</a:t>
            </a:r>
            <a:endParaRPr b="0" sz="1800"/>
          </a:p>
        </p:txBody>
      </p:sp>
      <p:sp>
        <p:nvSpPr>
          <p:cNvPr id="298" name="Google Shape;298;g1f79c6c9d28_13_31"/>
          <p:cNvSpPr txBox="1"/>
          <p:nvPr>
            <p:ph type="title"/>
          </p:nvPr>
        </p:nvSpPr>
        <p:spPr>
          <a:xfrm>
            <a:off x="1832727" y="120482"/>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160000"/>
              </a:lnSpc>
              <a:spcBef>
                <a:spcPts val="1400"/>
              </a:spcBef>
              <a:spcAft>
                <a:spcPts val="400"/>
              </a:spcAft>
              <a:buClr>
                <a:schemeClr val="dk1"/>
              </a:buClr>
              <a:buSzPts val="1100"/>
              <a:buFont typeface="Arial"/>
              <a:buNone/>
            </a:pPr>
            <a:r>
              <a:rPr lang="en-US"/>
              <a:t>Customizable Notification System</a:t>
            </a:r>
            <a:endParaRPr sz="4000"/>
          </a:p>
        </p:txBody>
      </p:sp>
      <p:pic>
        <p:nvPicPr>
          <p:cNvPr id="299" name="Google Shape;299;g1f79c6c9d28_13_31"/>
          <p:cNvPicPr preferRelativeResize="0"/>
          <p:nvPr/>
        </p:nvPicPr>
        <p:blipFill>
          <a:blip r:embed="rId3">
            <a:alphaModFix/>
          </a:blip>
          <a:stretch>
            <a:fillRect/>
          </a:stretch>
        </p:blipFill>
        <p:spPr>
          <a:xfrm>
            <a:off x="8664200" y="1064557"/>
            <a:ext cx="2528667" cy="524861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g1f79c6c9d28_13_15"/>
          <p:cNvSpPr txBox="1"/>
          <p:nvPr>
            <p:ph idx="1" type="body"/>
          </p:nvPr>
        </p:nvSpPr>
        <p:spPr>
          <a:xfrm>
            <a:off x="1935500" y="2442300"/>
            <a:ext cx="4758300" cy="3955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2000"/>
              <a:buNone/>
            </a:pPr>
            <a:r>
              <a:rPr lang="en-US" sz="1800"/>
              <a:t>Work-In-Progress:</a:t>
            </a:r>
            <a:endParaRPr b="1" sz="1500">
              <a:solidFill>
                <a:srgbClr val="0D0D0D"/>
              </a:solidFill>
              <a:highlight>
                <a:srgbClr val="FFFFFF"/>
              </a:highlight>
              <a:latin typeface="Roboto"/>
              <a:ea typeface="Roboto"/>
              <a:cs typeface="Roboto"/>
              <a:sym typeface="Roboto"/>
            </a:endParaRPr>
          </a:p>
          <a:p>
            <a:pPr indent="0" lvl="0" marL="0" rtl="0" algn="l">
              <a:lnSpc>
                <a:spcPct val="90000"/>
              </a:lnSpc>
              <a:spcBef>
                <a:spcPts val="0"/>
              </a:spcBef>
              <a:spcAft>
                <a:spcPts val="0"/>
              </a:spcAft>
              <a:buClr>
                <a:srgbClr val="3F3F3F"/>
              </a:buClr>
              <a:buSzPts val="2000"/>
              <a:buNone/>
            </a:pPr>
            <a:r>
              <a:t/>
            </a:r>
            <a:endParaRPr b="1" sz="1200">
              <a:solidFill>
                <a:srgbClr val="0D0D0D"/>
              </a:solidFill>
              <a:highlight>
                <a:srgbClr val="FFFFFF"/>
              </a:highlight>
              <a:latin typeface="Roboto"/>
              <a:ea typeface="Roboto"/>
              <a:cs typeface="Roboto"/>
              <a:sym typeface="Roboto"/>
            </a:endParaRPr>
          </a:p>
          <a:p>
            <a:pPr indent="0" lvl="0" marL="0" rtl="0" algn="l">
              <a:lnSpc>
                <a:spcPct val="90000"/>
              </a:lnSpc>
              <a:spcBef>
                <a:spcPts val="0"/>
              </a:spcBef>
              <a:spcAft>
                <a:spcPts val="0"/>
              </a:spcAft>
              <a:buNone/>
            </a:pPr>
            <a:r>
              <a:rPr b="0" lang="en-US" sz="1800"/>
              <a:t>Developing real-time push notification delivery for instant updates on ride status and new promotional offers.</a:t>
            </a:r>
            <a:endParaRPr b="0" sz="1800"/>
          </a:p>
          <a:p>
            <a:pPr indent="0" lvl="0" marL="457200" rtl="0" algn="l">
              <a:lnSpc>
                <a:spcPct val="90000"/>
              </a:lnSpc>
              <a:spcBef>
                <a:spcPts val="0"/>
              </a:spcBef>
              <a:spcAft>
                <a:spcPts val="0"/>
              </a:spcAft>
              <a:buNone/>
            </a:pPr>
            <a:r>
              <a:t/>
            </a:r>
            <a:endParaRPr b="0" sz="1800"/>
          </a:p>
          <a:p>
            <a:pPr indent="0" lvl="0" marL="0" rtl="0" algn="l">
              <a:lnSpc>
                <a:spcPct val="90000"/>
              </a:lnSpc>
              <a:spcBef>
                <a:spcPts val="0"/>
              </a:spcBef>
              <a:spcAft>
                <a:spcPts val="0"/>
              </a:spcAft>
              <a:buNone/>
            </a:pPr>
            <a:r>
              <a:rPr b="0" lang="en-US" sz="1800"/>
              <a:t>Implementing personalized notifications for individual user preferences and improve user engagement.</a:t>
            </a:r>
            <a:endParaRPr b="0" sz="1800"/>
          </a:p>
        </p:txBody>
      </p:sp>
      <p:sp>
        <p:nvSpPr>
          <p:cNvPr id="305" name="Google Shape;305;g1f79c6c9d28_13_15"/>
          <p:cNvSpPr txBox="1"/>
          <p:nvPr>
            <p:ph idx="2" type="body"/>
          </p:nvPr>
        </p:nvSpPr>
        <p:spPr>
          <a:xfrm>
            <a:off x="6974013" y="2442288"/>
            <a:ext cx="4758300" cy="3955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2000"/>
              <a:buNone/>
            </a:pPr>
            <a:r>
              <a:rPr b="1" lang="en-US" sz="1800"/>
              <a:t>Next Steps for Completion:</a:t>
            </a:r>
            <a:r>
              <a:rPr lang="en-US" sz="1500">
                <a:solidFill>
                  <a:srgbClr val="0D0D0D"/>
                </a:solidFill>
                <a:highlight>
                  <a:srgbClr val="FFFFFF"/>
                </a:highlight>
                <a:latin typeface="Roboto"/>
                <a:ea typeface="Roboto"/>
                <a:cs typeface="Roboto"/>
                <a:sym typeface="Roboto"/>
              </a:rPr>
              <a:t> </a:t>
            </a:r>
            <a:endParaRPr sz="1500">
              <a:solidFill>
                <a:srgbClr val="0D0D0D"/>
              </a:solidFill>
              <a:highlight>
                <a:srgbClr val="FFFFFF"/>
              </a:highlight>
              <a:latin typeface="Roboto"/>
              <a:ea typeface="Roboto"/>
              <a:cs typeface="Roboto"/>
              <a:sym typeface="Roboto"/>
            </a:endParaRPr>
          </a:p>
          <a:p>
            <a:pPr indent="-101600" lvl="0" marL="228600" rtl="0" algn="l">
              <a:lnSpc>
                <a:spcPct val="90000"/>
              </a:lnSpc>
              <a:spcBef>
                <a:spcPts val="0"/>
              </a:spcBef>
              <a:spcAft>
                <a:spcPts val="0"/>
              </a:spcAft>
              <a:buClr>
                <a:srgbClr val="3F3F3F"/>
              </a:buClr>
              <a:buSzPts val="2000"/>
              <a:buNone/>
            </a:pPr>
            <a:r>
              <a:t/>
            </a:r>
            <a:endParaRPr sz="1500">
              <a:solidFill>
                <a:srgbClr val="0D0D0D"/>
              </a:solidFill>
              <a:highlight>
                <a:srgbClr val="FFFFFF"/>
              </a:highlight>
              <a:latin typeface="Roboto"/>
              <a:ea typeface="Roboto"/>
              <a:cs typeface="Roboto"/>
              <a:sym typeface="Roboto"/>
            </a:endParaRPr>
          </a:p>
          <a:p>
            <a:pPr indent="0" lvl="0" marL="0" marR="0" rtl="0" algn="l">
              <a:lnSpc>
                <a:spcPct val="90000"/>
              </a:lnSpc>
              <a:spcBef>
                <a:spcPts val="0"/>
              </a:spcBef>
              <a:spcAft>
                <a:spcPts val="0"/>
              </a:spcAft>
              <a:buNone/>
            </a:pPr>
            <a:r>
              <a:rPr lang="en-US" sz="1800"/>
              <a:t>Integration of the notification feature with the main app to provide a seamless user experience.</a:t>
            </a:r>
            <a:endParaRPr sz="1800"/>
          </a:p>
          <a:p>
            <a:pPr indent="0" lvl="0" marL="0" marR="0" rtl="0" algn="l">
              <a:lnSpc>
                <a:spcPct val="90000"/>
              </a:lnSpc>
              <a:spcBef>
                <a:spcPts val="0"/>
              </a:spcBef>
              <a:spcAft>
                <a:spcPts val="0"/>
              </a:spcAft>
              <a:buNone/>
            </a:pPr>
            <a:r>
              <a:t/>
            </a:r>
            <a:endParaRPr sz="1800"/>
          </a:p>
          <a:p>
            <a:pPr indent="0" lvl="0" marL="0" marR="0" rtl="0" algn="l">
              <a:lnSpc>
                <a:spcPct val="90000"/>
              </a:lnSpc>
              <a:spcBef>
                <a:spcPts val="0"/>
              </a:spcBef>
              <a:spcAft>
                <a:spcPts val="0"/>
              </a:spcAft>
              <a:buNone/>
            </a:pPr>
            <a:r>
              <a:t/>
            </a:r>
            <a:endParaRPr sz="1800"/>
          </a:p>
          <a:p>
            <a:pPr indent="0" lvl="0" marL="0" marR="0" rtl="0" algn="l">
              <a:lnSpc>
                <a:spcPct val="90000"/>
              </a:lnSpc>
              <a:spcBef>
                <a:spcPts val="0"/>
              </a:spcBef>
              <a:spcAft>
                <a:spcPts val="0"/>
              </a:spcAft>
              <a:buNone/>
            </a:pPr>
            <a:r>
              <a:t/>
            </a:r>
            <a:endParaRPr sz="1800"/>
          </a:p>
          <a:p>
            <a:pPr indent="0" lvl="0" marL="0" marR="0" rtl="0" algn="l">
              <a:lnSpc>
                <a:spcPct val="90000"/>
              </a:lnSpc>
              <a:spcBef>
                <a:spcPts val="0"/>
              </a:spcBef>
              <a:spcAft>
                <a:spcPts val="0"/>
              </a:spcAft>
              <a:buNone/>
            </a:pPr>
            <a:r>
              <a:rPr lang="en-US" sz="1800"/>
              <a:t>Extensive testing, focusing on usability testing and user feedback to refine the feature before the final rollout.</a:t>
            </a:r>
            <a:endParaRPr sz="1400">
              <a:solidFill>
                <a:srgbClr val="0D0D0D"/>
              </a:solidFill>
              <a:highlight>
                <a:srgbClr val="FFFFFF"/>
              </a:highlight>
              <a:latin typeface="Roboto"/>
              <a:ea typeface="Roboto"/>
              <a:cs typeface="Roboto"/>
              <a:sym typeface="Roboto"/>
            </a:endParaRPr>
          </a:p>
        </p:txBody>
      </p:sp>
      <p:sp>
        <p:nvSpPr>
          <p:cNvPr id="306" name="Google Shape;306;g1f79c6c9d28_13_15"/>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160000"/>
              </a:lnSpc>
              <a:spcBef>
                <a:spcPts val="1400"/>
              </a:spcBef>
              <a:spcAft>
                <a:spcPts val="400"/>
              </a:spcAft>
              <a:buClr>
                <a:schemeClr val="dk1"/>
              </a:buClr>
              <a:buSzPts val="1100"/>
              <a:buFont typeface="Arial"/>
              <a:buNone/>
            </a:pPr>
            <a:r>
              <a:rPr lang="en-US"/>
              <a:t>Development of Notifications</a:t>
            </a:r>
            <a:endParaRPr sz="4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g1f79c6c9d28_13_50"/>
          <p:cNvSpPr txBox="1"/>
          <p:nvPr>
            <p:ph idx="1" type="body"/>
          </p:nvPr>
        </p:nvSpPr>
        <p:spPr>
          <a:xfrm>
            <a:off x="1920240" y="1825625"/>
            <a:ext cx="9718800" cy="3955500"/>
          </a:xfrm>
          <a:prstGeom prst="rect">
            <a:avLst/>
          </a:prstGeom>
        </p:spPr>
        <p:txBody>
          <a:bodyPr anchorCtr="0" anchor="b" bIns="45700" lIns="91425" spcFirstLastPara="1" rIns="91425" wrap="square" tIns="45700">
            <a:normAutofit/>
          </a:bodyPr>
          <a:lstStyle/>
          <a:p>
            <a:pPr indent="0" lvl="0" marL="0" rtl="0" algn="l">
              <a:spcBef>
                <a:spcPts val="1000"/>
              </a:spcBef>
              <a:spcAft>
                <a:spcPts val="0"/>
              </a:spcAft>
              <a:buNone/>
            </a:pPr>
            <a:r>
              <a:rPr lang="en-US"/>
              <a:t>Overall the work that was done on Commute Connect allows for efficient use of:</a:t>
            </a:r>
            <a:endParaRPr/>
          </a:p>
          <a:p>
            <a:pPr indent="-381000" lvl="0" marL="457200" rtl="0" algn="l">
              <a:spcBef>
                <a:spcPts val="1000"/>
              </a:spcBef>
              <a:spcAft>
                <a:spcPts val="0"/>
              </a:spcAft>
              <a:buSzPts val="2400"/>
              <a:buChar char="●"/>
            </a:pPr>
            <a:r>
              <a:rPr lang="en-US"/>
              <a:t>Creation of a profile to meet specified standards</a:t>
            </a:r>
            <a:endParaRPr/>
          </a:p>
          <a:p>
            <a:pPr indent="-381000" lvl="0" marL="457200" rtl="0" algn="l">
              <a:spcBef>
                <a:spcPts val="0"/>
              </a:spcBef>
              <a:spcAft>
                <a:spcPts val="0"/>
              </a:spcAft>
              <a:buSzPts val="2400"/>
              <a:buChar char="●"/>
            </a:pPr>
            <a:r>
              <a:rPr lang="en-US"/>
              <a:t>Customization of profile for all preferences</a:t>
            </a:r>
            <a:endParaRPr/>
          </a:p>
          <a:p>
            <a:pPr indent="-381000" lvl="0" marL="457200" rtl="0" algn="l">
              <a:spcBef>
                <a:spcPts val="0"/>
              </a:spcBef>
              <a:spcAft>
                <a:spcPts val="0"/>
              </a:spcAft>
              <a:buSzPts val="2400"/>
              <a:buChar char="●"/>
            </a:pPr>
            <a:r>
              <a:rPr lang="en-US"/>
              <a:t>The creation of any set of directions</a:t>
            </a:r>
            <a:endParaRPr/>
          </a:p>
          <a:p>
            <a:pPr indent="-381000" lvl="0" marL="457200" rtl="0" algn="l">
              <a:spcBef>
                <a:spcPts val="0"/>
              </a:spcBef>
              <a:spcAft>
                <a:spcPts val="0"/>
              </a:spcAft>
              <a:buSzPts val="2400"/>
              <a:buChar char="●"/>
            </a:pPr>
            <a:r>
              <a:rPr lang="en-US"/>
              <a:t>The illustration of all directions</a:t>
            </a:r>
            <a:endParaRPr/>
          </a:p>
          <a:p>
            <a:pPr indent="0" lvl="0" marL="457200" rtl="0" algn="l">
              <a:spcBef>
                <a:spcPts val="1000"/>
              </a:spcBef>
              <a:spcAft>
                <a:spcPts val="0"/>
              </a:spcAft>
              <a:buNone/>
            </a:pPr>
            <a:r>
              <a:t/>
            </a:r>
            <a:endParaRPr/>
          </a:p>
          <a:p>
            <a:pPr indent="0" lvl="0" marL="0" rtl="0" algn="l">
              <a:spcBef>
                <a:spcPts val="1000"/>
              </a:spcBef>
              <a:spcAft>
                <a:spcPts val="0"/>
              </a:spcAft>
              <a:buNone/>
            </a:pPr>
            <a:r>
              <a:rPr lang="en-US"/>
              <a:t>Our Commute Connect is not only currently functional for future users, but can also serve as a strong foundation for developers that can improve Commute Connect in the upcoming semesters.</a:t>
            </a:r>
            <a:endParaRPr/>
          </a:p>
        </p:txBody>
      </p:sp>
      <p:sp>
        <p:nvSpPr>
          <p:cNvPr id="312" name="Google Shape;312;g1f79c6c9d28_13_50"/>
          <p:cNvSpPr txBox="1"/>
          <p:nvPr>
            <p:ph type="title"/>
          </p:nvPr>
        </p:nvSpPr>
        <p:spPr>
          <a:xfrm>
            <a:off x="1935502" y="484882"/>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Conclusion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f8173976b2_0_0"/>
          <p:cNvSpPr txBox="1"/>
          <p:nvPr>
            <p:ph idx="1" type="body"/>
          </p:nvPr>
        </p:nvSpPr>
        <p:spPr>
          <a:xfrm>
            <a:off x="1920250" y="2348925"/>
            <a:ext cx="9718800" cy="1531200"/>
          </a:xfrm>
          <a:prstGeom prst="rect">
            <a:avLst/>
          </a:prstGeom>
        </p:spPr>
        <p:txBody>
          <a:bodyPr anchorCtr="0" anchor="b" bIns="45700" lIns="91425" spcFirstLastPara="1" rIns="91425" wrap="square" tIns="45700">
            <a:normAutofit/>
          </a:bodyPr>
          <a:lstStyle/>
          <a:p>
            <a:pPr indent="-381000" lvl="0" marL="457200" rtl="0" algn="l">
              <a:spcBef>
                <a:spcPts val="1000"/>
              </a:spcBef>
              <a:spcAft>
                <a:spcPts val="0"/>
              </a:spcAft>
              <a:buSzPts val="2400"/>
              <a:buChar char="●"/>
            </a:pPr>
            <a:r>
              <a:rPr lang="en-US"/>
              <a:t>Reroute driver to pick up passenger</a:t>
            </a:r>
            <a:endParaRPr/>
          </a:p>
          <a:p>
            <a:pPr indent="-381000" lvl="0" marL="457200" rtl="0" algn="l">
              <a:spcBef>
                <a:spcPts val="0"/>
              </a:spcBef>
              <a:spcAft>
                <a:spcPts val="0"/>
              </a:spcAft>
              <a:buSzPts val="2400"/>
              <a:buChar char="●"/>
            </a:pPr>
            <a:r>
              <a:rPr lang="en-US"/>
              <a:t>Live view of trip progress for passengers</a:t>
            </a:r>
            <a:endParaRPr/>
          </a:p>
          <a:p>
            <a:pPr indent="-381000" lvl="0" marL="457200" rtl="0" algn="l">
              <a:spcBef>
                <a:spcPts val="0"/>
              </a:spcBef>
              <a:spcAft>
                <a:spcPts val="0"/>
              </a:spcAft>
              <a:buSzPts val="2400"/>
              <a:buChar char="●"/>
            </a:pPr>
            <a:r>
              <a:rPr lang="en-US"/>
              <a:t>Finalization of trip</a:t>
            </a:r>
            <a:endParaRPr/>
          </a:p>
          <a:p>
            <a:pPr indent="-381000" lvl="0" marL="457200" rtl="0" algn="l">
              <a:spcBef>
                <a:spcPts val="0"/>
              </a:spcBef>
              <a:spcAft>
                <a:spcPts val="0"/>
              </a:spcAft>
              <a:buSzPts val="2400"/>
              <a:buChar char="●"/>
            </a:pPr>
            <a:r>
              <a:rPr lang="en-US"/>
              <a:t>Rating System</a:t>
            </a:r>
            <a:endParaRPr/>
          </a:p>
        </p:txBody>
      </p:sp>
      <p:sp>
        <p:nvSpPr>
          <p:cNvPr id="318" name="Google Shape;318;g1f8173976b2_0_0"/>
          <p:cNvSpPr txBox="1"/>
          <p:nvPr>
            <p:ph type="title"/>
          </p:nvPr>
        </p:nvSpPr>
        <p:spPr>
          <a:xfrm>
            <a:off x="1935502" y="484882"/>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Shortcomings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g1f8173976b2_0_10"/>
          <p:cNvSpPr txBox="1"/>
          <p:nvPr>
            <p:ph idx="1" type="body"/>
          </p:nvPr>
        </p:nvSpPr>
        <p:spPr>
          <a:xfrm>
            <a:off x="1920250" y="2348925"/>
            <a:ext cx="9718800" cy="1531200"/>
          </a:xfrm>
          <a:prstGeom prst="rect">
            <a:avLst/>
          </a:prstGeom>
        </p:spPr>
        <p:txBody>
          <a:bodyPr anchorCtr="0" anchor="b" bIns="45700" lIns="91425" spcFirstLastPara="1" rIns="91425" wrap="square" tIns="45700">
            <a:normAutofit/>
          </a:bodyPr>
          <a:lstStyle/>
          <a:p>
            <a:pPr indent="-381000" lvl="0" marL="457200" rtl="0" algn="l">
              <a:spcBef>
                <a:spcPts val="1000"/>
              </a:spcBef>
              <a:spcAft>
                <a:spcPts val="0"/>
              </a:spcAft>
              <a:buSzPts val="2400"/>
              <a:buChar char="●"/>
            </a:pPr>
            <a:r>
              <a:rPr lang="en-US"/>
              <a:t>Cleaner UI</a:t>
            </a:r>
            <a:endParaRPr/>
          </a:p>
          <a:p>
            <a:pPr indent="-381000" lvl="0" marL="457200" rtl="0" algn="l">
              <a:spcBef>
                <a:spcPts val="0"/>
              </a:spcBef>
              <a:spcAft>
                <a:spcPts val="0"/>
              </a:spcAft>
              <a:buSzPts val="2400"/>
              <a:buChar char="●"/>
            </a:pPr>
            <a:r>
              <a:rPr lang="en-US"/>
              <a:t>Efficient Database Usage</a:t>
            </a:r>
            <a:endParaRPr/>
          </a:p>
          <a:p>
            <a:pPr indent="-381000" lvl="0" marL="457200" rtl="0" algn="l">
              <a:spcBef>
                <a:spcPts val="0"/>
              </a:spcBef>
              <a:spcAft>
                <a:spcPts val="0"/>
              </a:spcAft>
              <a:buSzPts val="2400"/>
              <a:buChar char="●"/>
            </a:pPr>
            <a:r>
              <a:rPr lang="en-US"/>
              <a:t>Refactor Code</a:t>
            </a:r>
            <a:endParaRPr/>
          </a:p>
        </p:txBody>
      </p:sp>
      <p:sp>
        <p:nvSpPr>
          <p:cNvPr id="324" name="Google Shape;324;g1f8173976b2_0_10"/>
          <p:cNvSpPr txBox="1"/>
          <p:nvPr>
            <p:ph type="title"/>
          </p:nvPr>
        </p:nvSpPr>
        <p:spPr>
          <a:xfrm>
            <a:off x="1935502" y="484882"/>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Wishlist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Current System and Proposed System</a:t>
            </a:r>
            <a:endParaRPr/>
          </a:p>
        </p:txBody>
      </p:sp>
      <p:sp>
        <p:nvSpPr>
          <p:cNvPr id="188" name="Google Shape;188;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361950" lvl="0" marL="457200" rtl="0" algn="l">
              <a:lnSpc>
                <a:spcPct val="90000"/>
              </a:lnSpc>
              <a:spcBef>
                <a:spcPts val="0"/>
              </a:spcBef>
              <a:spcAft>
                <a:spcPts val="0"/>
              </a:spcAft>
              <a:buSzPts val="2100"/>
              <a:buChar char="•"/>
            </a:pPr>
            <a:r>
              <a:rPr lang="en-US" sz="2100"/>
              <a:t>Currently, there are very few cost-effective and environmentally friendly commuting</a:t>
            </a:r>
            <a:r>
              <a:rPr lang="en-US" sz="2100"/>
              <a:t> </a:t>
            </a:r>
            <a:r>
              <a:rPr lang="en-US" sz="2100"/>
              <a:t>options outside of public transportation. It is of utmost importance to create new solutions to further promote environmental awareness. </a:t>
            </a:r>
            <a:endParaRPr sz="2100"/>
          </a:p>
          <a:p>
            <a:pPr indent="0" lvl="0" marL="457200" rtl="0" algn="l">
              <a:lnSpc>
                <a:spcPct val="90000"/>
              </a:lnSpc>
              <a:spcBef>
                <a:spcPts val="0"/>
              </a:spcBef>
              <a:spcAft>
                <a:spcPts val="0"/>
              </a:spcAft>
              <a:buNone/>
            </a:pPr>
            <a:r>
              <a:t/>
            </a:r>
            <a:endParaRPr sz="2100"/>
          </a:p>
          <a:p>
            <a:pPr indent="-361950" lvl="0" marL="457200" rtl="0" algn="l">
              <a:lnSpc>
                <a:spcPct val="90000"/>
              </a:lnSpc>
              <a:spcBef>
                <a:spcPts val="0"/>
              </a:spcBef>
              <a:spcAft>
                <a:spcPts val="0"/>
              </a:spcAft>
              <a:buSzPts val="2100"/>
              <a:buChar char="•"/>
            </a:pPr>
            <a:r>
              <a:rPr lang="en-US" sz="2100"/>
              <a:t>Commute Connect is an application developed to achieve these goals while at the same time foster a sense of community by presenting carpooling options in your area.</a:t>
            </a:r>
            <a:endParaRPr sz="2100"/>
          </a:p>
          <a:p>
            <a:pPr indent="0" lvl="0" marL="0" rtl="0" algn="l">
              <a:lnSpc>
                <a:spcPct val="90000"/>
              </a:lnSpc>
              <a:spcBef>
                <a:spcPts val="0"/>
              </a:spcBef>
              <a:spcAft>
                <a:spcPts val="0"/>
              </a:spcAft>
              <a:buNone/>
            </a:pPr>
            <a:r>
              <a:t/>
            </a:r>
            <a:endParaRPr sz="2100"/>
          </a:p>
          <a:p>
            <a:pPr indent="-361950" lvl="0" marL="457200" rtl="0" algn="l">
              <a:lnSpc>
                <a:spcPct val="90000"/>
              </a:lnSpc>
              <a:spcBef>
                <a:spcPts val="0"/>
              </a:spcBef>
              <a:spcAft>
                <a:spcPts val="0"/>
              </a:spcAft>
              <a:buSzPts val="2100"/>
              <a:buChar char="•"/>
            </a:pPr>
            <a:r>
              <a:rPr lang="en-US" sz="2100"/>
              <a:t>We created this application from scratch this semester and successfully included most of the core systems that we wanted to implement. These include: user authentication, trip creation, trip request and activity history</a:t>
            </a:r>
            <a:endParaRPr sz="2100"/>
          </a:p>
          <a:p>
            <a:pPr indent="0" lvl="0" marL="0" rtl="0" algn="l">
              <a:lnSpc>
                <a:spcPct val="90000"/>
              </a:lnSpc>
              <a:spcBef>
                <a:spcPts val="0"/>
              </a:spcBef>
              <a:spcAft>
                <a:spcPts val="0"/>
              </a:spcAft>
              <a:buNone/>
            </a:pPr>
            <a:r>
              <a:t/>
            </a:r>
            <a:endParaRPr sz="2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1f79c6c9d28_14_3"/>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User Stories:</a:t>
            </a:r>
            <a:endParaRPr/>
          </a:p>
        </p:txBody>
      </p:sp>
      <p:sp>
        <p:nvSpPr>
          <p:cNvPr id="194" name="Google Shape;194;g1f79c6c9d28_14_3"/>
          <p:cNvSpPr txBox="1"/>
          <p:nvPr>
            <p:ph idx="1" type="body"/>
          </p:nvPr>
        </p:nvSpPr>
        <p:spPr>
          <a:xfrm>
            <a:off x="1920250" y="1716525"/>
            <a:ext cx="9718800" cy="4516500"/>
          </a:xfrm>
          <a:prstGeom prst="rect">
            <a:avLst/>
          </a:prstGeom>
          <a:noFill/>
          <a:ln>
            <a:noFill/>
          </a:ln>
        </p:spPr>
        <p:txBody>
          <a:bodyPr anchorCtr="0" anchor="t" bIns="45700" lIns="91425" spcFirstLastPara="1" rIns="91425" wrap="square" tIns="45700">
            <a:normAutofit/>
          </a:bodyPr>
          <a:lstStyle/>
          <a:p>
            <a:pPr indent="-361950" lvl="0" marL="457200" marR="0" rtl="0" algn="l">
              <a:lnSpc>
                <a:spcPct val="90000"/>
              </a:lnSpc>
              <a:spcBef>
                <a:spcPts val="0"/>
              </a:spcBef>
              <a:spcAft>
                <a:spcPts val="0"/>
              </a:spcAft>
              <a:buSzPts val="2100"/>
              <a:buChar char="•"/>
            </a:pPr>
            <a:r>
              <a:rPr lang="en-US" sz="2100"/>
              <a:t>User Story: Research about technologies that would fit the project</a:t>
            </a:r>
            <a:endParaRPr sz="2100"/>
          </a:p>
          <a:p>
            <a:pPr indent="-361950" lvl="0" marL="457200" marR="0" rtl="0" algn="l">
              <a:lnSpc>
                <a:spcPct val="90000"/>
              </a:lnSpc>
              <a:spcBef>
                <a:spcPts val="0"/>
              </a:spcBef>
              <a:spcAft>
                <a:spcPts val="0"/>
              </a:spcAft>
              <a:buSzPts val="2100"/>
              <a:buChar char="•"/>
            </a:pPr>
            <a:r>
              <a:rPr lang="en-US" sz="2100"/>
              <a:t>User story: Create a Github repository for the project.</a:t>
            </a:r>
            <a:endParaRPr sz="2100"/>
          </a:p>
          <a:p>
            <a:pPr indent="-361950" lvl="0" marL="457200" marR="0" rtl="0" algn="l">
              <a:lnSpc>
                <a:spcPct val="90000"/>
              </a:lnSpc>
              <a:spcBef>
                <a:spcPts val="0"/>
              </a:spcBef>
              <a:spcAft>
                <a:spcPts val="0"/>
              </a:spcAft>
              <a:buSzPts val="2100"/>
              <a:buChar char="•"/>
            </a:pPr>
            <a:r>
              <a:rPr lang="en-US" sz="2100"/>
              <a:t>User Story: Start applying and researching for 3rd party APIs that might be useful.</a:t>
            </a:r>
            <a:endParaRPr sz="2100"/>
          </a:p>
          <a:p>
            <a:pPr indent="-361950" lvl="0" marL="457200" marR="0" rtl="0" algn="l">
              <a:lnSpc>
                <a:spcPct val="90000"/>
              </a:lnSpc>
              <a:spcBef>
                <a:spcPts val="0"/>
              </a:spcBef>
              <a:spcAft>
                <a:spcPts val="0"/>
              </a:spcAft>
              <a:buSzPts val="2100"/>
              <a:buChar char="•"/>
            </a:pPr>
            <a:r>
              <a:rPr lang="en-US" sz="2100"/>
              <a:t>User story: Watch some tutorials on the selected technologies to become more familiar with them.</a:t>
            </a:r>
            <a:endParaRPr sz="2100"/>
          </a:p>
          <a:p>
            <a:pPr indent="-361950" lvl="0" marL="457200" marR="0" rtl="0" algn="l">
              <a:lnSpc>
                <a:spcPct val="90000"/>
              </a:lnSpc>
              <a:spcBef>
                <a:spcPts val="0"/>
              </a:spcBef>
              <a:spcAft>
                <a:spcPts val="0"/>
              </a:spcAft>
              <a:buSzPts val="2100"/>
              <a:buChar char="•"/>
            </a:pPr>
            <a:r>
              <a:rPr lang="en-US" sz="2100"/>
              <a:t>User story: Start building some starter project with the selected technologies and connect them. </a:t>
            </a:r>
            <a:endParaRPr sz="1100">
              <a:solidFill>
                <a:schemeClr val="dk1"/>
              </a:solidFill>
            </a:endParaRPr>
          </a:p>
          <a:p>
            <a:pPr indent="-361950" lvl="0" marL="457200" marR="0" rtl="0" algn="l">
              <a:lnSpc>
                <a:spcPct val="90000"/>
              </a:lnSpc>
              <a:spcBef>
                <a:spcPts val="0"/>
              </a:spcBef>
              <a:spcAft>
                <a:spcPts val="0"/>
              </a:spcAft>
              <a:buSzPts val="2100"/>
              <a:buChar char="•"/>
            </a:pPr>
            <a:r>
              <a:rPr lang="en-US" sz="2100"/>
              <a:t>User Story: Create a fully functional login page with secure authentication.</a:t>
            </a:r>
            <a:endParaRPr sz="2100"/>
          </a:p>
          <a:p>
            <a:pPr indent="-361950" lvl="0" marL="457200" marR="0" rtl="0" algn="l">
              <a:lnSpc>
                <a:spcPct val="90000"/>
              </a:lnSpc>
              <a:spcBef>
                <a:spcPts val="0"/>
              </a:spcBef>
              <a:spcAft>
                <a:spcPts val="0"/>
              </a:spcAft>
              <a:buSzPts val="2100"/>
              <a:buChar char="•"/>
            </a:pPr>
            <a:r>
              <a:rPr lang="en-US" sz="2100"/>
              <a:t>User Story: Create a request/offer ride system</a:t>
            </a:r>
            <a:endParaRPr sz="2100"/>
          </a:p>
          <a:p>
            <a:pPr indent="-361950" lvl="0" marL="457200" marR="0" rtl="0" algn="l">
              <a:lnSpc>
                <a:spcPct val="90000"/>
              </a:lnSpc>
              <a:spcBef>
                <a:spcPts val="0"/>
              </a:spcBef>
              <a:spcAft>
                <a:spcPts val="0"/>
              </a:spcAft>
              <a:buSzPts val="2100"/>
              <a:buChar char="•"/>
            </a:pPr>
            <a:r>
              <a:rPr lang="en-US" sz="2100"/>
              <a:t>User Story: Create a navigation bar</a:t>
            </a:r>
            <a:endParaRPr sz="1100">
              <a:solidFill>
                <a:schemeClr val="dk1"/>
              </a:solidFill>
            </a:endParaRPr>
          </a:p>
          <a:p>
            <a:pPr indent="-361950" lvl="0" marL="457200" marR="0" rtl="0" algn="l">
              <a:lnSpc>
                <a:spcPct val="90000"/>
              </a:lnSpc>
              <a:spcBef>
                <a:spcPts val="0"/>
              </a:spcBef>
              <a:spcAft>
                <a:spcPts val="0"/>
              </a:spcAft>
              <a:buSzPts val="2100"/>
              <a:buChar char="•"/>
            </a:pPr>
            <a:r>
              <a:rPr lang="en-US" sz="2100"/>
              <a:t>User Story: Create a profile page with the user’s info</a:t>
            </a:r>
            <a:endParaRPr sz="1100">
              <a:solidFill>
                <a:schemeClr val="dk1"/>
              </a:solidFill>
            </a:endParaRPr>
          </a:p>
          <a:p>
            <a:pPr indent="-361950" lvl="0" marL="457200" rtl="0" algn="l">
              <a:spcBef>
                <a:spcPts val="0"/>
              </a:spcBef>
              <a:spcAft>
                <a:spcPts val="0"/>
              </a:spcAft>
              <a:buSzPts val="2100"/>
              <a:buChar char="•"/>
            </a:pPr>
            <a:r>
              <a:rPr lang="en-US" sz="2100"/>
              <a:t>User Story: Create a activity page</a:t>
            </a:r>
            <a:endParaRPr sz="1100">
              <a:solidFill>
                <a:schemeClr val="dk1"/>
              </a:solidFill>
            </a:endParaRPr>
          </a:p>
          <a:p>
            <a:pPr indent="-361950" lvl="0" marL="457200" marR="0" rtl="0" algn="l">
              <a:lnSpc>
                <a:spcPct val="90000"/>
              </a:lnSpc>
              <a:spcBef>
                <a:spcPts val="0"/>
              </a:spcBef>
              <a:spcAft>
                <a:spcPts val="0"/>
              </a:spcAft>
              <a:buSzPts val="2100"/>
              <a:buChar char="•"/>
            </a:pPr>
            <a:r>
              <a:rPr lang="en-US" sz="2100"/>
              <a:t>User Story: Setting up Google Maps Platforms</a:t>
            </a:r>
            <a:endParaRPr sz="2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a:t>
            </a:r>
            <a:r>
              <a:rPr lang="en-US"/>
              <a:t>: System Navigation</a:t>
            </a:r>
            <a:endParaRPr/>
          </a:p>
        </p:txBody>
      </p:sp>
      <p:pic>
        <p:nvPicPr>
          <p:cNvPr id="200" name="Google Shape;200;p4"/>
          <p:cNvPicPr preferRelativeResize="0"/>
          <p:nvPr/>
        </p:nvPicPr>
        <p:blipFill rotWithShape="1">
          <a:blip r:embed="rId3">
            <a:alphaModFix/>
          </a:blip>
          <a:srcRect b="1807" l="0" r="0" t="1001"/>
          <a:stretch/>
        </p:blipFill>
        <p:spPr>
          <a:xfrm>
            <a:off x="4954625" y="1612425"/>
            <a:ext cx="3954675" cy="4701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 Technologies Used</a:t>
            </a:r>
            <a:endParaRPr/>
          </a:p>
        </p:txBody>
      </p:sp>
      <p:sp>
        <p:nvSpPr>
          <p:cNvPr id="206" name="Google Shape;206;p5"/>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For the front end, we used the Flutter framework, which uses the Dart programming language. Flutter offers a fast development workflow and boasts extensive UI capabilities, providing our team with a frontend solution that can help us build a modern and engaging application.</a:t>
            </a:r>
            <a:endParaRPr/>
          </a:p>
          <a:p>
            <a:pPr indent="0" lvl="0" marL="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backend of our system is constructed using the Firebase app development platform. Firebase's extensive portfolio of services, real-time capabilities, ease of use, and scaling made it an appealing option, providing our team with a reliable and feature-rich backend solution for our project.</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t/>
            </a:r>
            <a:endParaRPr/>
          </a:p>
          <a:p>
            <a:pPr indent="-101600" lvl="0" marL="228600" rtl="0" algn="l">
              <a:lnSpc>
                <a:spcPct val="90000"/>
              </a:lnSpc>
              <a:spcBef>
                <a:spcPts val="0"/>
              </a:spcBef>
              <a:spcAft>
                <a:spcPts val="0"/>
              </a:spcAft>
              <a:buClr>
                <a:schemeClr val="lt1"/>
              </a:buClr>
              <a:buSzPts val="2000"/>
              <a:buNone/>
            </a:pPr>
            <a:r>
              <a:t/>
            </a:r>
            <a:endParaRPr/>
          </a:p>
          <a:p>
            <a:pPr indent="0" lvl="0" marL="0" rtl="0" algn="l">
              <a:lnSpc>
                <a:spcPct val="90000"/>
              </a:lnSpc>
              <a:spcBef>
                <a:spcPts val="0"/>
              </a:spcBef>
              <a:spcAft>
                <a:spcPts val="0"/>
              </a:spcAft>
              <a:buClr>
                <a:schemeClr val="lt1"/>
              </a:buClr>
              <a:buSzPts val="2000"/>
              <a:buNone/>
            </a:pPr>
            <a:r>
              <a:t/>
            </a:r>
            <a:endParaRPr/>
          </a:p>
        </p:txBody>
      </p:sp>
      <p:pic>
        <p:nvPicPr>
          <p:cNvPr id="207" name="Google Shape;207;p5"/>
          <p:cNvPicPr preferRelativeResize="0"/>
          <p:nvPr/>
        </p:nvPicPr>
        <p:blipFill>
          <a:blip r:embed="rId3">
            <a:alphaModFix/>
          </a:blip>
          <a:stretch>
            <a:fillRect/>
          </a:stretch>
        </p:blipFill>
        <p:spPr>
          <a:xfrm>
            <a:off x="2962475" y="4701463"/>
            <a:ext cx="3039174" cy="748425"/>
          </a:xfrm>
          <a:prstGeom prst="rect">
            <a:avLst/>
          </a:prstGeom>
          <a:noFill/>
          <a:ln>
            <a:noFill/>
          </a:ln>
        </p:spPr>
      </p:pic>
      <p:pic>
        <p:nvPicPr>
          <p:cNvPr id="208" name="Google Shape;208;p5"/>
          <p:cNvPicPr preferRelativeResize="0"/>
          <p:nvPr/>
        </p:nvPicPr>
        <p:blipFill rotWithShape="1">
          <a:blip r:embed="rId4">
            <a:alphaModFix/>
          </a:blip>
          <a:srcRect b="0" l="24408" r="0" t="0"/>
          <a:stretch/>
        </p:blipFill>
        <p:spPr>
          <a:xfrm>
            <a:off x="8078474" y="4647609"/>
            <a:ext cx="2527842" cy="828685"/>
          </a:xfrm>
          <a:prstGeom prst="rect">
            <a:avLst/>
          </a:prstGeom>
          <a:noFill/>
          <a:ln>
            <a:noFill/>
          </a:ln>
        </p:spPr>
      </p:pic>
      <p:pic>
        <p:nvPicPr>
          <p:cNvPr id="209" name="Google Shape;209;p5"/>
          <p:cNvPicPr preferRelativeResize="0"/>
          <p:nvPr/>
        </p:nvPicPr>
        <p:blipFill>
          <a:blip r:embed="rId5">
            <a:alphaModFix/>
          </a:blip>
          <a:stretch>
            <a:fillRect/>
          </a:stretch>
        </p:blipFill>
        <p:spPr>
          <a:xfrm>
            <a:off x="7128043" y="4661328"/>
            <a:ext cx="942618" cy="8286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1f79c6c9d28_14_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Travel Plans Page</a:t>
            </a:r>
            <a:endParaRPr/>
          </a:p>
        </p:txBody>
      </p:sp>
      <p:sp>
        <p:nvSpPr>
          <p:cNvPr id="215" name="Google Shape;215;g1f79c6c9d28_14_8"/>
          <p:cNvSpPr txBox="1"/>
          <p:nvPr>
            <p:ph idx="2" type="body"/>
          </p:nvPr>
        </p:nvSpPr>
        <p:spPr>
          <a:xfrm>
            <a:off x="1918000" y="2251100"/>
            <a:ext cx="9620100" cy="4051800"/>
          </a:xfrm>
          <a:prstGeom prst="rect">
            <a:avLst/>
          </a:prstGeom>
          <a:noFill/>
          <a:ln>
            <a:noFill/>
          </a:ln>
        </p:spPr>
        <p:txBody>
          <a:bodyPr anchorCtr="0" anchor="t" bIns="45700" lIns="91425" spcFirstLastPara="1" rIns="91425" wrap="square" tIns="45700">
            <a:normAutofit/>
          </a:bodyPr>
          <a:lstStyle/>
          <a:p>
            <a:pPr indent="-355600" lvl="0" marL="457200" rtl="0" algn="l">
              <a:spcBef>
                <a:spcPts val="0"/>
              </a:spcBef>
              <a:spcAft>
                <a:spcPts val="0"/>
              </a:spcAft>
              <a:buSzPts val="2000"/>
              <a:buChar char="•"/>
            </a:pPr>
            <a:r>
              <a:rPr lang="en-US"/>
              <a:t>Features the “Travel Plans” page, which shows users their upcoming trips in a scrollable list format. </a:t>
            </a:r>
            <a:endParaRPr/>
          </a:p>
          <a:p>
            <a:pPr indent="-355600" lvl="0" marL="457200" rtl="0" algn="l">
              <a:spcBef>
                <a:spcPts val="0"/>
              </a:spcBef>
              <a:spcAft>
                <a:spcPts val="0"/>
              </a:spcAft>
              <a:buSzPts val="2000"/>
              <a:buChar char="•"/>
            </a:pPr>
            <a:r>
              <a:rPr lang="en-US"/>
              <a:t>In the “Travel Plans” page, there is an option to view past trips, which takes a user to the “Past Travel Plans” page.</a:t>
            </a:r>
            <a:endParaRPr/>
          </a:p>
          <a:p>
            <a:pPr indent="-355600" lvl="0" marL="457200" rtl="0" algn="l">
              <a:spcBef>
                <a:spcPts val="0"/>
              </a:spcBef>
              <a:spcAft>
                <a:spcPts val="0"/>
              </a:spcAft>
              <a:buSzPts val="2000"/>
              <a:buChar char="•"/>
            </a:pPr>
            <a:r>
              <a:rPr lang="en-US"/>
              <a:t>The “Past Travel Plans” page shows users their past rides in a scrollable list format.</a:t>
            </a:r>
            <a:endParaRPr/>
          </a:p>
          <a:p>
            <a:pPr indent="-355600" lvl="0" marL="457200" rtl="0" algn="l">
              <a:spcBef>
                <a:spcPts val="0"/>
              </a:spcBef>
              <a:spcAft>
                <a:spcPts val="0"/>
              </a:spcAft>
              <a:buSzPts val="2000"/>
              <a:buChar char="•"/>
            </a:pPr>
            <a:r>
              <a:rPr lang="en-US"/>
              <a:t>For both pages, the trips are sorted so that the trips with the date closest to the current date are at the top of the list.</a:t>
            </a:r>
            <a:endParaRPr/>
          </a:p>
          <a:p>
            <a:pPr indent="-355600" lvl="0" marL="457200" rtl="0" algn="l">
              <a:spcBef>
                <a:spcPts val="0"/>
              </a:spcBef>
              <a:spcAft>
                <a:spcPts val="0"/>
              </a:spcAft>
              <a:buSzPts val="2000"/>
              <a:buChar char="•"/>
            </a:pPr>
            <a:r>
              <a:rPr lang="en-US"/>
              <a:t>For both pages, individual trips within the list are clickable, which when clicked, takes a user to the “Ride Details” page.</a:t>
            </a:r>
            <a:endParaRPr/>
          </a:p>
          <a:p>
            <a:pPr indent="-355600" lvl="0" marL="457200" rtl="0" algn="l">
              <a:spcBef>
                <a:spcPts val="0"/>
              </a:spcBef>
              <a:spcAft>
                <a:spcPts val="0"/>
              </a:spcAft>
              <a:buSzPts val="2000"/>
              <a:buChar char="•"/>
            </a:pPr>
            <a:r>
              <a:rPr lang="en-US"/>
              <a:t>The “Ride Details” page shows more details about the specific trip selected.</a:t>
            </a:r>
            <a:endParaRPr/>
          </a:p>
          <a:p>
            <a:pPr indent="-355600" lvl="0" marL="457200" rtl="0" algn="l">
              <a:spcBef>
                <a:spcPts val="0"/>
              </a:spcBef>
              <a:spcAft>
                <a:spcPts val="0"/>
              </a:spcAft>
              <a:buSzPts val="2000"/>
              <a:buChar char="•"/>
            </a:pPr>
            <a:r>
              <a:rPr lang="en-US"/>
              <a:t>The “Ride Details” page features the ability to cancel a ride if the trip selected is an upcoming trip.</a:t>
            </a:r>
            <a:endParaRPr/>
          </a:p>
        </p:txBody>
      </p:sp>
      <p:sp>
        <p:nvSpPr>
          <p:cNvPr id="216" name="Google Shape;216;g1f79c6c9d28_14_8"/>
          <p:cNvSpPr txBox="1"/>
          <p:nvPr>
            <p:ph idx="4" type="body"/>
          </p:nvPr>
        </p:nvSpPr>
        <p:spPr>
          <a:xfrm>
            <a:off x="1918002" y="1513975"/>
            <a:ext cx="96201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Travel Plans Page Summary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1f59455168f_0_2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Travel Plans Page</a:t>
            </a:r>
            <a:endParaRPr/>
          </a:p>
        </p:txBody>
      </p:sp>
      <p:sp>
        <p:nvSpPr>
          <p:cNvPr id="222" name="Google Shape;222;g1f59455168f_0_20"/>
          <p:cNvSpPr txBox="1"/>
          <p:nvPr>
            <p:ph idx="4" type="body"/>
          </p:nvPr>
        </p:nvSpPr>
        <p:spPr>
          <a:xfrm>
            <a:off x="1969602" y="1202775"/>
            <a:ext cx="96201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b="0" lang="en-US"/>
              <a:t>Travel Plans Page Screenshots</a:t>
            </a:r>
            <a:endParaRPr b="0"/>
          </a:p>
        </p:txBody>
      </p:sp>
      <p:pic>
        <p:nvPicPr>
          <p:cNvPr id="223" name="Google Shape;223;g1f59455168f_0_20"/>
          <p:cNvPicPr preferRelativeResize="0"/>
          <p:nvPr/>
        </p:nvPicPr>
        <p:blipFill rotWithShape="1">
          <a:blip r:embed="rId3">
            <a:alphaModFix/>
          </a:blip>
          <a:srcRect b="6138" l="0" r="0" t="0"/>
          <a:stretch/>
        </p:blipFill>
        <p:spPr>
          <a:xfrm>
            <a:off x="7361350" y="2096175"/>
            <a:ext cx="1323475" cy="2827783"/>
          </a:xfrm>
          <a:prstGeom prst="rect">
            <a:avLst/>
          </a:prstGeom>
          <a:noFill/>
          <a:ln>
            <a:noFill/>
          </a:ln>
        </p:spPr>
      </p:pic>
      <p:pic>
        <p:nvPicPr>
          <p:cNvPr id="224" name="Google Shape;224;g1f59455168f_0_20"/>
          <p:cNvPicPr preferRelativeResize="0"/>
          <p:nvPr/>
        </p:nvPicPr>
        <p:blipFill rotWithShape="1">
          <a:blip r:embed="rId4">
            <a:alphaModFix/>
          </a:blip>
          <a:srcRect b="6147" l="0" r="0" t="0"/>
          <a:stretch/>
        </p:blipFill>
        <p:spPr>
          <a:xfrm>
            <a:off x="2068875" y="2096800"/>
            <a:ext cx="1323475" cy="2826424"/>
          </a:xfrm>
          <a:prstGeom prst="rect">
            <a:avLst/>
          </a:prstGeom>
          <a:noFill/>
          <a:ln>
            <a:noFill/>
          </a:ln>
        </p:spPr>
      </p:pic>
      <p:pic>
        <p:nvPicPr>
          <p:cNvPr id="225" name="Google Shape;225;g1f59455168f_0_20"/>
          <p:cNvPicPr preferRelativeResize="0"/>
          <p:nvPr/>
        </p:nvPicPr>
        <p:blipFill rotWithShape="1">
          <a:blip r:embed="rId5">
            <a:alphaModFix/>
          </a:blip>
          <a:srcRect b="6138" l="0" r="0" t="0"/>
          <a:stretch/>
        </p:blipFill>
        <p:spPr>
          <a:xfrm>
            <a:off x="8933838" y="2091276"/>
            <a:ext cx="1323475" cy="2827837"/>
          </a:xfrm>
          <a:prstGeom prst="rect">
            <a:avLst/>
          </a:prstGeom>
          <a:noFill/>
          <a:ln>
            <a:noFill/>
          </a:ln>
        </p:spPr>
      </p:pic>
      <p:pic>
        <p:nvPicPr>
          <p:cNvPr id="226" name="Google Shape;226;g1f59455168f_0_20"/>
          <p:cNvPicPr preferRelativeResize="0"/>
          <p:nvPr/>
        </p:nvPicPr>
        <p:blipFill rotWithShape="1">
          <a:blip r:embed="rId6">
            <a:alphaModFix/>
          </a:blip>
          <a:srcRect b="6138" l="0" r="0" t="0"/>
          <a:stretch/>
        </p:blipFill>
        <p:spPr>
          <a:xfrm>
            <a:off x="10506350" y="2091312"/>
            <a:ext cx="1323475" cy="2827784"/>
          </a:xfrm>
          <a:prstGeom prst="rect">
            <a:avLst/>
          </a:prstGeom>
          <a:noFill/>
          <a:ln>
            <a:noFill/>
          </a:ln>
        </p:spPr>
      </p:pic>
      <p:pic>
        <p:nvPicPr>
          <p:cNvPr id="227" name="Google Shape;227;g1f59455168f_0_20"/>
          <p:cNvPicPr preferRelativeResize="0"/>
          <p:nvPr/>
        </p:nvPicPr>
        <p:blipFill rotWithShape="1">
          <a:blip r:embed="rId7">
            <a:alphaModFix/>
          </a:blip>
          <a:srcRect b="6138" l="0" r="0" t="0"/>
          <a:stretch/>
        </p:blipFill>
        <p:spPr>
          <a:xfrm>
            <a:off x="3683038" y="2096175"/>
            <a:ext cx="1323475" cy="2827785"/>
          </a:xfrm>
          <a:prstGeom prst="rect">
            <a:avLst/>
          </a:prstGeom>
          <a:noFill/>
          <a:ln>
            <a:noFill/>
          </a:ln>
        </p:spPr>
      </p:pic>
      <p:pic>
        <p:nvPicPr>
          <p:cNvPr id="228" name="Google Shape;228;g1f59455168f_0_20"/>
          <p:cNvPicPr preferRelativeResize="0"/>
          <p:nvPr/>
        </p:nvPicPr>
        <p:blipFill rotWithShape="1">
          <a:blip r:embed="rId8">
            <a:alphaModFix/>
          </a:blip>
          <a:srcRect b="6138" l="0" r="0" t="0"/>
          <a:stretch/>
        </p:blipFill>
        <p:spPr>
          <a:xfrm>
            <a:off x="5297200" y="2096124"/>
            <a:ext cx="1323475" cy="2827866"/>
          </a:xfrm>
          <a:prstGeom prst="rect">
            <a:avLst/>
          </a:prstGeom>
          <a:noFill/>
          <a:ln>
            <a:noFill/>
          </a:ln>
        </p:spPr>
      </p:pic>
      <p:sp>
        <p:nvSpPr>
          <p:cNvPr id="229" name="Google Shape;229;g1f59455168f_0_20"/>
          <p:cNvSpPr txBox="1"/>
          <p:nvPr/>
        </p:nvSpPr>
        <p:spPr>
          <a:xfrm>
            <a:off x="2167325" y="5214175"/>
            <a:ext cx="4387200" cy="112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lt1"/>
                </a:solidFill>
              </a:rPr>
              <a:t>From left to right, the “Travel Plans” page when empty, when the page contains trips, and the “Ride Details” page accessed </a:t>
            </a:r>
            <a:r>
              <a:rPr lang="en-US" sz="1500">
                <a:solidFill>
                  <a:schemeClr val="lt1"/>
                </a:solidFill>
              </a:rPr>
              <a:t>from the “Travel Plans” page.</a:t>
            </a:r>
            <a:endParaRPr sz="1500">
              <a:solidFill>
                <a:schemeClr val="lt1"/>
              </a:solidFill>
            </a:endParaRPr>
          </a:p>
        </p:txBody>
      </p:sp>
      <p:sp>
        <p:nvSpPr>
          <p:cNvPr id="230" name="Google Shape;230;g1f59455168f_0_20"/>
          <p:cNvSpPr txBox="1"/>
          <p:nvPr/>
        </p:nvSpPr>
        <p:spPr>
          <a:xfrm>
            <a:off x="7401975" y="5214175"/>
            <a:ext cx="4387200" cy="112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lt1"/>
                </a:solidFill>
              </a:rPr>
              <a:t>From left to right, the “Past Travel Plans” page when empty, when the page contains trips, and the “Ride Details” page accessed from the “Past Travel Plans” page.</a:t>
            </a:r>
            <a:endParaRPr sz="15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Requesting and Offering Trips</a:t>
            </a:r>
            <a:endParaRPr/>
          </a:p>
        </p:txBody>
      </p:sp>
      <p:sp>
        <p:nvSpPr>
          <p:cNvPr id="236" name="Google Shape;236;p6"/>
          <p:cNvSpPr txBox="1"/>
          <p:nvPr>
            <p:ph idx="2" type="body"/>
          </p:nvPr>
        </p:nvSpPr>
        <p:spPr>
          <a:xfrm>
            <a:off x="1918000" y="2178775"/>
            <a:ext cx="9620100" cy="2232300"/>
          </a:xfrm>
          <a:prstGeom prst="rect">
            <a:avLst/>
          </a:prstGeom>
          <a:noFill/>
          <a:ln>
            <a:noFill/>
          </a:ln>
        </p:spPr>
        <p:txBody>
          <a:bodyPr anchorCtr="0" anchor="t" bIns="45700" lIns="91425" spcFirstLastPara="1" rIns="91425" wrap="square" tIns="45700">
            <a:normAutofit/>
          </a:bodyPr>
          <a:lstStyle/>
          <a:p>
            <a:pPr indent="-355600" lvl="0" marL="457200" rtl="0" algn="l">
              <a:spcBef>
                <a:spcPts val="0"/>
              </a:spcBef>
              <a:spcAft>
                <a:spcPts val="0"/>
              </a:spcAft>
              <a:buSzPts val="2000"/>
              <a:buChar char="•"/>
            </a:pPr>
            <a:r>
              <a:rPr lang="en-US"/>
              <a:t>A driver can create a “Trip” where they would set an address to specify the target location.</a:t>
            </a:r>
            <a:endParaRPr/>
          </a:p>
          <a:p>
            <a:pPr indent="-355600" lvl="0" marL="457200" rtl="0" algn="l">
              <a:spcBef>
                <a:spcPts val="0"/>
              </a:spcBef>
              <a:spcAft>
                <a:spcPts val="0"/>
              </a:spcAft>
              <a:buSzPts val="2000"/>
              <a:buChar char="•"/>
            </a:pPr>
            <a:r>
              <a:rPr lang="en-US"/>
              <a:t>They are also able to select between vehicles if the user has multiple vehicles.</a:t>
            </a:r>
            <a:endParaRPr/>
          </a:p>
          <a:p>
            <a:pPr indent="-355600" lvl="0" marL="457200" rtl="0" algn="l">
              <a:spcBef>
                <a:spcPts val="0"/>
              </a:spcBef>
              <a:spcAft>
                <a:spcPts val="0"/>
              </a:spcAft>
              <a:buSzPts val="2000"/>
              <a:buChar char="•"/>
            </a:pPr>
            <a:r>
              <a:rPr lang="en-US"/>
              <a:t>They can also specify a drop off detour margin which is a distance that the driver is willing to detour to drop off a passenger.</a:t>
            </a:r>
            <a:endParaRPr/>
          </a:p>
          <a:p>
            <a:pPr indent="-355600" lvl="0" marL="457200" rtl="0" algn="l">
              <a:spcBef>
                <a:spcPts val="0"/>
              </a:spcBef>
              <a:spcAft>
                <a:spcPts val="0"/>
              </a:spcAft>
              <a:buSzPts val="2000"/>
              <a:buChar char="•"/>
            </a:pPr>
            <a:r>
              <a:rPr lang="en-US"/>
              <a:t>They can also specify a pick up detour margin which is a distance that the driver is willing to detour to pick up a passenger.</a:t>
            </a:r>
            <a:endParaRPr/>
          </a:p>
        </p:txBody>
      </p:sp>
      <p:sp>
        <p:nvSpPr>
          <p:cNvPr id="237" name="Google Shape;237;p6"/>
          <p:cNvSpPr txBox="1"/>
          <p:nvPr>
            <p:ph idx="4" type="body"/>
          </p:nvPr>
        </p:nvSpPr>
        <p:spPr>
          <a:xfrm>
            <a:off x="1918002" y="1513975"/>
            <a:ext cx="96201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Offering</a:t>
            </a:r>
            <a:r>
              <a:rPr lang="en-US"/>
              <a:t> Trips Page Summary</a:t>
            </a:r>
            <a:endParaRPr/>
          </a:p>
        </p:txBody>
      </p:sp>
      <p:sp>
        <p:nvSpPr>
          <p:cNvPr id="238" name="Google Shape;238;p6"/>
          <p:cNvSpPr txBox="1"/>
          <p:nvPr>
            <p:ph idx="2" type="body"/>
          </p:nvPr>
        </p:nvSpPr>
        <p:spPr>
          <a:xfrm>
            <a:off x="1969525" y="4794725"/>
            <a:ext cx="9620100" cy="1430700"/>
          </a:xfrm>
          <a:prstGeom prst="rect">
            <a:avLst/>
          </a:prstGeom>
          <a:noFill/>
          <a:ln>
            <a:noFill/>
          </a:ln>
        </p:spPr>
        <p:txBody>
          <a:bodyPr anchorCtr="0" anchor="t" bIns="45700" lIns="91425" spcFirstLastPara="1" rIns="91425" wrap="square" tIns="45700">
            <a:normAutofit lnSpcReduction="10000"/>
          </a:bodyPr>
          <a:lstStyle/>
          <a:p>
            <a:pPr indent="-355600" lvl="0" marL="457200" rtl="0" algn="l">
              <a:spcBef>
                <a:spcPts val="0"/>
              </a:spcBef>
              <a:spcAft>
                <a:spcPts val="0"/>
              </a:spcAft>
              <a:buSzPts val="2000"/>
              <a:buChar char="•"/>
            </a:pPr>
            <a:r>
              <a:rPr lang="en-US"/>
              <a:t>A user can type their desired address and if there are available ongoing trips, they can request to join.</a:t>
            </a:r>
            <a:endParaRPr/>
          </a:p>
          <a:p>
            <a:pPr indent="-355600" lvl="0" marL="457200" rtl="0" algn="l">
              <a:spcBef>
                <a:spcPts val="0"/>
              </a:spcBef>
              <a:spcAft>
                <a:spcPts val="0"/>
              </a:spcAft>
              <a:buSzPts val="2000"/>
              <a:buChar char="•"/>
            </a:pPr>
            <a:r>
              <a:rPr lang="en-US"/>
              <a:t>Users are eligible based on their current location, target location and the detour margins</a:t>
            </a:r>
            <a:endParaRPr/>
          </a:p>
          <a:p>
            <a:pPr indent="-355600" lvl="0" marL="457200" rtl="0" algn="l">
              <a:spcBef>
                <a:spcPts val="0"/>
              </a:spcBef>
              <a:spcAft>
                <a:spcPts val="0"/>
              </a:spcAft>
              <a:buSzPts val="2000"/>
              <a:buChar char="•"/>
            </a:pPr>
            <a:r>
              <a:rPr lang="en-US"/>
              <a:t>The driver will get a pop up </a:t>
            </a:r>
            <a:r>
              <a:rPr lang="en-US"/>
              <a:t>notification asking if the passenger can join the trip.</a:t>
            </a:r>
            <a:endParaRPr/>
          </a:p>
        </p:txBody>
      </p:sp>
      <p:sp>
        <p:nvSpPr>
          <p:cNvPr id="239" name="Google Shape;239;p6"/>
          <p:cNvSpPr txBox="1"/>
          <p:nvPr>
            <p:ph idx="4" type="body"/>
          </p:nvPr>
        </p:nvSpPr>
        <p:spPr>
          <a:xfrm>
            <a:off x="1969527" y="4129925"/>
            <a:ext cx="96201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Requesting</a:t>
            </a:r>
            <a:r>
              <a:rPr lang="en-US"/>
              <a:t> Trips Page Summary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Request and Offer Trips Page</a:t>
            </a:r>
            <a:endParaRPr/>
          </a:p>
        </p:txBody>
      </p:sp>
      <p:sp>
        <p:nvSpPr>
          <p:cNvPr id="245" name="Google Shape;245;p3"/>
          <p:cNvSpPr txBox="1"/>
          <p:nvPr>
            <p:ph idx="4294967295" type="body"/>
          </p:nvPr>
        </p:nvSpPr>
        <p:spPr>
          <a:xfrm>
            <a:off x="1920252" y="1202775"/>
            <a:ext cx="9620100" cy="664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Request and Offer</a:t>
            </a:r>
            <a:r>
              <a:rPr lang="en-US"/>
              <a:t> Page Screenshots</a:t>
            </a:r>
            <a:endParaRPr/>
          </a:p>
        </p:txBody>
      </p:sp>
      <p:pic>
        <p:nvPicPr>
          <p:cNvPr id="246" name="Google Shape;246;p3"/>
          <p:cNvPicPr preferRelativeResize="0"/>
          <p:nvPr/>
        </p:nvPicPr>
        <p:blipFill>
          <a:blip r:embed="rId3">
            <a:alphaModFix/>
          </a:blip>
          <a:stretch>
            <a:fillRect/>
          </a:stretch>
        </p:blipFill>
        <p:spPr>
          <a:xfrm>
            <a:off x="6114025" y="2170600"/>
            <a:ext cx="1624799" cy="3605855"/>
          </a:xfrm>
          <a:prstGeom prst="rect">
            <a:avLst/>
          </a:prstGeom>
          <a:noFill/>
          <a:ln>
            <a:noFill/>
          </a:ln>
        </p:spPr>
      </p:pic>
      <p:pic>
        <p:nvPicPr>
          <p:cNvPr id="247" name="Google Shape;247;p3"/>
          <p:cNvPicPr preferRelativeResize="0"/>
          <p:nvPr/>
        </p:nvPicPr>
        <p:blipFill>
          <a:blip r:embed="rId4">
            <a:alphaModFix/>
          </a:blip>
          <a:stretch>
            <a:fillRect/>
          </a:stretch>
        </p:blipFill>
        <p:spPr>
          <a:xfrm>
            <a:off x="8173725" y="2165150"/>
            <a:ext cx="1624799" cy="3610699"/>
          </a:xfrm>
          <a:prstGeom prst="rect">
            <a:avLst/>
          </a:prstGeom>
          <a:noFill/>
          <a:ln>
            <a:noFill/>
          </a:ln>
        </p:spPr>
      </p:pic>
      <p:pic>
        <p:nvPicPr>
          <p:cNvPr id="248" name="Google Shape;248;p3"/>
          <p:cNvPicPr preferRelativeResize="0"/>
          <p:nvPr/>
        </p:nvPicPr>
        <p:blipFill>
          <a:blip r:embed="rId5">
            <a:alphaModFix/>
          </a:blip>
          <a:stretch>
            <a:fillRect/>
          </a:stretch>
        </p:blipFill>
        <p:spPr>
          <a:xfrm>
            <a:off x="1994625" y="2181723"/>
            <a:ext cx="1624800" cy="3583596"/>
          </a:xfrm>
          <a:prstGeom prst="rect">
            <a:avLst/>
          </a:prstGeom>
          <a:noFill/>
          <a:ln>
            <a:noFill/>
          </a:ln>
        </p:spPr>
      </p:pic>
      <p:pic>
        <p:nvPicPr>
          <p:cNvPr id="249" name="Google Shape;249;p3"/>
          <p:cNvPicPr preferRelativeResize="0"/>
          <p:nvPr/>
        </p:nvPicPr>
        <p:blipFill>
          <a:blip r:embed="rId6">
            <a:alphaModFix/>
          </a:blip>
          <a:stretch>
            <a:fillRect/>
          </a:stretch>
        </p:blipFill>
        <p:spPr>
          <a:xfrm>
            <a:off x="4054325" y="2172900"/>
            <a:ext cx="1624800" cy="3595196"/>
          </a:xfrm>
          <a:prstGeom prst="rect">
            <a:avLst/>
          </a:prstGeom>
          <a:noFill/>
          <a:ln>
            <a:noFill/>
          </a:ln>
        </p:spPr>
      </p:pic>
      <p:pic>
        <p:nvPicPr>
          <p:cNvPr id="250" name="Google Shape;250;p3"/>
          <p:cNvPicPr preferRelativeResize="0"/>
          <p:nvPr/>
        </p:nvPicPr>
        <p:blipFill>
          <a:blip r:embed="rId7">
            <a:alphaModFix/>
          </a:blip>
          <a:stretch>
            <a:fillRect/>
          </a:stretch>
        </p:blipFill>
        <p:spPr>
          <a:xfrm>
            <a:off x="10233425" y="2178578"/>
            <a:ext cx="1624800" cy="358989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