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y="6858000" cx="12192000"/>
  <p:notesSz cx="6858000" cy="9144000"/>
  <p:embeddedFontLst>
    <p:embeddedFont>
      <p:font typeface="Enriqueta Medium"/>
      <p:regular r:id="rId21"/>
      <p:bold r:id="rId22"/>
    </p:embeddedFont>
    <p:embeddedFont>
      <p:font typeface="Fira Code"/>
      <p:regular r:id="rId23"/>
      <p:bold r:id="rId24"/>
    </p:embeddedFont>
    <p:embeddedFont>
      <p:font typeface="Enriqueta"/>
      <p:regular r:id="rId25"/>
      <p:bold r:id="rId26"/>
    </p:embeddedFont>
    <p:embeddedFont>
      <p:font typeface="Roboto Mono"/>
      <p:regular r:id="rId27"/>
      <p:bold r:id="rId28"/>
      <p:italic r:id="rId29"/>
      <p:bold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31" roundtripDataSignature="AMtx7mhcr4F+rqHRywf2QnVNhUNGpvEz2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font" Target="fonts/EnriquetaMedium-bold.fntdata"/><Relationship Id="rId21" Type="http://schemas.openxmlformats.org/officeDocument/2006/relationships/font" Target="fonts/EnriquetaMedium-regular.fntdata"/><Relationship Id="rId24" Type="http://schemas.openxmlformats.org/officeDocument/2006/relationships/font" Target="fonts/FiraCode-bold.fntdata"/><Relationship Id="rId23" Type="http://schemas.openxmlformats.org/officeDocument/2006/relationships/font" Target="fonts/FiraCode-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Enriqueta-bold.fntdata"/><Relationship Id="rId25" Type="http://schemas.openxmlformats.org/officeDocument/2006/relationships/font" Target="fonts/Enriqueta-regular.fntdata"/><Relationship Id="rId28" Type="http://schemas.openxmlformats.org/officeDocument/2006/relationships/font" Target="fonts/RobotoMono-bold.fntdata"/><Relationship Id="rId27" Type="http://schemas.openxmlformats.org/officeDocument/2006/relationships/font" Target="fonts/RobotoMono-regular.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RobotoMono-italic.fntdata"/><Relationship Id="rId7" Type="http://schemas.openxmlformats.org/officeDocument/2006/relationships/slide" Target="slides/slide3.xml"/><Relationship Id="rId8" Type="http://schemas.openxmlformats.org/officeDocument/2006/relationships/slide" Target="slides/slide4.xml"/><Relationship Id="rId31" Type="http://customschemas.google.com/relationships/presentationmetadata" Target="metadata"/><Relationship Id="rId30" Type="http://schemas.openxmlformats.org/officeDocument/2006/relationships/font" Target="fonts/RobotoMono-boldItalic.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1" name="Google Shape;22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7" name="Google Shape;28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1f7a3072df1_0_2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4" name="Google Shape;294;g1f7a3072df1_0_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1f7a3072df1_0_1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1" name="Google Shape;301;g1f7a3072df1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1f7a3072df1_0_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8" name="Google Shape;308;g1f7a3072df1_0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5" name="Google Shape;315;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1f7aa3804aa_2_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3" name="Google Shape;323;g1f7aa3804aa_2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1f7aa3804aa_2_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29" name="Google Shape;329;g1f7aa3804aa_2_1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0" name="Google Shape;330;g1f7aa3804aa_2_1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1f7aa3804aa_1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1f7aa3804aa_1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8" name="Google Shape;228;g1f7aa3804aa_1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4" name="Google Shape;234;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8" name="Google Shape;24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4" name="Google Shape;254;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0" name="Google Shape;260;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7" name="Google Shape;267;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4" name="Google Shape;274;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1" name="Google Shape;28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jpg"/><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5.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13"/>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100" u="none" cap="none" strike="noStrike">
                <a:solidFill>
                  <a:srgbClr val="F2F2F2"/>
                </a:solidFill>
                <a:latin typeface="Arial"/>
                <a:ea typeface="Arial"/>
                <a:cs typeface="Arial"/>
                <a:sym typeface="Arial"/>
              </a:rPr>
              <a:t>FLORIDA INTERNATIONAL UNIVERSITY</a:t>
            </a:r>
            <a:endParaRPr/>
          </a:p>
        </p:txBody>
      </p:sp>
      <p:sp>
        <p:nvSpPr>
          <p:cNvPr id="15" name="Google Shape;15;p13"/>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09" name="Shape 109"/>
        <p:cNvGrpSpPr/>
        <p:nvPr/>
      </p:nvGrpSpPr>
      <p:grpSpPr>
        <a:xfrm>
          <a:off x="0" y="0"/>
          <a:ext cx="0" cy="0"/>
          <a:chOff x="0" y="0"/>
          <a:chExt cx="0" cy="0"/>
        </a:xfrm>
      </p:grpSpPr>
      <p:sp>
        <p:nvSpPr>
          <p:cNvPr id="110" name="Google Shape;110;p22"/>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11" name="Google Shape;111;p22"/>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112" name="Shape 112"/>
        <p:cNvGrpSpPr/>
        <p:nvPr/>
      </p:nvGrpSpPr>
      <p:grpSpPr>
        <a:xfrm>
          <a:off x="0" y="0"/>
          <a:ext cx="0" cy="0"/>
          <a:chOff x="0" y="0"/>
          <a:chExt cx="0" cy="0"/>
        </a:xfrm>
      </p:grpSpPr>
      <p:sp>
        <p:nvSpPr>
          <p:cNvPr id="113" name="Google Shape;113;p23"/>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114" name="Google Shape;114;p23"/>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115" name="Google Shape;115;p23"/>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6" name="Google Shape;116;p23"/>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7" name="Google Shape;117;p23"/>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
        <p:nvSpPr>
          <p:cNvPr id="118" name="Google Shape;118;p23"/>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119" name="Shape 119"/>
        <p:cNvGrpSpPr/>
        <p:nvPr/>
      </p:nvGrpSpPr>
      <p:grpSpPr>
        <a:xfrm>
          <a:off x="0" y="0"/>
          <a:ext cx="0" cy="0"/>
          <a:chOff x="0" y="0"/>
          <a:chExt cx="0" cy="0"/>
        </a:xfrm>
      </p:grpSpPr>
      <p:sp>
        <p:nvSpPr>
          <p:cNvPr id="120" name="Google Shape;120;p24"/>
          <p:cNvSpPr/>
          <p:nvPr>
            <p:ph idx="2" type="pic"/>
          </p:nvPr>
        </p:nvSpPr>
        <p:spPr>
          <a:xfrm>
            <a:off x="3843957" y="696340"/>
            <a:ext cx="7622001" cy="5015143"/>
          </a:xfrm>
          <a:prstGeom prst="corner">
            <a:avLst>
              <a:gd fmla="val 78408" name="adj1"/>
              <a:gd fmla="val 117748" name="adj2"/>
            </a:avLst>
          </a:prstGeom>
          <a:noFill/>
          <a:ln>
            <a:noFill/>
          </a:ln>
        </p:spPr>
      </p:sp>
      <p:pic>
        <p:nvPicPr>
          <p:cNvPr descr="A close up of a sign&#10;&#10;Description automatically generated" id="121" name="Google Shape;121;p24"/>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122" name="Google Shape;122;p24"/>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23" name="Google Shape;123;p24"/>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24" name="Google Shape;124;p24"/>
          <p:cNvGrpSpPr/>
          <p:nvPr/>
        </p:nvGrpSpPr>
        <p:grpSpPr>
          <a:xfrm>
            <a:off x="3843957" y="582803"/>
            <a:ext cx="7628351" cy="1197932"/>
            <a:chOff x="3840781" y="580943"/>
            <a:chExt cx="7628351" cy="1197932"/>
          </a:xfrm>
        </p:grpSpPr>
        <p:sp>
          <p:nvSpPr>
            <p:cNvPr id="125" name="Google Shape;125;p24"/>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6" name="Google Shape;126;p24"/>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7" name="Google Shape;127;p24"/>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28" name="Google Shape;128;p24"/>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29" name="Google Shape;129;p24"/>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30" name="Shape 130"/>
        <p:cNvGrpSpPr/>
        <p:nvPr/>
      </p:nvGrpSpPr>
      <p:grpSpPr>
        <a:xfrm>
          <a:off x="0" y="0"/>
          <a:ext cx="0" cy="0"/>
          <a:chOff x="0" y="0"/>
          <a:chExt cx="0" cy="0"/>
        </a:xfrm>
      </p:grpSpPr>
      <p:pic>
        <p:nvPicPr>
          <p:cNvPr descr="A picture containing flying, plane, bird&#10;&#10;Description automatically generated" id="131" name="Google Shape;131;p25"/>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32" name="Google Shape;132;p25"/>
          <p:cNvSpPr/>
          <p:nvPr>
            <p:ph idx="2" type="pic"/>
          </p:nvPr>
        </p:nvSpPr>
        <p:spPr>
          <a:xfrm>
            <a:off x="3887648" y="546137"/>
            <a:ext cx="7578309" cy="5618863"/>
          </a:xfrm>
          <a:prstGeom prst="corner">
            <a:avLst>
              <a:gd fmla="val 80709" name="adj1"/>
              <a:gd fmla="val 104483" name="adj2"/>
            </a:avLst>
          </a:prstGeom>
          <a:noFill/>
          <a:ln>
            <a:noFill/>
          </a:ln>
        </p:spPr>
      </p:sp>
      <p:pic>
        <p:nvPicPr>
          <p:cNvPr descr="A close up of a sign&#10;&#10;Description automatically generated" id="133" name="Google Shape;133;p25"/>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134" name="Google Shape;134;p25"/>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35" name="Google Shape;135;p25"/>
          <p:cNvGrpSpPr/>
          <p:nvPr/>
        </p:nvGrpSpPr>
        <p:grpSpPr>
          <a:xfrm>
            <a:off x="3887648" y="438917"/>
            <a:ext cx="7578438" cy="1195570"/>
            <a:chOff x="3884346" y="453875"/>
            <a:chExt cx="7578438" cy="1195570"/>
          </a:xfrm>
        </p:grpSpPr>
        <p:sp>
          <p:nvSpPr>
            <p:cNvPr id="136" name="Google Shape;136;p25"/>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37" name="Google Shape;137;p25"/>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38" name="Google Shape;138;p25"/>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39" name="Google Shape;139;p25"/>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0" name="Google Shape;140;p25"/>
          <p:cNvSpPr txBox="1"/>
          <p:nvPr/>
        </p:nvSpPr>
        <p:spPr>
          <a:xfrm>
            <a:off x="245940"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FLORIDA INTERNATIONAL UNIVERSITY</a:t>
            </a:r>
            <a:endParaRPr/>
          </a:p>
        </p:txBody>
      </p:sp>
      <p:sp>
        <p:nvSpPr>
          <p:cNvPr id="141" name="Google Shape;141;p25"/>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142" name="Shape 142"/>
        <p:cNvGrpSpPr/>
        <p:nvPr/>
      </p:nvGrpSpPr>
      <p:grpSpPr>
        <a:xfrm>
          <a:off x="0" y="0"/>
          <a:ext cx="0" cy="0"/>
          <a:chOff x="0" y="0"/>
          <a:chExt cx="0" cy="0"/>
        </a:xfrm>
      </p:grpSpPr>
      <p:sp>
        <p:nvSpPr>
          <p:cNvPr id="143" name="Google Shape;143;p26"/>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4" name="Google Shape;144;p26"/>
          <p:cNvSpPr/>
          <p:nvPr>
            <p:ph idx="2" type="pic"/>
          </p:nvPr>
        </p:nvSpPr>
        <p:spPr>
          <a:xfrm>
            <a:off x="3893905" y="537158"/>
            <a:ext cx="7570949" cy="5799726"/>
          </a:xfrm>
          <a:prstGeom prst="corner">
            <a:avLst>
              <a:gd fmla="val 83572" name="adj1"/>
              <a:gd fmla="val 113968" name="adj2"/>
            </a:avLst>
          </a:prstGeom>
          <a:noFill/>
          <a:ln>
            <a:noFill/>
          </a:ln>
        </p:spPr>
      </p:sp>
      <p:pic>
        <p:nvPicPr>
          <p:cNvPr descr="A close up of a sign&#10;&#10;Description automatically generated" id="145" name="Google Shape;145;p26"/>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46" name="Google Shape;146;p26"/>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7" name="Google Shape;147;p26"/>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48" name="Google Shape;148;p26"/>
          <p:cNvGrpSpPr/>
          <p:nvPr/>
        </p:nvGrpSpPr>
        <p:grpSpPr>
          <a:xfrm>
            <a:off x="3893905" y="434340"/>
            <a:ext cx="7570949" cy="1059565"/>
            <a:chOff x="3893905" y="434339"/>
            <a:chExt cx="7570949" cy="1059565"/>
          </a:xfrm>
        </p:grpSpPr>
        <p:sp>
          <p:nvSpPr>
            <p:cNvPr id="149" name="Google Shape;149;p26"/>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50" name="Google Shape;150;p26"/>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51" name="Google Shape;151;p26"/>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2" name="Google Shape;152;p26"/>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153" name="Shape 153"/>
        <p:cNvGrpSpPr/>
        <p:nvPr/>
      </p:nvGrpSpPr>
      <p:grpSpPr>
        <a:xfrm>
          <a:off x="0" y="0"/>
          <a:ext cx="0" cy="0"/>
          <a:chOff x="0" y="0"/>
          <a:chExt cx="0" cy="0"/>
        </a:xfrm>
      </p:grpSpPr>
      <p:sp>
        <p:nvSpPr>
          <p:cNvPr id="154" name="Google Shape;154;p2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155" name="Google Shape;155;p27"/>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56" name="Google Shape;156;p27"/>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7" name="Google Shape;157;p27"/>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id="158" name="Google Shape;158;p27"/>
          <p:cNvPicPr preferRelativeResize="0"/>
          <p:nvPr>
            <p:ph idx="2" type="pic"/>
          </p:nvPr>
        </p:nvPicPr>
        <p:blipFill/>
        <p:spPr>
          <a:xfrm flipH="1">
            <a:off x="3632199" y="743802"/>
            <a:ext cx="7976031" cy="5370396"/>
          </a:xfrm>
          <a:prstGeom prst="corner">
            <a:avLst>
              <a:gd fmla="val 57567" name="adj1"/>
              <a:gd fmla="val 95877" name="adj2"/>
            </a:avLst>
          </a:prstGeom>
          <a:blipFill rotWithShape="0">
            <a:blip r:embed="rId3">
              <a:alphaModFix/>
            </a:blip>
            <a:stretch>
              <a:fillRect b="0" l="0" r="0" t="0"/>
            </a:stretch>
          </a:blipFill>
          <a:ln>
            <a:noFill/>
          </a:ln>
        </p:spPr>
      </p:pic>
      <p:grpSp>
        <p:nvGrpSpPr>
          <p:cNvPr id="159" name="Google Shape;159;p27"/>
          <p:cNvGrpSpPr/>
          <p:nvPr/>
        </p:nvGrpSpPr>
        <p:grpSpPr>
          <a:xfrm>
            <a:off x="3632200" y="637953"/>
            <a:ext cx="7976031" cy="2393648"/>
            <a:chOff x="3683000" y="638356"/>
            <a:chExt cx="7976031" cy="2393648"/>
          </a:xfrm>
        </p:grpSpPr>
        <p:sp>
          <p:nvSpPr>
            <p:cNvPr id="160" name="Google Shape;160;p27"/>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1" name="Google Shape;161;p27"/>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2" name="Google Shape;162;p27"/>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63" name="Google Shape;163;p27"/>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64" name="Shape 164"/>
        <p:cNvGrpSpPr/>
        <p:nvPr/>
      </p:nvGrpSpPr>
      <p:grpSpPr>
        <a:xfrm>
          <a:off x="0" y="0"/>
          <a:ext cx="0" cy="0"/>
          <a:chOff x="0" y="0"/>
          <a:chExt cx="0" cy="0"/>
        </a:xfrm>
      </p:grpSpPr>
      <p:pic>
        <p:nvPicPr>
          <p:cNvPr descr="A picture containing screenshot&#10;&#10;Description automatically generated" id="165" name="Google Shape;165;p28"/>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66" name="Google Shape;166;p28"/>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7" name="Google Shape;167;p28"/>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8" name="Google Shape;168;p28"/>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69" name="Shape 169"/>
        <p:cNvGrpSpPr/>
        <p:nvPr/>
      </p:nvGrpSpPr>
      <p:grpSpPr>
        <a:xfrm>
          <a:off x="0" y="0"/>
          <a:ext cx="0" cy="0"/>
          <a:chOff x="0" y="0"/>
          <a:chExt cx="0" cy="0"/>
        </a:xfrm>
      </p:grpSpPr>
      <p:pic>
        <p:nvPicPr>
          <p:cNvPr descr="A close up of a sign&#10;&#10;Description automatically generated" id="170" name="Google Shape;170;p29"/>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71" name="Google Shape;171;p29"/>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29"/>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3" name="Google Shape;173;p29"/>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74" name="Google Shape;174;p29"/>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175" name="Shape 175"/>
        <p:cNvGrpSpPr/>
        <p:nvPr/>
      </p:nvGrpSpPr>
      <p:grpSpPr>
        <a:xfrm>
          <a:off x="0" y="0"/>
          <a:ext cx="0" cy="0"/>
          <a:chOff x="0" y="0"/>
          <a:chExt cx="0" cy="0"/>
        </a:xfrm>
      </p:grpSpPr>
      <p:sp>
        <p:nvSpPr>
          <p:cNvPr id="176" name="Google Shape;176;p3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77" name="Google Shape;177;p30"/>
          <p:cNvGrpSpPr/>
          <p:nvPr/>
        </p:nvGrpSpPr>
        <p:grpSpPr>
          <a:xfrm flipH="1" rot="10800000">
            <a:off x="11185080" y="298640"/>
            <a:ext cx="735606" cy="746592"/>
            <a:chOff x="10666920" y="5421408"/>
            <a:chExt cx="735606" cy="746592"/>
          </a:xfrm>
        </p:grpSpPr>
        <p:sp>
          <p:nvSpPr>
            <p:cNvPr id="178" name="Google Shape;178;p30"/>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9" name="Google Shape;179;p30"/>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80" name="Google Shape;180;p30"/>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1" name="Google Shape;181;p30"/>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182" name="Google Shape;182;p30"/>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183" name="Google Shape;183;p30"/>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10;&#10;Description automatically generated" id="184" name="Google Shape;184;p30"/>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85" name="Google Shape;185;p30"/>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186" name="Shape 186"/>
        <p:cNvGrpSpPr/>
        <p:nvPr/>
      </p:nvGrpSpPr>
      <p:grpSpPr>
        <a:xfrm>
          <a:off x="0" y="0"/>
          <a:ext cx="0" cy="0"/>
          <a:chOff x="0" y="0"/>
          <a:chExt cx="0" cy="0"/>
        </a:xfrm>
      </p:grpSpPr>
      <p:sp>
        <p:nvSpPr>
          <p:cNvPr id="187" name="Google Shape;187;p3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8" name="Google Shape;188;p31"/>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9" name="Google Shape;189;p31"/>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190" name="Google Shape;190;p31"/>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10;&#10;Description automatically generated" id="191" name="Google Shape;191;p31"/>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192" name="Google Shape;192;p31"/>
          <p:cNvGrpSpPr/>
          <p:nvPr/>
        </p:nvGrpSpPr>
        <p:grpSpPr>
          <a:xfrm>
            <a:off x="2393879" y="0"/>
            <a:ext cx="9798121" cy="6889337"/>
            <a:chOff x="2421466" y="-1"/>
            <a:chExt cx="9810796" cy="6874007"/>
          </a:xfrm>
        </p:grpSpPr>
        <p:sp>
          <p:nvSpPr>
            <p:cNvPr id="193" name="Google Shape;193;p31"/>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4" name="Google Shape;194;p31"/>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5" name="Google Shape;195;p31"/>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6" name="Google Shape;196;p31"/>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97" name="Google Shape;197;p31"/>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16" name="Shape 16"/>
        <p:cNvGrpSpPr/>
        <p:nvPr/>
      </p:nvGrpSpPr>
      <p:grpSpPr>
        <a:xfrm>
          <a:off x="0" y="0"/>
          <a:ext cx="0" cy="0"/>
          <a:chOff x="0" y="0"/>
          <a:chExt cx="0" cy="0"/>
        </a:xfrm>
      </p:grpSpPr>
      <p:sp>
        <p:nvSpPr>
          <p:cNvPr id="17" name="Google Shape;17;p14"/>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8" name="Google Shape;18;p14"/>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9" name="Google Shape;19;p14"/>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198" name="Shape 198"/>
        <p:cNvGrpSpPr/>
        <p:nvPr/>
      </p:nvGrpSpPr>
      <p:grpSpPr>
        <a:xfrm>
          <a:off x="0" y="0"/>
          <a:ext cx="0" cy="0"/>
          <a:chOff x="0" y="0"/>
          <a:chExt cx="0" cy="0"/>
        </a:xfrm>
      </p:grpSpPr>
      <p:sp>
        <p:nvSpPr>
          <p:cNvPr id="199" name="Google Shape;199;p3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00" name="Google Shape;200;p32"/>
          <p:cNvGrpSpPr/>
          <p:nvPr/>
        </p:nvGrpSpPr>
        <p:grpSpPr>
          <a:xfrm>
            <a:off x="5539549" y="745237"/>
            <a:ext cx="522582" cy="530387"/>
            <a:chOff x="5537620" y="745237"/>
            <a:chExt cx="522582" cy="530387"/>
          </a:xfrm>
        </p:grpSpPr>
        <p:sp>
          <p:nvSpPr>
            <p:cNvPr id="201" name="Google Shape;201;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2" name="Google Shape;202;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3" name="Google Shape;203;p32"/>
          <p:cNvGrpSpPr/>
          <p:nvPr/>
        </p:nvGrpSpPr>
        <p:grpSpPr>
          <a:xfrm flipH="1" rot="10800000">
            <a:off x="5539549" y="5593682"/>
            <a:ext cx="522582" cy="530386"/>
            <a:chOff x="5537620" y="745237"/>
            <a:chExt cx="522582" cy="530387"/>
          </a:xfrm>
        </p:grpSpPr>
        <p:sp>
          <p:nvSpPr>
            <p:cNvPr id="204" name="Google Shape;204;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5" name="Google Shape;205;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6" name="Google Shape;206;p32"/>
          <p:cNvGrpSpPr/>
          <p:nvPr/>
        </p:nvGrpSpPr>
        <p:grpSpPr>
          <a:xfrm>
            <a:off x="11086608" y="745237"/>
            <a:ext cx="522582" cy="530387"/>
            <a:chOff x="11140977" y="745237"/>
            <a:chExt cx="522582" cy="530387"/>
          </a:xfrm>
        </p:grpSpPr>
        <p:sp>
          <p:nvSpPr>
            <p:cNvPr id="207" name="Google Shape;20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8" name="Google Shape;20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9" name="Google Shape;209;p32"/>
          <p:cNvGrpSpPr/>
          <p:nvPr/>
        </p:nvGrpSpPr>
        <p:grpSpPr>
          <a:xfrm flipH="1" rot="10800000">
            <a:off x="11086608" y="5593682"/>
            <a:ext cx="522582" cy="530386"/>
            <a:chOff x="11140977" y="745237"/>
            <a:chExt cx="522582" cy="530387"/>
          </a:xfrm>
        </p:grpSpPr>
        <p:sp>
          <p:nvSpPr>
            <p:cNvPr id="210" name="Google Shape;210;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11" name="Google Shape;211;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212" name="Google Shape;212;p32"/>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213" name="Google Shape;213;p32"/>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10;&#10;Description automatically generated" id="214" name="Google Shape;214;p32"/>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215" name="Google Shape;215;p32"/>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3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7" name="Google Shape;217;p3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FLORIDA INTERNATIONAL UNIVERSITY</a:t>
            </a:r>
            <a:endParaRPr/>
          </a:p>
        </p:txBody>
      </p:sp>
      <p:sp>
        <p:nvSpPr>
          <p:cNvPr id="218" name="Google Shape;218;p3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0" name="Shape 20"/>
        <p:cNvGrpSpPr/>
        <p:nvPr/>
      </p:nvGrpSpPr>
      <p:grpSpPr>
        <a:xfrm>
          <a:off x="0" y="0"/>
          <a:ext cx="0" cy="0"/>
          <a:chOff x="0" y="0"/>
          <a:chExt cx="0" cy="0"/>
        </a:xfrm>
      </p:grpSpPr>
      <p:sp>
        <p:nvSpPr>
          <p:cNvPr id="21" name="Google Shape;21;p15"/>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 name="Google Shape;22;p15"/>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23" name="Google Shape;23;p15"/>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4" name="Google Shape;24;p15"/>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5" name="Google Shape;25;p15"/>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26" name="Shape 26"/>
        <p:cNvGrpSpPr/>
        <p:nvPr/>
      </p:nvGrpSpPr>
      <p:grpSpPr>
        <a:xfrm>
          <a:off x="0" y="0"/>
          <a:ext cx="0" cy="0"/>
          <a:chOff x="0" y="0"/>
          <a:chExt cx="0" cy="0"/>
        </a:xfrm>
      </p:grpSpPr>
      <p:pic>
        <p:nvPicPr>
          <p:cNvPr descr="A picture containing holding, yellow, colorful, sign&#10;&#10;Description automatically generated" id="27" name="Google Shape;27;p16"/>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28" name="Google Shape;28;p16"/>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 name="Google Shape;29;p16"/>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 name="Google Shape;30;p16"/>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
        <p:nvSpPr>
          <p:cNvPr id="31" name="Google Shape;31;p16"/>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32" name="Shape 32"/>
        <p:cNvGrpSpPr/>
        <p:nvPr/>
      </p:nvGrpSpPr>
      <p:grpSpPr>
        <a:xfrm>
          <a:off x="0" y="0"/>
          <a:ext cx="0" cy="0"/>
          <a:chOff x="0" y="0"/>
          <a:chExt cx="0" cy="0"/>
        </a:xfrm>
      </p:grpSpPr>
      <p:pic>
        <p:nvPicPr>
          <p:cNvPr id="33" name="Google Shape;33;p17"/>
          <p:cNvPicPr preferRelativeResize="0"/>
          <p:nvPr>
            <p:ph idx="2" type="pic"/>
          </p:nvPr>
        </p:nvPicPr>
        <p:blipFill/>
        <p:spPr>
          <a:xfrm flipH="1">
            <a:off x="3721834" y="880677"/>
            <a:ext cx="7988142" cy="5366010"/>
          </a:xfrm>
          <a:prstGeom prst="corner">
            <a:avLst>
              <a:gd fmla="val 57242" name="adj1"/>
              <a:gd fmla="val 95740" name="adj2"/>
            </a:avLst>
          </a:prstGeom>
          <a:blipFill rotWithShape="0">
            <a:blip r:embed="rId2">
              <a:alphaModFix amt="0"/>
            </a:blip>
            <a:stretch>
              <a:fillRect b="0" l="0" r="0" t="0"/>
            </a:stretch>
          </a:blipFill>
          <a:ln>
            <a:noFill/>
          </a:ln>
        </p:spPr>
      </p:pic>
      <p:sp>
        <p:nvSpPr>
          <p:cNvPr id="34" name="Google Shape;34;p17"/>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5" name="Google Shape;35;p17"/>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36" name="Google Shape;36;p17"/>
          <p:cNvPicPr preferRelativeResize="0"/>
          <p:nvPr/>
        </p:nvPicPr>
        <p:blipFill rotWithShape="1">
          <a:blip r:embed="rId3">
            <a:alphaModFix/>
          </a:blip>
          <a:srcRect b="0" l="0" r="0" t="0"/>
          <a:stretch/>
        </p:blipFill>
        <p:spPr>
          <a:xfrm>
            <a:off x="207654" y="6123851"/>
            <a:ext cx="1217550" cy="563880"/>
          </a:xfrm>
          <a:prstGeom prst="rect">
            <a:avLst/>
          </a:prstGeom>
          <a:noFill/>
          <a:ln>
            <a:noFill/>
          </a:ln>
        </p:spPr>
      </p:pic>
      <p:grpSp>
        <p:nvGrpSpPr>
          <p:cNvPr id="37" name="Google Shape;37;p17"/>
          <p:cNvGrpSpPr/>
          <p:nvPr/>
        </p:nvGrpSpPr>
        <p:grpSpPr>
          <a:xfrm>
            <a:off x="3721835" y="773552"/>
            <a:ext cx="7988141" cy="2408473"/>
            <a:chOff x="3673920" y="736031"/>
            <a:chExt cx="7988141" cy="2408473"/>
          </a:xfrm>
        </p:grpSpPr>
        <p:sp>
          <p:nvSpPr>
            <p:cNvPr id="38" name="Google Shape;38;p17"/>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9" name="Google Shape;39;p17"/>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0" name="Google Shape;40;p17"/>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1" name="Google Shape;41;p17"/>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42" name="Google Shape;42;p17"/>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43" name="Shape 43"/>
        <p:cNvGrpSpPr/>
        <p:nvPr/>
      </p:nvGrpSpPr>
      <p:grpSpPr>
        <a:xfrm>
          <a:off x="0" y="0"/>
          <a:ext cx="0" cy="0"/>
          <a:chOff x="0" y="0"/>
          <a:chExt cx="0" cy="0"/>
        </a:xfrm>
      </p:grpSpPr>
      <p:sp>
        <p:nvSpPr>
          <p:cNvPr id="44" name="Google Shape;44;p1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45" name="Google Shape;45;p18"/>
          <p:cNvGrpSpPr/>
          <p:nvPr/>
        </p:nvGrpSpPr>
        <p:grpSpPr>
          <a:xfrm rot="10800000">
            <a:off x="10644674" y="5408676"/>
            <a:ext cx="735606" cy="746592"/>
            <a:chOff x="897887" y="745236"/>
            <a:chExt cx="735606" cy="746592"/>
          </a:xfrm>
        </p:grpSpPr>
        <p:sp>
          <p:nvSpPr>
            <p:cNvPr id="46" name="Google Shape;46;p18"/>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7" name="Google Shape;47;p1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48" name="Google Shape;48;p18"/>
          <p:cNvGrpSpPr/>
          <p:nvPr/>
        </p:nvGrpSpPr>
        <p:grpSpPr>
          <a:xfrm flipH="1" rot="10800000">
            <a:off x="789474" y="5408676"/>
            <a:ext cx="735606" cy="746592"/>
            <a:chOff x="897887" y="745236"/>
            <a:chExt cx="735606" cy="746592"/>
          </a:xfrm>
        </p:grpSpPr>
        <p:sp>
          <p:nvSpPr>
            <p:cNvPr id="49" name="Google Shape;49;p18"/>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0" name="Google Shape;50;p1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51" name="Google Shape;51;p18"/>
          <p:cNvGrpSpPr/>
          <p:nvPr/>
        </p:nvGrpSpPr>
        <p:grpSpPr>
          <a:xfrm flipH="1">
            <a:off x="10644674" y="745236"/>
            <a:ext cx="735606" cy="746592"/>
            <a:chOff x="897887" y="745236"/>
            <a:chExt cx="735606" cy="746592"/>
          </a:xfrm>
        </p:grpSpPr>
        <p:sp>
          <p:nvSpPr>
            <p:cNvPr id="52" name="Google Shape;52;p18"/>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3" name="Google Shape;53;p1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54" name="Google Shape;54;p18"/>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 name="Google Shape;55;p18"/>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56" name="Google Shape;56;p18"/>
          <p:cNvGrpSpPr/>
          <p:nvPr/>
        </p:nvGrpSpPr>
        <p:grpSpPr>
          <a:xfrm flipH="1" rot="-5400000">
            <a:off x="786644" y="682484"/>
            <a:ext cx="731520" cy="747831"/>
            <a:chOff x="897887" y="745236"/>
            <a:chExt cx="731520" cy="747831"/>
          </a:xfrm>
        </p:grpSpPr>
        <p:sp>
          <p:nvSpPr>
            <p:cNvPr id="57" name="Google Shape;57;p18"/>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8" name="Google Shape;58;p18"/>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59" name="Google Shape;59;p18"/>
          <p:cNvSpPr txBox="1"/>
          <p:nvPr/>
        </p:nvSpPr>
        <p:spPr>
          <a:xfrm>
            <a:off x="3849624"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BABABA"/>
                </a:solidFill>
                <a:latin typeface="Arial"/>
                <a:ea typeface="Arial"/>
                <a:cs typeface="Arial"/>
                <a:sym typeface="Arial"/>
              </a:rPr>
              <a:t>FLORIDA INTERNATIONAL UNIVERSITY</a:t>
            </a:r>
            <a:endParaRPr/>
          </a:p>
        </p:txBody>
      </p:sp>
      <p:sp>
        <p:nvSpPr>
          <p:cNvPr id="60" name="Google Shape;60;p18"/>
          <p:cNvSpPr txBox="1"/>
          <p:nvPr/>
        </p:nvSpPr>
        <p:spPr>
          <a:xfrm>
            <a:off x="384962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61" name="Shape 61"/>
        <p:cNvGrpSpPr/>
        <p:nvPr/>
      </p:nvGrpSpPr>
      <p:grpSpPr>
        <a:xfrm>
          <a:off x="0" y="0"/>
          <a:ext cx="0" cy="0"/>
          <a:chOff x="0" y="0"/>
          <a:chExt cx="0" cy="0"/>
        </a:xfrm>
      </p:grpSpPr>
      <p:pic>
        <p:nvPicPr>
          <p:cNvPr descr="A screenshot of a cell phone&#10;&#10;Description automatically generated" id="62" name="Google Shape;62;p19"/>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63" name="Google Shape;63;p19"/>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u="none" cap="none" strike="noStrike">
              <a:solidFill>
                <a:srgbClr val="3F3F3F"/>
              </a:solidFill>
              <a:latin typeface="Arial"/>
              <a:ea typeface="Arial"/>
              <a:cs typeface="Arial"/>
              <a:sym typeface="Arial"/>
            </a:endParaRPr>
          </a:p>
        </p:txBody>
      </p:sp>
      <p:sp>
        <p:nvSpPr>
          <p:cNvPr id="64" name="Google Shape;64;p19"/>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 name="Google Shape;65;p19"/>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6" name="Google Shape;66;p19"/>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67" name="Shape 67"/>
        <p:cNvGrpSpPr/>
        <p:nvPr/>
      </p:nvGrpSpPr>
      <p:grpSpPr>
        <a:xfrm>
          <a:off x="0" y="0"/>
          <a:ext cx="0" cy="0"/>
          <a:chOff x="0" y="0"/>
          <a:chExt cx="0" cy="0"/>
        </a:xfrm>
      </p:grpSpPr>
      <p:sp>
        <p:nvSpPr>
          <p:cNvPr id="68" name="Google Shape;68;p2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69" name="Google Shape;69;p20"/>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70" name="Google Shape;70;p20"/>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0"/>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72" name="Google Shape;72;p20"/>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73" name="Google Shape;73;p20"/>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74" name="Google Shape;74;p20"/>
          <p:cNvGrpSpPr/>
          <p:nvPr/>
        </p:nvGrpSpPr>
        <p:grpSpPr>
          <a:xfrm flipH="1" rot="10800000">
            <a:off x="5539549" y="5593682"/>
            <a:ext cx="522582" cy="530386"/>
            <a:chOff x="5537620" y="745237"/>
            <a:chExt cx="522582" cy="530387"/>
          </a:xfrm>
        </p:grpSpPr>
        <p:sp>
          <p:nvSpPr>
            <p:cNvPr id="75" name="Google Shape;75;p20"/>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6" name="Google Shape;76;p20"/>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77" name="Google Shape;77;p20"/>
          <p:cNvGrpSpPr/>
          <p:nvPr/>
        </p:nvGrpSpPr>
        <p:grpSpPr>
          <a:xfrm>
            <a:off x="5539549" y="745237"/>
            <a:ext cx="522582" cy="529650"/>
            <a:chOff x="5537620" y="745237"/>
            <a:chExt cx="522582" cy="529650"/>
          </a:xfrm>
        </p:grpSpPr>
        <p:sp>
          <p:nvSpPr>
            <p:cNvPr id="78" name="Google Shape;78;p20"/>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9" name="Google Shape;79;p20"/>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80" name="Google Shape;80;p20"/>
          <p:cNvGrpSpPr/>
          <p:nvPr/>
        </p:nvGrpSpPr>
        <p:grpSpPr>
          <a:xfrm>
            <a:off x="11086608" y="745237"/>
            <a:ext cx="522582" cy="530387"/>
            <a:chOff x="11140977" y="745237"/>
            <a:chExt cx="522582" cy="530387"/>
          </a:xfrm>
        </p:grpSpPr>
        <p:sp>
          <p:nvSpPr>
            <p:cNvPr id="81" name="Google Shape;81;p2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2" name="Google Shape;82;p2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83" name="Google Shape;83;p20"/>
          <p:cNvGrpSpPr/>
          <p:nvPr/>
        </p:nvGrpSpPr>
        <p:grpSpPr>
          <a:xfrm flipH="1" rot="10800000">
            <a:off x="11086608" y="5593682"/>
            <a:ext cx="522582" cy="530386"/>
            <a:chOff x="11140977" y="745237"/>
            <a:chExt cx="522582" cy="530387"/>
          </a:xfrm>
        </p:grpSpPr>
        <p:sp>
          <p:nvSpPr>
            <p:cNvPr id="84" name="Google Shape;84;p2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5" name="Google Shape;85;p2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86" name="Google Shape;86;p20"/>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87" name="Google Shape;87;p20"/>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88" name="Shape 88"/>
        <p:cNvGrpSpPr/>
        <p:nvPr/>
      </p:nvGrpSpPr>
      <p:grpSpPr>
        <a:xfrm>
          <a:off x="0" y="0"/>
          <a:ext cx="0" cy="0"/>
          <a:chOff x="0" y="0"/>
          <a:chExt cx="0" cy="0"/>
        </a:xfrm>
      </p:grpSpPr>
      <p:sp>
        <p:nvSpPr>
          <p:cNvPr id="89" name="Google Shape;89;p2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blue sky&#10;&#10;Description automatically generated" id="90" name="Google Shape;90;p21"/>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10;&#10;Description automatically generated" id="91" name="Google Shape;91;p21"/>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92" name="Google Shape;92;p21"/>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3" name="Google Shape;93;p21"/>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94" name="Google Shape;94;p21"/>
          <p:cNvGrpSpPr/>
          <p:nvPr/>
        </p:nvGrpSpPr>
        <p:grpSpPr>
          <a:xfrm rot="10800000">
            <a:off x="11087460" y="5596087"/>
            <a:ext cx="522582" cy="530386"/>
            <a:chOff x="2645664" y="2011680"/>
            <a:chExt cx="735606" cy="746592"/>
          </a:xfrm>
        </p:grpSpPr>
        <p:sp>
          <p:nvSpPr>
            <p:cNvPr id="95" name="Google Shape;95;p21"/>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6" name="Google Shape;96;p21"/>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97" name="Google Shape;97;p21"/>
          <p:cNvGrpSpPr/>
          <p:nvPr/>
        </p:nvGrpSpPr>
        <p:grpSpPr>
          <a:xfrm flipH="1" rot="10800000">
            <a:off x="5539549" y="5593683"/>
            <a:ext cx="522582" cy="530386"/>
            <a:chOff x="2645664" y="2011680"/>
            <a:chExt cx="735606" cy="746592"/>
          </a:xfrm>
        </p:grpSpPr>
        <p:sp>
          <p:nvSpPr>
            <p:cNvPr id="98" name="Google Shape;98;p21"/>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9" name="Google Shape;99;p21"/>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0" name="Google Shape;100;p21"/>
          <p:cNvGrpSpPr/>
          <p:nvPr/>
        </p:nvGrpSpPr>
        <p:grpSpPr>
          <a:xfrm>
            <a:off x="5540614" y="745361"/>
            <a:ext cx="522582" cy="530386"/>
            <a:chOff x="2645664" y="2011680"/>
            <a:chExt cx="735606" cy="746592"/>
          </a:xfrm>
        </p:grpSpPr>
        <p:sp>
          <p:nvSpPr>
            <p:cNvPr id="101" name="Google Shape;101;p21"/>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2" name="Google Shape;102;p21"/>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3" name="Google Shape;103;p21"/>
          <p:cNvGrpSpPr/>
          <p:nvPr/>
        </p:nvGrpSpPr>
        <p:grpSpPr>
          <a:xfrm flipH="1">
            <a:off x="11087460" y="742129"/>
            <a:ext cx="522582" cy="530386"/>
            <a:chOff x="2645664" y="2011680"/>
            <a:chExt cx="735606" cy="746592"/>
          </a:xfrm>
        </p:grpSpPr>
        <p:sp>
          <p:nvSpPr>
            <p:cNvPr id="104" name="Google Shape;104;p21"/>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5" name="Google Shape;105;p21"/>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06" name="Google Shape;106;p21"/>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7" name="Google Shape;107;p21"/>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108" name="Google Shape;108;p21"/>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7.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p12"/>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21.png"/><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18.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13.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1"/>
          <p:cNvSpPr txBox="1"/>
          <p:nvPr>
            <p:ph type="title"/>
          </p:nvPr>
        </p:nvSpPr>
        <p:spPr>
          <a:xfrm>
            <a:off x="769189" y="1940943"/>
            <a:ext cx="10653622" cy="472819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accent5"/>
              </a:buClr>
              <a:buSzPct val="100000"/>
              <a:buFont typeface="Arial"/>
              <a:buNone/>
            </a:pPr>
            <a:r>
              <a:rPr lang="en-US" sz="3600">
                <a:latin typeface="Enriqueta Medium"/>
                <a:ea typeface="Enriqueta Medium"/>
                <a:cs typeface="Enriqueta Medium"/>
                <a:sym typeface="Enriqueta Medium"/>
              </a:rPr>
              <a:t>Capstone II Final Presentation</a:t>
            </a:r>
            <a:br>
              <a:rPr lang="en-US">
                <a:latin typeface="Enriqueta Medium"/>
                <a:ea typeface="Enriqueta Medium"/>
                <a:cs typeface="Enriqueta Medium"/>
                <a:sym typeface="Enriqueta Medium"/>
              </a:rPr>
            </a:br>
            <a:r>
              <a:rPr lang="en-US">
                <a:latin typeface="Enriqueta Medium"/>
                <a:ea typeface="Enriqueta Medium"/>
                <a:cs typeface="Enriqueta Medium"/>
                <a:sym typeface="Enriqueta Medium"/>
              </a:rPr>
              <a:t>Spring 2024</a:t>
            </a:r>
            <a:br>
              <a:rPr lang="en-US">
                <a:latin typeface="Enriqueta Medium"/>
                <a:ea typeface="Enriqueta Medium"/>
                <a:cs typeface="Enriqueta Medium"/>
                <a:sym typeface="Enriqueta Medium"/>
              </a:rPr>
            </a:br>
            <a:br>
              <a:rPr lang="en-US">
                <a:latin typeface="Enriqueta Medium"/>
                <a:ea typeface="Enriqueta Medium"/>
                <a:cs typeface="Enriqueta Medium"/>
                <a:sym typeface="Enriqueta Medium"/>
              </a:rPr>
            </a:br>
            <a:r>
              <a:rPr lang="en-US">
                <a:latin typeface="Enriqueta Medium"/>
                <a:ea typeface="Enriqueta Medium"/>
                <a:cs typeface="Enriqueta Medium"/>
                <a:sym typeface="Enriqueta Medium"/>
              </a:rPr>
              <a:t>Stress and Anxiety Management Application</a:t>
            </a:r>
            <a:br>
              <a:rPr lang="en-US">
                <a:latin typeface="Enriqueta Medium"/>
                <a:ea typeface="Enriqueta Medium"/>
                <a:cs typeface="Enriqueta Medium"/>
                <a:sym typeface="Enriqueta Medium"/>
              </a:rPr>
            </a:br>
            <a:br>
              <a:rPr lang="en-US">
                <a:latin typeface="Enriqueta Medium"/>
                <a:ea typeface="Enriqueta Medium"/>
                <a:cs typeface="Enriqueta Medium"/>
                <a:sym typeface="Enriqueta Medium"/>
              </a:rPr>
            </a:br>
            <a:r>
              <a:rPr lang="en-US" sz="1800">
                <a:latin typeface="Enriqueta Medium"/>
                <a:ea typeface="Enriqueta Medium"/>
                <a:cs typeface="Enriqueta Medium"/>
                <a:sym typeface="Enriqueta Medium"/>
              </a:rPr>
              <a:t>Team Member(s): Alexandr Motovilov, Lyn Quintana, Ian Rodriguez, Oghenetega Idogun, Rafael Ojeda</a:t>
            </a:r>
            <a:br>
              <a:rPr lang="en-US" sz="1800">
                <a:latin typeface="Enriqueta Medium"/>
                <a:ea typeface="Enriqueta Medium"/>
                <a:cs typeface="Enriqueta Medium"/>
                <a:sym typeface="Enriqueta Medium"/>
              </a:rPr>
            </a:br>
            <a:br>
              <a:rPr lang="en-US" sz="3600">
                <a:latin typeface="Enriqueta Medium"/>
                <a:ea typeface="Enriqueta Medium"/>
                <a:cs typeface="Enriqueta Medium"/>
                <a:sym typeface="Enriqueta Medium"/>
              </a:rPr>
            </a:br>
            <a:r>
              <a:rPr lang="en-US" sz="1800">
                <a:latin typeface="Enriqueta Medium"/>
                <a:ea typeface="Enriqueta Medium"/>
                <a:cs typeface="Enriqueta Medium"/>
                <a:sym typeface="Enriqueta Medium"/>
              </a:rPr>
              <a:t>Product Owner(s): Liane Sangollo</a:t>
            </a:r>
            <a:br>
              <a:rPr lang="en-US" sz="1800">
                <a:latin typeface="Enriqueta Medium"/>
                <a:ea typeface="Enriqueta Medium"/>
                <a:cs typeface="Enriqueta Medium"/>
                <a:sym typeface="Enriqueta Medium"/>
              </a:rPr>
            </a:br>
            <a:r>
              <a:rPr lang="en-US" sz="1800">
                <a:latin typeface="Enriqueta Medium"/>
                <a:ea typeface="Enriqueta Medium"/>
                <a:cs typeface="Enriqueta Medium"/>
                <a:sym typeface="Enriqueta Medium"/>
              </a:rPr>
              <a:t>Professor: Masoud Sadjadi</a:t>
            </a:r>
            <a:br>
              <a:rPr lang="en-US" sz="1800">
                <a:latin typeface="Enriqueta Medium"/>
                <a:ea typeface="Enriqueta Medium"/>
                <a:cs typeface="Enriqueta Medium"/>
                <a:sym typeface="Enriqueta Medium"/>
              </a:rPr>
            </a:br>
            <a:br>
              <a:rPr lang="en-US" sz="1800">
                <a:latin typeface="Enriqueta Medium"/>
                <a:ea typeface="Enriqueta Medium"/>
                <a:cs typeface="Enriqueta Medium"/>
                <a:sym typeface="Enriqueta Medium"/>
              </a:rPr>
            </a:br>
            <a:r>
              <a:rPr lang="en-US" sz="1800">
                <a:latin typeface="Enriqueta Medium"/>
                <a:ea typeface="Enriqueta Medium"/>
                <a:cs typeface="Enriqueta Medium"/>
                <a:sym typeface="Enriqueta Medium"/>
              </a:rPr>
              <a:t>School of Computing and Information Sciences</a:t>
            </a:r>
            <a:br>
              <a:rPr lang="en-US" sz="1800">
                <a:latin typeface="Enriqueta Medium"/>
                <a:ea typeface="Enriqueta Medium"/>
                <a:cs typeface="Enriqueta Medium"/>
                <a:sym typeface="Enriqueta Medium"/>
              </a:rPr>
            </a:br>
            <a:r>
              <a:rPr lang="en-US" sz="1800">
                <a:latin typeface="Enriqueta Medium"/>
                <a:ea typeface="Enriqueta Medium"/>
                <a:cs typeface="Enriqueta Medium"/>
                <a:sym typeface="Enriqueta Medium"/>
              </a:rPr>
              <a:t>Florida International University</a:t>
            </a:r>
            <a:br>
              <a:rPr lang="en-US" sz="1800">
                <a:latin typeface="Enriqueta Medium"/>
                <a:ea typeface="Enriqueta Medium"/>
                <a:cs typeface="Enriqueta Medium"/>
                <a:sym typeface="Enriqueta Medium"/>
              </a:rPr>
            </a:br>
            <a:endParaRPr sz="1800">
              <a:latin typeface="Enriqueta Medium"/>
              <a:ea typeface="Enriqueta Medium"/>
              <a:cs typeface="Enriqueta Medium"/>
              <a:sym typeface="Enriqueta Medium"/>
            </a:endParaRPr>
          </a:p>
        </p:txBody>
      </p:sp>
      <p:pic>
        <p:nvPicPr>
          <p:cNvPr descr="A picture containing drawing&#10;&#10;Description automatically generated" id="224" name="Google Shape;224;p1"/>
          <p:cNvPicPr preferRelativeResize="0"/>
          <p:nvPr/>
        </p:nvPicPr>
        <p:blipFill rotWithShape="1">
          <a:blip r:embed="rId3">
            <a:alphaModFix/>
          </a:blip>
          <a:srcRect b="0" l="0" r="0" t="0"/>
          <a:stretch/>
        </p:blipFill>
        <p:spPr>
          <a:xfrm>
            <a:off x="3766603" y="851417"/>
            <a:ext cx="4658794" cy="89592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9"/>
          <p:cNvSpPr txBox="1"/>
          <p:nvPr>
            <p:ph idx="1" type="body"/>
          </p:nvPr>
        </p:nvSpPr>
        <p:spPr>
          <a:xfrm>
            <a:off x="332500" y="1603075"/>
            <a:ext cx="4369500" cy="4086600"/>
          </a:xfrm>
          <a:prstGeom prst="rect">
            <a:avLst/>
          </a:prstGeom>
          <a:noFill/>
          <a:ln>
            <a:noFill/>
          </a:ln>
        </p:spPr>
        <p:txBody>
          <a:bodyPr anchorCtr="0" anchor="t" bIns="45700" lIns="91425" spcFirstLastPara="1" rIns="91425" wrap="square" tIns="45700">
            <a:normAutofit fontScale="85000" lnSpcReduction="20000"/>
          </a:bodyPr>
          <a:lstStyle/>
          <a:p>
            <a:pPr indent="0" lvl="0" marL="0" rtl="0" algn="l">
              <a:lnSpc>
                <a:spcPct val="115000"/>
              </a:lnSpc>
              <a:spcBef>
                <a:spcPts val="1800"/>
              </a:spcBef>
              <a:spcAft>
                <a:spcPts val="0"/>
              </a:spcAft>
              <a:buNone/>
            </a:pPr>
            <a:r>
              <a:rPr b="1" lang="en-US" sz="1700">
                <a:solidFill>
                  <a:schemeClr val="dk1"/>
                </a:solidFill>
              </a:rPr>
              <a:t>File Structure Organization Rules</a:t>
            </a:r>
            <a:endParaRPr b="1" sz="1700">
              <a:solidFill>
                <a:schemeClr val="dk1"/>
              </a:solidFill>
            </a:endParaRPr>
          </a:p>
          <a:p>
            <a:pPr indent="0" lvl="0" marL="0" rtl="0" algn="l">
              <a:lnSpc>
                <a:spcPct val="115000"/>
              </a:lnSpc>
              <a:spcBef>
                <a:spcPts val="1200"/>
              </a:spcBef>
              <a:spcAft>
                <a:spcPts val="0"/>
              </a:spcAft>
              <a:buNone/>
            </a:pPr>
            <a:r>
              <a:rPr lang="en-US" sz="1100">
                <a:solidFill>
                  <a:schemeClr val="dk1"/>
                </a:solidFill>
              </a:rPr>
              <a:t>The Stress and Anxiety Management web app is quite large. Therefore a structure must be kept in order to maintain readability and to easily find everything. The </a:t>
            </a:r>
            <a:r>
              <a:rPr b="1" lang="en-US" sz="1100">
                <a:solidFill>
                  <a:schemeClr val="dk1"/>
                </a:solidFill>
              </a:rPr>
              <a:t>public folder</a:t>
            </a:r>
            <a:r>
              <a:rPr lang="en-US" sz="1100">
                <a:solidFill>
                  <a:schemeClr val="dk1"/>
                </a:solidFill>
              </a:rPr>
              <a:t> is to be able to easily access a document from anywhere in the application. Things like audio/images and other files that would be posted on the web app.</a:t>
            </a:r>
            <a:endParaRPr sz="1100">
              <a:solidFill>
                <a:schemeClr val="dk1"/>
              </a:solidFill>
            </a:endParaRPr>
          </a:p>
          <a:p>
            <a:pPr indent="-287972" lvl="0" marL="457200" rtl="0" algn="l">
              <a:lnSpc>
                <a:spcPct val="115000"/>
              </a:lnSpc>
              <a:spcBef>
                <a:spcPts val="1200"/>
              </a:spcBef>
              <a:spcAft>
                <a:spcPts val="0"/>
              </a:spcAft>
              <a:buClr>
                <a:schemeClr val="dk1"/>
              </a:buClr>
              <a:buSzPct val="100000"/>
              <a:buChar char="●"/>
            </a:pPr>
            <a:r>
              <a:rPr b="1" lang="en-US" sz="1100">
                <a:solidFill>
                  <a:schemeClr val="dk1"/>
                </a:solidFill>
              </a:rPr>
              <a:t>server folder</a:t>
            </a:r>
            <a:endParaRPr b="1" sz="1100">
              <a:solidFill>
                <a:schemeClr val="dk1"/>
              </a:solidFill>
            </a:endParaRPr>
          </a:p>
          <a:p>
            <a:pPr indent="-287972" lvl="1" marL="914400" rtl="0" algn="l">
              <a:lnSpc>
                <a:spcPct val="115000"/>
              </a:lnSpc>
              <a:spcBef>
                <a:spcPts val="0"/>
              </a:spcBef>
              <a:spcAft>
                <a:spcPts val="0"/>
              </a:spcAft>
              <a:buClr>
                <a:schemeClr val="dk1"/>
              </a:buClr>
              <a:buSzPct val="100000"/>
              <a:buChar char="○"/>
            </a:pPr>
            <a:r>
              <a:rPr lang="en-US" sz="1100">
                <a:solidFill>
                  <a:schemeClr val="dk1"/>
                </a:solidFill>
              </a:rPr>
              <a:t>The server folder is meant for anything that will be communicating with the database/APIs ect. The information for the database is stored in a .env file that your team would create and reference throughout the folder. This was not added to the project due to security.</a:t>
            </a:r>
            <a:endParaRPr sz="1100">
              <a:solidFill>
                <a:schemeClr val="dk1"/>
              </a:solidFill>
            </a:endParaRPr>
          </a:p>
          <a:p>
            <a:pPr indent="-287972" lvl="1" marL="914400" rtl="0" algn="l">
              <a:lnSpc>
                <a:spcPct val="115000"/>
              </a:lnSpc>
              <a:spcBef>
                <a:spcPts val="0"/>
              </a:spcBef>
              <a:spcAft>
                <a:spcPts val="0"/>
              </a:spcAft>
              <a:buClr>
                <a:schemeClr val="dk1"/>
              </a:buClr>
              <a:buSzPct val="100000"/>
              <a:buChar char="○"/>
            </a:pPr>
            <a:r>
              <a:rPr lang="en-US" sz="1100">
                <a:solidFill>
                  <a:schemeClr val="dk1"/>
                </a:solidFill>
              </a:rPr>
              <a:t>All API endpoints are created in the main.js</a:t>
            </a:r>
            <a:endParaRPr sz="1100">
              <a:solidFill>
                <a:schemeClr val="dk1"/>
              </a:solidFill>
            </a:endParaRPr>
          </a:p>
          <a:p>
            <a:pPr indent="-287972" lvl="0" marL="457200" rtl="0" algn="l">
              <a:lnSpc>
                <a:spcPct val="115000"/>
              </a:lnSpc>
              <a:spcBef>
                <a:spcPts val="0"/>
              </a:spcBef>
              <a:spcAft>
                <a:spcPts val="0"/>
              </a:spcAft>
              <a:buClr>
                <a:schemeClr val="dk1"/>
              </a:buClr>
              <a:buSzPct val="100000"/>
              <a:buChar char="●"/>
            </a:pPr>
            <a:r>
              <a:rPr b="1" lang="en-US" sz="1100">
                <a:solidFill>
                  <a:schemeClr val="dk1"/>
                </a:solidFill>
              </a:rPr>
              <a:t>src folder</a:t>
            </a:r>
            <a:endParaRPr b="1" sz="1100">
              <a:solidFill>
                <a:schemeClr val="dk1"/>
              </a:solidFill>
            </a:endParaRPr>
          </a:p>
          <a:p>
            <a:pPr indent="-287972" lvl="1" marL="914400" rtl="0" algn="l">
              <a:lnSpc>
                <a:spcPct val="115000"/>
              </a:lnSpc>
              <a:spcBef>
                <a:spcPts val="0"/>
              </a:spcBef>
              <a:spcAft>
                <a:spcPts val="0"/>
              </a:spcAft>
              <a:buClr>
                <a:schemeClr val="dk1"/>
              </a:buClr>
              <a:buSzPct val="100000"/>
              <a:buChar char="○"/>
            </a:pPr>
            <a:r>
              <a:rPr lang="en-US" sz="1100">
                <a:solidFill>
                  <a:schemeClr val="dk1"/>
                </a:solidFill>
              </a:rPr>
              <a:t>Assets/ is for the images/audio *Components When creating pages in the components folder here are some things to keep in mind:</a:t>
            </a:r>
            <a:endParaRPr sz="1100">
              <a:solidFill>
                <a:schemeClr val="dk1"/>
              </a:solidFill>
            </a:endParaRPr>
          </a:p>
          <a:p>
            <a:pPr indent="-287972" lvl="1" marL="914400" rtl="0" algn="l">
              <a:lnSpc>
                <a:spcPct val="115000"/>
              </a:lnSpc>
              <a:spcBef>
                <a:spcPts val="0"/>
              </a:spcBef>
              <a:spcAft>
                <a:spcPts val="0"/>
              </a:spcAft>
              <a:buClr>
                <a:schemeClr val="dk1"/>
              </a:buClr>
              <a:buSzPct val="100000"/>
              <a:buChar char="○"/>
            </a:pPr>
            <a:r>
              <a:rPr lang="en-US" sz="1100">
                <a:solidFill>
                  <a:schemeClr val="dk1"/>
                </a:solidFill>
              </a:rPr>
              <a:t>Each page has its own folder within the components/</a:t>
            </a:r>
            <a:endParaRPr sz="1100">
              <a:solidFill>
                <a:schemeClr val="dk1"/>
              </a:solidFill>
            </a:endParaRPr>
          </a:p>
          <a:p>
            <a:pPr indent="-287972" lvl="1" marL="914400" rtl="0" algn="l">
              <a:lnSpc>
                <a:spcPct val="115000"/>
              </a:lnSpc>
              <a:spcBef>
                <a:spcPts val="0"/>
              </a:spcBef>
              <a:spcAft>
                <a:spcPts val="0"/>
              </a:spcAft>
              <a:buClr>
                <a:schemeClr val="dk1"/>
              </a:buClr>
              <a:buSzPct val="100000"/>
              <a:buChar char="○"/>
            </a:pPr>
            <a:r>
              <a:rPr lang="en-US" sz="1100">
                <a:solidFill>
                  <a:schemeClr val="dk1"/>
                </a:solidFill>
              </a:rPr>
              <a:t>Specific components for a page should be in a folder within the page's folder.</a:t>
            </a:r>
            <a:endParaRPr sz="1100">
              <a:solidFill>
                <a:schemeClr val="dk1"/>
              </a:solidFill>
            </a:endParaRPr>
          </a:p>
          <a:p>
            <a:pPr indent="-287972" lvl="1" marL="914400" rtl="0" algn="l">
              <a:lnSpc>
                <a:spcPct val="115000"/>
              </a:lnSpc>
              <a:spcBef>
                <a:spcPts val="0"/>
              </a:spcBef>
              <a:spcAft>
                <a:spcPts val="0"/>
              </a:spcAft>
              <a:buClr>
                <a:schemeClr val="dk1"/>
              </a:buClr>
              <a:buSzPct val="100000"/>
              <a:buChar char="○"/>
            </a:pPr>
            <a:r>
              <a:rPr lang="en-US" sz="1100">
                <a:solidFill>
                  <a:schemeClr val="dk1"/>
                </a:solidFill>
              </a:rPr>
              <a:t>Components that are in many pages i.e. navigation menu should be within the GeneralComponents folder.</a:t>
            </a:r>
            <a:endParaRPr sz="1100">
              <a:solidFill>
                <a:schemeClr val="dk1"/>
              </a:solidFill>
            </a:endParaRPr>
          </a:p>
          <a:p>
            <a:pPr indent="-287972" lvl="0" marL="457200" rtl="0" algn="l">
              <a:lnSpc>
                <a:spcPct val="115000"/>
              </a:lnSpc>
              <a:spcBef>
                <a:spcPts val="0"/>
              </a:spcBef>
              <a:spcAft>
                <a:spcPts val="0"/>
              </a:spcAft>
              <a:buClr>
                <a:schemeClr val="dk1"/>
              </a:buClr>
              <a:buSzPct val="100000"/>
              <a:buChar char="●"/>
            </a:pPr>
            <a:r>
              <a:rPr b="1" lang="en-US" sz="1100">
                <a:solidFill>
                  <a:schemeClr val="dk1"/>
                </a:solidFill>
              </a:rPr>
              <a:t>Styling folder</a:t>
            </a:r>
            <a:endParaRPr b="1" sz="1100">
              <a:solidFill>
                <a:schemeClr val="dk1"/>
              </a:solidFill>
            </a:endParaRPr>
          </a:p>
          <a:p>
            <a:pPr indent="-287972" lvl="1" marL="914400" rtl="0" algn="l">
              <a:lnSpc>
                <a:spcPct val="115000"/>
              </a:lnSpc>
              <a:spcBef>
                <a:spcPts val="0"/>
              </a:spcBef>
              <a:spcAft>
                <a:spcPts val="0"/>
              </a:spcAft>
              <a:buClr>
                <a:schemeClr val="dk1"/>
              </a:buClr>
              <a:buSzPct val="100000"/>
              <a:buChar char="○"/>
            </a:pPr>
            <a:r>
              <a:rPr lang="en-US" sz="1100">
                <a:solidFill>
                  <a:schemeClr val="dk1"/>
                </a:solidFill>
              </a:rPr>
              <a:t>Used for any global commonly used styling throughout the whole web app.</a:t>
            </a:r>
            <a:endParaRPr b="1" sz="1700">
              <a:solidFill>
                <a:schemeClr val="dk1"/>
              </a:solidFill>
            </a:endParaRPr>
          </a:p>
        </p:txBody>
      </p:sp>
      <p:sp>
        <p:nvSpPr>
          <p:cNvPr id="290" name="Google Shape;290;p9"/>
          <p:cNvSpPr txBox="1"/>
          <p:nvPr>
            <p:ph idx="2" type="body"/>
          </p:nvPr>
        </p:nvSpPr>
        <p:spPr>
          <a:xfrm>
            <a:off x="5642175" y="854875"/>
            <a:ext cx="5851200" cy="5157900"/>
          </a:xfrm>
          <a:prstGeom prst="rect">
            <a:avLst/>
          </a:prstGeom>
          <a:solidFill>
            <a:schemeClr val="lt1"/>
          </a:solidFill>
          <a:ln>
            <a:noFill/>
          </a:ln>
        </p:spPr>
        <p:txBody>
          <a:bodyPr anchorCtr="0" anchor="t" bIns="45700" lIns="91425" spcFirstLastPara="1" rIns="91425" wrap="square" tIns="45700">
            <a:normAutofit lnSpcReduction="20000"/>
          </a:bodyPr>
          <a:lstStyle/>
          <a:p>
            <a:pPr indent="0" lvl="0" marL="0" rtl="0" algn="l">
              <a:lnSpc>
                <a:spcPct val="115000"/>
              </a:lnSpc>
              <a:spcBef>
                <a:spcPts val="1200"/>
              </a:spcBef>
              <a:spcAft>
                <a:spcPts val="0"/>
              </a:spcAft>
              <a:buClr>
                <a:schemeClr val="dk1"/>
              </a:buClr>
              <a:buSzPts val="1100"/>
              <a:buNone/>
            </a:pPr>
            <a:r>
              <a:rPr b="1" lang="en-US" sz="1100">
                <a:solidFill>
                  <a:schemeClr val="dk1"/>
                </a:solidFill>
              </a:rPr>
              <a:t>Directory Quick Look:</a:t>
            </a:r>
            <a:endParaRPr b="1" sz="1100">
              <a:solidFill>
                <a:schemeClr val="dk1"/>
              </a:solidFill>
            </a:endParaRPr>
          </a:p>
          <a:p>
            <a:pPr indent="-114300" lvl="0" marL="228600" rtl="0" algn="l">
              <a:lnSpc>
                <a:spcPct val="115000"/>
              </a:lnSpc>
              <a:spcBef>
                <a:spcPts val="1200"/>
              </a:spcBef>
              <a:spcAft>
                <a:spcPts val="0"/>
              </a:spcAft>
              <a:buClr>
                <a:schemeClr val="dk1"/>
              </a:buClr>
              <a:buSzPts val="1100"/>
              <a:buNone/>
            </a:pPr>
            <a:r>
              <a:rPr lang="en-US" sz="1100">
                <a:solidFill>
                  <a:srgbClr val="188038"/>
                </a:solidFill>
                <a:latin typeface="Roboto Mono"/>
                <a:ea typeface="Roboto Mono"/>
                <a:cs typeface="Roboto Mono"/>
                <a:sym typeface="Roboto Mono"/>
              </a:rPr>
              <a:t>howru/</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public/</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server/</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 src/</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 firebase.js</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 main.js</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src/</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 Assets/</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 Components/</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 Styling/</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t/>
            </a:r>
            <a:endParaRPr sz="1100">
              <a:solidFill>
                <a:schemeClr val="dk1"/>
              </a:solidFill>
            </a:endParaRPr>
          </a:p>
          <a:p>
            <a:pPr indent="-114300" lvl="0" marL="228600" rtl="0" algn="l">
              <a:lnSpc>
                <a:spcPct val="115000"/>
              </a:lnSpc>
              <a:spcBef>
                <a:spcPts val="0"/>
              </a:spcBef>
              <a:spcAft>
                <a:spcPts val="0"/>
              </a:spcAft>
              <a:buClr>
                <a:schemeClr val="dk1"/>
              </a:buClr>
              <a:buSzPts val="1100"/>
              <a:buNone/>
            </a:pPr>
            <a:r>
              <a:t/>
            </a:r>
            <a:endParaRPr sz="1100">
              <a:solidFill>
                <a:schemeClr val="dk1"/>
              </a:solidFill>
            </a:endParaRPr>
          </a:p>
          <a:p>
            <a:pPr indent="0" lvl="0" marL="0" rtl="0" algn="l">
              <a:lnSpc>
                <a:spcPct val="115000"/>
              </a:lnSpc>
              <a:spcBef>
                <a:spcPts val="1200"/>
              </a:spcBef>
              <a:spcAft>
                <a:spcPts val="0"/>
              </a:spcAft>
              <a:buClr>
                <a:schemeClr val="dk1"/>
              </a:buClr>
              <a:buSzPts val="1100"/>
              <a:buNone/>
            </a:pPr>
            <a:r>
              <a:rPr b="1" lang="en-US" sz="1100">
                <a:solidFill>
                  <a:schemeClr val="dk1"/>
                </a:solidFill>
              </a:rPr>
              <a:t>Startup Commands:</a:t>
            </a:r>
            <a:endParaRPr sz="1100">
              <a:solidFill>
                <a:schemeClr val="dk1"/>
              </a:solidFill>
            </a:endParaRPr>
          </a:p>
          <a:p>
            <a:pPr indent="-114300" lvl="0" marL="228600" rtl="0" algn="l">
              <a:lnSpc>
                <a:spcPct val="115000"/>
              </a:lnSpc>
              <a:spcBef>
                <a:spcPts val="1200"/>
              </a:spcBef>
              <a:spcAft>
                <a:spcPts val="0"/>
              </a:spcAft>
              <a:buClr>
                <a:schemeClr val="dk1"/>
              </a:buClr>
              <a:buSzPts val="1100"/>
              <a:buNone/>
            </a:pPr>
            <a:r>
              <a:rPr lang="en-US" sz="1100">
                <a:solidFill>
                  <a:srgbClr val="188038"/>
                </a:solidFill>
                <a:latin typeface="Roboto Mono"/>
                <a:ea typeface="Roboto Mono"/>
                <a:cs typeface="Roboto Mono"/>
                <a:sym typeface="Roboto Mono"/>
              </a:rPr>
              <a:t># Start client</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cd howru/</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npm install</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npm start</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Start server</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cd server/</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npm install</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npm run dev</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t/>
            </a:r>
            <a:endParaRPr sz="1100">
              <a:solidFill>
                <a:schemeClr val="dk1"/>
              </a:solidFill>
            </a:endParaRPr>
          </a:p>
          <a:p>
            <a:pPr indent="0" lvl="0" marL="0" rtl="0" algn="l">
              <a:lnSpc>
                <a:spcPct val="115000"/>
              </a:lnSpc>
              <a:spcBef>
                <a:spcPts val="1200"/>
              </a:spcBef>
              <a:spcAft>
                <a:spcPts val="0"/>
              </a:spcAft>
              <a:buClr>
                <a:schemeClr val="dk1"/>
              </a:buClr>
              <a:buSzPts val="1100"/>
              <a:buNone/>
            </a:pPr>
            <a:r>
              <a:rPr b="1" lang="en-US" sz="1100">
                <a:solidFill>
                  <a:schemeClr val="dk1"/>
                </a:solidFill>
              </a:rPr>
              <a:t>License:</a:t>
            </a:r>
            <a:r>
              <a:rPr lang="en-US" sz="1100">
                <a:solidFill>
                  <a:schemeClr val="dk1"/>
                </a:solidFill>
              </a:rPr>
              <a:t> BSD-Clause 3</a:t>
            </a:r>
            <a:endParaRPr sz="1100">
              <a:solidFill>
                <a:schemeClr val="dk1"/>
              </a:solidFill>
            </a:endParaRPr>
          </a:p>
          <a:p>
            <a:pPr indent="0" lvl="0" marL="0" rtl="0" algn="l">
              <a:lnSpc>
                <a:spcPct val="115000"/>
              </a:lnSpc>
              <a:spcBef>
                <a:spcPts val="1200"/>
              </a:spcBef>
              <a:spcAft>
                <a:spcPts val="1200"/>
              </a:spcAft>
              <a:buClr>
                <a:schemeClr val="dk1"/>
              </a:buClr>
              <a:buSzPts val="1100"/>
              <a:buNone/>
            </a:pPr>
            <a:r>
              <a:rPr b="1" lang="en-US" sz="1100">
                <a:solidFill>
                  <a:schemeClr val="dk1"/>
                </a:solidFill>
              </a:rPr>
              <a:t>Github Link</a:t>
            </a:r>
            <a:r>
              <a:rPr lang="en-US" sz="1100">
                <a:solidFill>
                  <a:schemeClr val="dk1"/>
                </a:solidFill>
              </a:rPr>
              <a:t>: https://github.com/IRODR1502020/HOWRU-Spring-2024</a:t>
            </a:r>
            <a:endParaRPr sz="1100">
              <a:solidFill>
                <a:schemeClr val="dk1"/>
              </a:solidFill>
            </a:endParaRPr>
          </a:p>
        </p:txBody>
      </p:sp>
      <p:sp>
        <p:nvSpPr>
          <p:cNvPr id="291" name="Google Shape;291;p9"/>
          <p:cNvSpPr txBox="1"/>
          <p:nvPr>
            <p:ph type="title"/>
          </p:nvPr>
        </p:nvSpPr>
        <p:spPr>
          <a:xfrm>
            <a:off x="332450" y="208975"/>
            <a:ext cx="4369500" cy="1394100"/>
          </a:xfrm>
          <a:prstGeom prst="rect">
            <a:avLst/>
          </a:prstGeom>
          <a:noFill/>
          <a:ln>
            <a:noFill/>
          </a:ln>
        </p:spPr>
        <p:txBody>
          <a:bodyPr anchorCtr="0" anchor="ctr" bIns="45700" lIns="91425" spcFirstLastPara="1" rIns="91425" wrap="square" tIns="45700">
            <a:noAutofit/>
          </a:bodyPr>
          <a:lstStyle/>
          <a:p>
            <a:pPr indent="0" lvl="0" marL="0" rtl="0" algn="ctr">
              <a:lnSpc>
                <a:spcPct val="115000"/>
              </a:lnSpc>
              <a:spcBef>
                <a:spcPts val="0"/>
              </a:spcBef>
              <a:spcAft>
                <a:spcPts val="0"/>
              </a:spcAft>
              <a:buClr>
                <a:schemeClr val="accent3"/>
              </a:buClr>
              <a:buSzPts val="2800"/>
              <a:buFont typeface="Arial"/>
              <a:buNone/>
            </a:pPr>
            <a:r>
              <a:rPr lang="en-US">
                <a:latin typeface="Enriqueta Medium"/>
                <a:ea typeface="Enriqueta Medium"/>
                <a:cs typeface="Enriqueta Medium"/>
                <a:sym typeface="Enriqueta Medium"/>
              </a:rPr>
              <a:t>PROJECT CODE OVERVIEW</a:t>
            </a:r>
            <a:endParaRPr>
              <a:latin typeface="Enriqueta Medium"/>
              <a:ea typeface="Enriqueta Medium"/>
              <a:cs typeface="Enriqueta Medium"/>
              <a:sym typeface="Enriqueta Medium"/>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g1f7a3072df1_0_25"/>
          <p:cNvSpPr txBox="1"/>
          <p:nvPr>
            <p:ph idx="1" type="body"/>
          </p:nvPr>
        </p:nvSpPr>
        <p:spPr>
          <a:xfrm>
            <a:off x="554800" y="1871225"/>
            <a:ext cx="3802800" cy="379950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115000"/>
              </a:lnSpc>
              <a:spcBef>
                <a:spcPts val="1200"/>
              </a:spcBef>
              <a:spcAft>
                <a:spcPts val="0"/>
              </a:spcAft>
              <a:buNone/>
            </a:pPr>
            <a:r>
              <a:rPr lang="en-US" sz="1100">
                <a:solidFill>
                  <a:schemeClr val="dk1"/>
                </a:solidFill>
              </a:rPr>
              <a:t>The </a:t>
            </a:r>
            <a:r>
              <a:rPr lang="en-US" sz="1100">
                <a:solidFill>
                  <a:srgbClr val="188038"/>
                </a:solidFill>
                <a:latin typeface="Roboto Mono"/>
                <a:ea typeface="Roboto Mono"/>
                <a:cs typeface="Roboto Mono"/>
                <a:sym typeface="Roboto Mono"/>
              </a:rPr>
              <a:t>AccountNavbar</a:t>
            </a:r>
            <a:r>
              <a:rPr lang="en-US" sz="1100">
                <a:solidFill>
                  <a:schemeClr val="dk1"/>
                </a:solidFill>
              </a:rPr>
              <a:t> is a React component designed to provide a navigational interface for a user account area within a web application. It utilizes React Router for in-app navigation and conditional rendering to adapt its layout and available options based on the user's authentication state.</a:t>
            </a:r>
            <a:endParaRPr sz="1100">
              <a:solidFill>
                <a:schemeClr val="dk1"/>
              </a:solidFill>
            </a:endParaRPr>
          </a:p>
          <a:p>
            <a:pPr indent="0" lvl="0" marL="0" rtl="0" algn="l">
              <a:lnSpc>
                <a:spcPct val="115000"/>
              </a:lnSpc>
              <a:spcBef>
                <a:spcPts val="1200"/>
              </a:spcBef>
              <a:spcAft>
                <a:spcPts val="0"/>
              </a:spcAft>
              <a:buNone/>
            </a:pPr>
            <a:r>
              <a:rPr lang="en-US" sz="1100">
                <a:solidFill>
                  <a:schemeClr val="dk1"/>
                </a:solidFill>
              </a:rPr>
              <a:t>This component manages user sessions using sessionStorage to store and retrieve user-related data (like 'user_email' and 'name'). Depending on whether the user is logged in or not, the navbar displays different sets of options—links to the user's dashboard and logout for authenticated users, and sign-in or account creation options for guests.</a:t>
            </a:r>
            <a:endParaRPr sz="1100">
              <a:solidFill>
                <a:schemeClr val="dk1"/>
              </a:solidFill>
            </a:endParaRPr>
          </a:p>
          <a:p>
            <a:pPr indent="0" lvl="0" marL="0" rtl="0" algn="l">
              <a:lnSpc>
                <a:spcPct val="115000"/>
              </a:lnSpc>
              <a:spcBef>
                <a:spcPts val="1200"/>
              </a:spcBef>
              <a:spcAft>
                <a:spcPts val="1200"/>
              </a:spcAft>
              <a:buNone/>
            </a:pPr>
            <a:r>
              <a:rPr lang="en-US" sz="1100">
                <a:solidFill>
                  <a:schemeClr val="dk1"/>
                </a:solidFill>
              </a:rPr>
              <a:t>The </a:t>
            </a:r>
            <a:r>
              <a:rPr lang="en-US" sz="1100">
                <a:solidFill>
                  <a:srgbClr val="188038"/>
                </a:solidFill>
                <a:latin typeface="Roboto Mono"/>
                <a:ea typeface="Roboto Mono"/>
                <a:cs typeface="Roboto Mono"/>
                <a:sym typeface="Roboto Mono"/>
              </a:rPr>
              <a:t>handleLogout</a:t>
            </a:r>
            <a:r>
              <a:rPr lang="en-US" sz="1100">
                <a:solidFill>
                  <a:schemeClr val="dk1"/>
                </a:solidFill>
              </a:rPr>
              <a:t> function is a crucial part of the navbar, handling user logout by clearing the user session and redirecting the user to the login page. The styling of the navbar and its elements is specified using inline styles, focusing on adaptability and aesthetic integration with the rest of the application.</a:t>
            </a:r>
            <a:endParaRPr sz="1100">
              <a:solidFill>
                <a:schemeClr val="dk1"/>
              </a:solidFill>
            </a:endParaRPr>
          </a:p>
        </p:txBody>
      </p:sp>
      <p:sp>
        <p:nvSpPr>
          <p:cNvPr id="297" name="Google Shape;297;g1f7a3072df1_0_25"/>
          <p:cNvSpPr txBox="1"/>
          <p:nvPr>
            <p:ph idx="2" type="body"/>
          </p:nvPr>
        </p:nvSpPr>
        <p:spPr>
          <a:xfrm>
            <a:off x="5642175" y="854875"/>
            <a:ext cx="5851200" cy="5157900"/>
          </a:xfrm>
          <a:prstGeom prst="rect">
            <a:avLst/>
          </a:prstGeom>
          <a:solidFill>
            <a:schemeClr val="lt1"/>
          </a:solidFill>
          <a:ln>
            <a:noFill/>
          </a:ln>
        </p:spPr>
        <p:txBody>
          <a:bodyPr anchorCtr="0" anchor="t" bIns="45700" lIns="91425" spcFirstLastPara="1" rIns="91425" wrap="square" tIns="45700">
            <a:normAutofit fontScale="70000" lnSpcReduction="10000"/>
          </a:bodyPr>
          <a:lstStyle/>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1. Import necessary libraries and components.</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2. Define AccountNavbar component:</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Initialize navigation hook.</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Define styles for the logo, button, and navbar.</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handleLogout function:</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Retrieve the user's email from sessionStorage.</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Invoke the logoutUser method from AuthService with the userEmail.</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Clear the sessionStorage.</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Navigate to the login page.</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Render the component:</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Navbar with specified style, containing a logo and a menu toggle for smaller screens.</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Navigation items which include:</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Home icon that navigates to the root when clicked.</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Conditional rendering for navigation links:</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If a user is logged in (sessionStorage contains 'name'), display links to 'Dashboard' and a personalized greeting with a 'Logout' button.</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If no user is logged in, display links to 'Sign in' and 'Create account'.</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Each navigation item has styles applied conditionally based on the state of the user session.</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3. Export the AccountNavbar component.</a:t>
            </a:r>
            <a:endParaRPr>
              <a:solidFill>
                <a:schemeClr val="dk1"/>
              </a:solidFill>
              <a:latin typeface="Fira Code"/>
              <a:ea typeface="Fira Code"/>
              <a:cs typeface="Fira Code"/>
              <a:sym typeface="Fira Code"/>
            </a:endParaRPr>
          </a:p>
        </p:txBody>
      </p:sp>
      <p:sp>
        <p:nvSpPr>
          <p:cNvPr id="298" name="Google Shape;298;g1f7a3072df1_0_25"/>
          <p:cNvSpPr txBox="1"/>
          <p:nvPr>
            <p:ph type="title"/>
          </p:nvPr>
        </p:nvSpPr>
        <p:spPr>
          <a:xfrm>
            <a:off x="332450" y="208975"/>
            <a:ext cx="4369500" cy="1394100"/>
          </a:xfrm>
          <a:prstGeom prst="rect">
            <a:avLst/>
          </a:prstGeom>
          <a:noFill/>
          <a:ln>
            <a:noFill/>
          </a:ln>
        </p:spPr>
        <p:txBody>
          <a:bodyPr anchorCtr="0" anchor="ctr" bIns="45700" lIns="91425" spcFirstLastPara="1" rIns="91425" wrap="square" tIns="45700">
            <a:noAutofit/>
          </a:bodyPr>
          <a:lstStyle/>
          <a:p>
            <a:pPr indent="0" lvl="0" marL="0" rtl="0" algn="ctr">
              <a:lnSpc>
                <a:spcPct val="115000"/>
              </a:lnSpc>
              <a:spcBef>
                <a:spcPts val="0"/>
              </a:spcBef>
              <a:spcAft>
                <a:spcPts val="0"/>
              </a:spcAft>
              <a:buClr>
                <a:schemeClr val="accent3"/>
              </a:buClr>
              <a:buSzPts val="2800"/>
              <a:buFont typeface="Arial"/>
              <a:buNone/>
            </a:pPr>
            <a:r>
              <a:rPr lang="en-US">
                <a:latin typeface="Enriqueta Medium"/>
                <a:ea typeface="Enriqueta Medium"/>
                <a:cs typeface="Enriqueta Medium"/>
                <a:sym typeface="Enriqueta Medium"/>
              </a:rPr>
              <a:t>KEY SYSTEM COMPONENTS:</a:t>
            </a:r>
            <a:endParaRPr>
              <a:latin typeface="Enriqueta Medium"/>
              <a:ea typeface="Enriqueta Medium"/>
              <a:cs typeface="Enriqueta Medium"/>
              <a:sym typeface="Enriqueta Medium"/>
            </a:endParaRPr>
          </a:p>
          <a:p>
            <a:pPr indent="0" lvl="0" marL="0" rtl="0" algn="ctr">
              <a:lnSpc>
                <a:spcPct val="115000"/>
              </a:lnSpc>
              <a:spcBef>
                <a:spcPts val="0"/>
              </a:spcBef>
              <a:spcAft>
                <a:spcPts val="0"/>
              </a:spcAft>
              <a:buClr>
                <a:schemeClr val="accent3"/>
              </a:buClr>
              <a:buSzPts val="2800"/>
              <a:buFont typeface="Arial"/>
              <a:buNone/>
            </a:pPr>
            <a:r>
              <a:rPr lang="en-US">
                <a:latin typeface="Enriqueta Medium"/>
                <a:ea typeface="Enriqueta Medium"/>
                <a:cs typeface="Enriqueta Medium"/>
                <a:sym typeface="Enriqueta Medium"/>
              </a:rPr>
              <a:t>AccountNavbar Class</a:t>
            </a:r>
            <a:endParaRPr>
              <a:latin typeface="Enriqueta Medium"/>
              <a:ea typeface="Enriqueta Medium"/>
              <a:cs typeface="Enriqueta Medium"/>
              <a:sym typeface="Enriqueta Medium"/>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g1f7a3072df1_0_17"/>
          <p:cNvSpPr txBox="1"/>
          <p:nvPr>
            <p:ph idx="1" type="body"/>
          </p:nvPr>
        </p:nvSpPr>
        <p:spPr>
          <a:xfrm>
            <a:off x="554800" y="1871225"/>
            <a:ext cx="3802800" cy="37995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200"/>
              </a:spcBef>
              <a:spcAft>
                <a:spcPts val="0"/>
              </a:spcAft>
              <a:buNone/>
            </a:pPr>
            <a:r>
              <a:rPr lang="en-US" sz="1100">
                <a:solidFill>
                  <a:schemeClr val="dk1"/>
                </a:solidFill>
              </a:rPr>
              <a:t>The </a:t>
            </a:r>
            <a:r>
              <a:rPr lang="en-US" sz="1100">
                <a:solidFill>
                  <a:srgbClr val="188038"/>
                </a:solidFill>
                <a:latin typeface="Roboto Mono"/>
                <a:ea typeface="Roboto Mono"/>
                <a:cs typeface="Roboto Mono"/>
                <a:sym typeface="Roboto Mono"/>
              </a:rPr>
              <a:t>AuthService</a:t>
            </a:r>
            <a:r>
              <a:rPr lang="en-US" sz="1100">
                <a:solidFill>
                  <a:schemeClr val="dk1"/>
                </a:solidFill>
              </a:rPr>
              <a:t> class in the provided JavaScript file encapsulates methods related to user authentication and data handling within a web application. The methods </a:t>
            </a:r>
            <a:r>
              <a:rPr lang="en-US" sz="1100">
                <a:solidFill>
                  <a:srgbClr val="188038"/>
                </a:solidFill>
                <a:latin typeface="Roboto Mono"/>
                <a:ea typeface="Roboto Mono"/>
                <a:cs typeface="Roboto Mono"/>
                <a:sym typeface="Roboto Mono"/>
              </a:rPr>
              <a:t>loginUser</a:t>
            </a:r>
            <a:r>
              <a:rPr lang="en-US" sz="1100">
                <a:solidFill>
                  <a:schemeClr val="dk1"/>
                </a:solidFill>
              </a:rPr>
              <a:t>, </a:t>
            </a:r>
            <a:r>
              <a:rPr lang="en-US" sz="1100">
                <a:solidFill>
                  <a:srgbClr val="188038"/>
                </a:solidFill>
                <a:latin typeface="Roboto Mono"/>
                <a:ea typeface="Roboto Mono"/>
                <a:cs typeface="Roboto Mono"/>
                <a:sym typeface="Roboto Mono"/>
              </a:rPr>
              <a:t>registerUser</a:t>
            </a:r>
            <a:r>
              <a:rPr lang="en-US" sz="1100">
                <a:solidFill>
                  <a:schemeClr val="dk1"/>
                </a:solidFill>
              </a:rPr>
              <a:t>, </a:t>
            </a:r>
            <a:r>
              <a:rPr lang="en-US" sz="1100">
                <a:solidFill>
                  <a:srgbClr val="188038"/>
                </a:solidFill>
                <a:latin typeface="Roboto Mono"/>
                <a:ea typeface="Roboto Mono"/>
                <a:cs typeface="Roboto Mono"/>
                <a:sym typeface="Roboto Mono"/>
              </a:rPr>
              <a:t>logoutUser</a:t>
            </a:r>
            <a:r>
              <a:rPr lang="en-US" sz="1100">
                <a:solidFill>
                  <a:schemeClr val="dk1"/>
                </a:solidFill>
              </a:rPr>
              <a:t>, and </a:t>
            </a:r>
            <a:r>
              <a:rPr lang="en-US" sz="1100">
                <a:solidFill>
                  <a:srgbClr val="188038"/>
                </a:solidFill>
                <a:latin typeface="Roboto Mono"/>
                <a:ea typeface="Roboto Mono"/>
                <a:cs typeface="Roboto Mono"/>
                <a:sym typeface="Roboto Mono"/>
              </a:rPr>
              <a:t>resetUserPassword</a:t>
            </a:r>
            <a:r>
              <a:rPr lang="en-US" sz="1100">
                <a:solidFill>
                  <a:schemeClr val="dk1"/>
                </a:solidFill>
              </a:rPr>
              <a:t> perform HTTP POST requests to corresponding endpoints, sending user data as JSON and handling the server's response. These methods make use of modern JavaScript </a:t>
            </a:r>
            <a:r>
              <a:rPr lang="en-US" sz="1100">
                <a:solidFill>
                  <a:srgbClr val="188038"/>
                </a:solidFill>
                <a:latin typeface="Roboto Mono"/>
                <a:ea typeface="Roboto Mono"/>
                <a:cs typeface="Roboto Mono"/>
                <a:sym typeface="Roboto Mono"/>
              </a:rPr>
              <a:t>async/await</a:t>
            </a:r>
            <a:r>
              <a:rPr lang="en-US" sz="1100">
                <a:solidFill>
                  <a:schemeClr val="dk1"/>
                </a:solidFill>
              </a:rPr>
              <a:t> syntax for asynchronous operations, with error handling implemented using </a:t>
            </a:r>
            <a:r>
              <a:rPr lang="en-US" sz="1100">
                <a:solidFill>
                  <a:srgbClr val="188038"/>
                </a:solidFill>
                <a:latin typeface="Roboto Mono"/>
                <a:ea typeface="Roboto Mono"/>
                <a:cs typeface="Roboto Mono"/>
                <a:sym typeface="Roboto Mono"/>
              </a:rPr>
              <a:t>catch</a:t>
            </a:r>
            <a:r>
              <a:rPr lang="en-US" sz="1100">
                <a:solidFill>
                  <a:schemeClr val="dk1"/>
                </a:solidFill>
              </a:rPr>
              <a:t> blocks.</a:t>
            </a:r>
            <a:endParaRPr sz="1100">
              <a:solidFill>
                <a:schemeClr val="dk1"/>
              </a:solidFill>
            </a:endParaRPr>
          </a:p>
          <a:p>
            <a:pPr indent="0" lvl="0" marL="0" rtl="0" algn="l">
              <a:lnSpc>
                <a:spcPct val="115000"/>
              </a:lnSpc>
              <a:spcBef>
                <a:spcPts val="1200"/>
              </a:spcBef>
              <a:spcAft>
                <a:spcPts val="1200"/>
              </a:spcAft>
              <a:buNone/>
            </a:pPr>
            <a:r>
              <a:rPr lang="en-US" sz="1100">
                <a:solidFill>
                  <a:schemeClr val="dk1"/>
                </a:solidFill>
              </a:rPr>
              <a:t>The method </a:t>
            </a:r>
            <a:r>
              <a:rPr lang="en-US" sz="1100">
                <a:solidFill>
                  <a:srgbClr val="188038"/>
                </a:solidFill>
                <a:latin typeface="Roboto Mono"/>
                <a:ea typeface="Roboto Mono"/>
                <a:cs typeface="Roboto Mono"/>
                <a:sym typeface="Roboto Mono"/>
              </a:rPr>
              <a:t>addFeelingCheckIn</a:t>
            </a:r>
            <a:r>
              <a:rPr lang="en-US" sz="1100">
                <a:solidFill>
                  <a:schemeClr val="dk1"/>
                </a:solidFill>
              </a:rPr>
              <a:t> is noted for containing an unhandled promise, which could lead to issues not caught by the error handling logic if the response handling throws an error. Each method is designed to be reusable and encapsulates functionality to keep the calling code clean and focused on the application logic rather than the details of the HTTP communication.</a:t>
            </a:r>
            <a:endParaRPr sz="1100">
              <a:solidFill>
                <a:schemeClr val="dk1"/>
              </a:solidFill>
            </a:endParaRPr>
          </a:p>
        </p:txBody>
      </p:sp>
      <p:sp>
        <p:nvSpPr>
          <p:cNvPr id="304" name="Google Shape;304;g1f7a3072df1_0_17"/>
          <p:cNvSpPr txBox="1"/>
          <p:nvPr>
            <p:ph idx="2" type="body"/>
          </p:nvPr>
        </p:nvSpPr>
        <p:spPr>
          <a:xfrm>
            <a:off x="5642175" y="854875"/>
            <a:ext cx="5851200" cy="5157900"/>
          </a:xfrm>
          <a:prstGeom prst="rect">
            <a:avLst/>
          </a:prstGeom>
          <a:solidFill>
            <a:schemeClr val="lt1"/>
          </a:solidFill>
          <a:ln>
            <a:noFill/>
          </a:ln>
        </p:spPr>
        <p:txBody>
          <a:bodyPr anchorCtr="0" anchor="t" bIns="45700" lIns="91425" spcFirstLastPara="1" rIns="91425" wrap="square" tIns="45700">
            <a:normAutofit fontScale="62500" lnSpcReduction="20000"/>
          </a:bodyPr>
          <a:lstStyle/>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1. Define AuthService class with methods to handle user authentication and data posting:</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loginUser(userEmailAndPass):</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Send POST request to login endpoint with user credentials.</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Convert response to JSON.</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Handle any errors that may occur.</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registerUser(userData):</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Send POST request to register endpoint with user data.</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Convert response to JSON.</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Handle any errors that may occur.</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logoutUser(userEmail):</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Send POST request to logout endpoint with user email.</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Convert response to JSON.</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Handle any errors that may occur.</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resetUserPassword(userEmail):</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Send POST request to password reset endpoint with user email.</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Convert response to JSON.</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NOTE: Error handling is not explicitly done here.</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addFeelingCheckIn(userCheckIn):</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Send POST request to feeling check-in endpoint with user data.</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Convert response to text format.</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Handle errors explicitly and throw if any, noting potential unhandled promise.</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2. Create an instance of AuthService.</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3. Export the AuthService instance for use elsewhere in the application.</a:t>
            </a:r>
            <a:endParaRPr>
              <a:solidFill>
                <a:schemeClr val="dk1"/>
              </a:solidFill>
              <a:latin typeface="Fira Code"/>
              <a:ea typeface="Fira Code"/>
              <a:cs typeface="Fira Code"/>
              <a:sym typeface="Fira Code"/>
            </a:endParaRPr>
          </a:p>
        </p:txBody>
      </p:sp>
      <p:sp>
        <p:nvSpPr>
          <p:cNvPr id="305" name="Google Shape;305;g1f7a3072df1_0_17"/>
          <p:cNvSpPr txBox="1"/>
          <p:nvPr>
            <p:ph type="title"/>
          </p:nvPr>
        </p:nvSpPr>
        <p:spPr>
          <a:xfrm>
            <a:off x="332450" y="208975"/>
            <a:ext cx="4369500" cy="1394100"/>
          </a:xfrm>
          <a:prstGeom prst="rect">
            <a:avLst/>
          </a:prstGeom>
          <a:noFill/>
          <a:ln>
            <a:noFill/>
          </a:ln>
        </p:spPr>
        <p:txBody>
          <a:bodyPr anchorCtr="0" anchor="ctr" bIns="45700" lIns="91425" spcFirstLastPara="1" rIns="91425" wrap="square" tIns="45700">
            <a:noAutofit/>
          </a:bodyPr>
          <a:lstStyle/>
          <a:p>
            <a:pPr indent="0" lvl="0" marL="0" rtl="0" algn="ctr">
              <a:lnSpc>
                <a:spcPct val="115000"/>
              </a:lnSpc>
              <a:spcBef>
                <a:spcPts val="0"/>
              </a:spcBef>
              <a:spcAft>
                <a:spcPts val="0"/>
              </a:spcAft>
              <a:buClr>
                <a:schemeClr val="accent3"/>
              </a:buClr>
              <a:buSzPts val="2800"/>
              <a:buFont typeface="Arial"/>
              <a:buNone/>
            </a:pPr>
            <a:r>
              <a:rPr lang="en-US">
                <a:latin typeface="Enriqueta Medium"/>
                <a:ea typeface="Enriqueta Medium"/>
                <a:cs typeface="Enriqueta Medium"/>
                <a:sym typeface="Enriqueta Medium"/>
              </a:rPr>
              <a:t>KEY SYSTEM COMPONENTS:</a:t>
            </a:r>
            <a:endParaRPr>
              <a:latin typeface="Enriqueta Medium"/>
              <a:ea typeface="Enriqueta Medium"/>
              <a:cs typeface="Enriqueta Medium"/>
              <a:sym typeface="Enriqueta Medium"/>
            </a:endParaRPr>
          </a:p>
          <a:p>
            <a:pPr indent="0" lvl="0" marL="0" rtl="0" algn="ctr">
              <a:lnSpc>
                <a:spcPct val="115000"/>
              </a:lnSpc>
              <a:spcBef>
                <a:spcPts val="0"/>
              </a:spcBef>
              <a:spcAft>
                <a:spcPts val="0"/>
              </a:spcAft>
              <a:buClr>
                <a:schemeClr val="accent3"/>
              </a:buClr>
              <a:buSzPts val="2800"/>
              <a:buFont typeface="Arial"/>
              <a:buNone/>
            </a:pPr>
            <a:r>
              <a:rPr lang="en-US">
                <a:latin typeface="Enriqueta Medium"/>
                <a:ea typeface="Enriqueta Medium"/>
                <a:cs typeface="Enriqueta Medium"/>
                <a:sym typeface="Enriqueta Medium"/>
              </a:rPr>
              <a:t>AuthService Class</a:t>
            </a:r>
            <a:endParaRPr>
              <a:latin typeface="Enriqueta Medium"/>
              <a:ea typeface="Enriqueta Medium"/>
              <a:cs typeface="Enriqueta Medium"/>
              <a:sym typeface="Enriqueta Medium"/>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g1f7a3072df1_0_9"/>
          <p:cNvSpPr txBox="1"/>
          <p:nvPr>
            <p:ph idx="1" type="body"/>
          </p:nvPr>
        </p:nvSpPr>
        <p:spPr>
          <a:xfrm>
            <a:off x="554800" y="1871225"/>
            <a:ext cx="3802800" cy="3799500"/>
          </a:xfrm>
          <a:prstGeom prst="rect">
            <a:avLst/>
          </a:prstGeom>
          <a:noFill/>
          <a:ln>
            <a:noFill/>
          </a:ln>
        </p:spPr>
        <p:txBody>
          <a:bodyPr anchorCtr="0" anchor="t" bIns="45700" lIns="91425" spcFirstLastPara="1" rIns="91425" wrap="square" tIns="45700">
            <a:normAutofit fontScale="92500" lnSpcReduction="10000"/>
          </a:bodyPr>
          <a:lstStyle/>
          <a:p>
            <a:pPr indent="0" lvl="0" marL="0" rtl="0" algn="just">
              <a:lnSpc>
                <a:spcPct val="115000"/>
              </a:lnSpc>
              <a:spcBef>
                <a:spcPts val="1200"/>
              </a:spcBef>
              <a:spcAft>
                <a:spcPts val="0"/>
              </a:spcAft>
              <a:buNone/>
            </a:pPr>
            <a:r>
              <a:rPr lang="en-US" sz="1100">
                <a:solidFill>
                  <a:schemeClr val="dk1"/>
                </a:solidFill>
              </a:rPr>
              <a:t>The </a:t>
            </a:r>
            <a:r>
              <a:rPr lang="en-US" sz="1100">
                <a:solidFill>
                  <a:srgbClr val="188038"/>
                </a:solidFill>
                <a:latin typeface="Roboto Mono"/>
                <a:ea typeface="Roboto Mono"/>
                <a:cs typeface="Roboto Mono"/>
                <a:sym typeface="Roboto Mono"/>
              </a:rPr>
              <a:t>FeelingsCheckIn</a:t>
            </a:r>
            <a:r>
              <a:rPr lang="en-US" sz="1100">
                <a:solidFill>
                  <a:schemeClr val="dk1"/>
                </a:solidFill>
              </a:rPr>
              <a:t> component is structured as a multi-page form within a React application, managing various states like </a:t>
            </a:r>
            <a:r>
              <a:rPr lang="en-US" sz="1100">
                <a:solidFill>
                  <a:srgbClr val="188038"/>
                </a:solidFill>
                <a:latin typeface="Roboto Mono"/>
                <a:ea typeface="Roboto Mono"/>
                <a:cs typeface="Roboto Mono"/>
                <a:sym typeface="Roboto Mono"/>
              </a:rPr>
              <a:t>feeling</a:t>
            </a:r>
            <a:r>
              <a:rPr lang="en-US" sz="1100">
                <a:solidFill>
                  <a:schemeClr val="dk1"/>
                </a:solidFill>
              </a:rPr>
              <a:t>, </a:t>
            </a:r>
            <a:r>
              <a:rPr lang="en-US" sz="1100">
                <a:solidFill>
                  <a:srgbClr val="188038"/>
                </a:solidFill>
                <a:latin typeface="Roboto Mono"/>
                <a:ea typeface="Roboto Mono"/>
                <a:cs typeface="Roboto Mono"/>
                <a:sym typeface="Roboto Mono"/>
              </a:rPr>
              <a:t>control</a:t>
            </a:r>
            <a:r>
              <a:rPr lang="en-US" sz="1100">
                <a:solidFill>
                  <a:schemeClr val="dk1"/>
                </a:solidFill>
              </a:rPr>
              <a:t>, and stressors across different life domains (home, work, school, social). It uses local state management via </a:t>
            </a:r>
            <a:r>
              <a:rPr lang="en-US" sz="1100">
                <a:solidFill>
                  <a:srgbClr val="188038"/>
                </a:solidFill>
                <a:latin typeface="Roboto Mono"/>
                <a:ea typeface="Roboto Mono"/>
                <a:cs typeface="Roboto Mono"/>
                <a:sym typeface="Roboto Mono"/>
              </a:rPr>
              <a:t>useState</a:t>
            </a:r>
            <a:r>
              <a:rPr lang="en-US" sz="1100">
                <a:solidFill>
                  <a:schemeClr val="dk1"/>
                </a:solidFill>
              </a:rPr>
              <a:t> for storing user inputs and navigational state. The component conditionally renders different sections of the form based on the current page state, allowing the user to input their feelings, control level, and identify primary stressors.</a:t>
            </a:r>
            <a:endParaRPr sz="1100">
              <a:solidFill>
                <a:schemeClr val="dk1"/>
              </a:solidFill>
            </a:endParaRPr>
          </a:p>
          <a:p>
            <a:pPr indent="0" lvl="0" marL="0" rtl="0" algn="just">
              <a:lnSpc>
                <a:spcPct val="115000"/>
              </a:lnSpc>
              <a:spcBef>
                <a:spcPts val="1200"/>
              </a:spcBef>
              <a:spcAft>
                <a:spcPts val="0"/>
              </a:spcAft>
              <a:buNone/>
            </a:pPr>
            <a:r>
              <a:rPr lang="en-US" sz="1100">
                <a:solidFill>
                  <a:schemeClr val="dk1"/>
                </a:solidFill>
              </a:rPr>
              <a:t>Functions like </a:t>
            </a:r>
            <a:r>
              <a:rPr lang="en-US" sz="1100">
                <a:solidFill>
                  <a:srgbClr val="188038"/>
                </a:solidFill>
                <a:latin typeface="Roboto Mono"/>
                <a:ea typeface="Roboto Mono"/>
                <a:cs typeface="Roboto Mono"/>
                <a:sym typeface="Roboto Mono"/>
              </a:rPr>
              <a:t>updateFeeling</a:t>
            </a:r>
            <a:r>
              <a:rPr lang="en-US" sz="1100">
                <a:solidFill>
                  <a:schemeClr val="dk1"/>
                </a:solidFill>
              </a:rPr>
              <a:t> and </a:t>
            </a:r>
            <a:r>
              <a:rPr lang="en-US" sz="1100">
                <a:solidFill>
                  <a:srgbClr val="188038"/>
                </a:solidFill>
                <a:latin typeface="Roboto Mono"/>
                <a:ea typeface="Roboto Mono"/>
                <a:cs typeface="Roboto Mono"/>
                <a:sym typeface="Roboto Mono"/>
              </a:rPr>
              <a:t>updateControl</a:t>
            </a:r>
            <a:r>
              <a:rPr lang="en-US" sz="1100">
                <a:solidFill>
                  <a:schemeClr val="dk1"/>
                </a:solidFill>
              </a:rPr>
              <a:t> update the respective states and move the user to the next section of the form. Each section allows the user to specify more detailed stressors relevant to their selected main stressor. Finally, the </a:t>
            </a:r>
            <a:r>
              <a:rPr lang="en-US" sz="1100">
                <a:solidFill>
                  <a:srgbClr val="188038"/>
                </a:solidFill>
                <a:latin typeface="Roboto Mono"/>
                <a:ea typeface="Roboto Mono"/>
                <a:cs typeface="Roboto Mono"/>
                <a:sym typeface="Roboto Mono"/>
              </a:rPr>
              <a:t>uploadFeelingCheckIn</a:t>
            </a:r>
            <a:r>
              <a:rPr lang="en-US" sz="1100">
                <a:solidFill>
                  <a:schemeClr val="dk1"/>
                </a:solidFill>
              </a:rPr>
              <a:t> function collects all user inputs as a token and uploads it using a service instance, while handling form submission events.</a:t>
            </a:r>
            <a:endParaRPr sz="1100">
              <a:solidFill>
                <a:schemeClr val="dk1"/>
              </a:solidFill>
            </a:endParaRPr>
          </a:p>
          <a:p>
            <a:pPr indent="0" lvl="0" marL="0" rtl="0" algn="just">
              <a:lnSpc>
                <a:spcPct val="115000"/>
              </a:lnSpc>
              <a:spcBef>
                <a:spcPts val="1200"/>
              </a:spcBef>
              <a:spcAft>
                <a:spcPts val="1200"/>
              </a:spcAft>
              <a:buNone/>
            </a:pPr>
            <a:r>
              <a:rPr lang="en-US" sz="1100">
                <a:solidFill>
                  <a:schemeClr val="dk1"/>
                </a:solidFill>
              </a:rPr>
              <a:t>The pseudocode captures the logical flow and structure of the component, focusing on key state management and navigation aspects crucial for understanding the component's functionality without getting bogged down in implementation details. </a:t>
            </a:r>
            <a:endParaRPr/>
          </a:p>
        </p:txBody>
      </p:sp>
      <p:sp>
        <p:nvSpPr>
          <p:cNvPr id="311" name="Google Shape;311;g1f7a3072df1_0_9"/>
          <p:cNvSpPr txBox="1"/>
          <p:nvPr>
            <p:ph idx="2" type="body"/>
          </p:nvPr>
        </p:nvSpPr>
        <p:spPr>
          <a:xfrm>
            <a:off x="5642175" y="854875"/>
            <a:ext cx="5851200" cy="5157900"/>
          </a:xfrm>
          <a:prstGeom prst="rect">
            <a:avLst/>
          </a:prstGeom>
          <a:solidFill>
            <a:schemeClr val="lt1"/>
          </a:solidFill>
          <a:ln>
            <a:noFill/>
          </a:ln>
        </p:spPr>
        <p:txBody>
          <a:bodyPr anchorCtr="0" anchor="t" bIns="45700" lIns="91425" spcFirstLastPara="1" rIns="91425" wrap="square" tIns="45700">
            <a:normAutofit fontScale="55000" lnSpcReduction="10000"/>
          </a:bodyPr>
          <a:lstStyle/>
          <a:p>
            <a:pPr indent="-114300" lvl="0" marL="228600" rtl="0" algn="l">
              <a:lnSpc>
                <a:spcPct val="150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1. Import necessary libraries and components.</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2. Define FeelingsCheckIn component with initial states for feelings, control, and various stressors.</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3. Define page display logic based on current state.</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4. Define functions:</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updateFeeling(): Update feeling state based on user input and move to next page.</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updateControl(): Update control state based on user input and move to next page.</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uploadFeelingCheckIn(): Collect all state data and upload via AuthService, preventing default form action.</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Define onClick handlers for each stressor to update the respective stressor state and navigate to the corresponding details page or the thank you page.</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5. Render the component layout using a form that includes:</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Sliders for inputting feeling and control levels.</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Radio button groups for selecting the main stressor and specific stressors in different life areas.</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Conditional display of different sections based on current page state.</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   - Thank you message display upon completion.</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6. Buttons for restarting the check-in or submitting the form.</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1"/>
              <a:buNone/>
            </a:pPr>
            <a:r>
              <a:rPr lang="en-US">
                <a:solidFill>
                  <a:schemeClr val="dk1"/>
                </a:solidFill>
                <a:latin typeface="Fira Code"/>
                <a:ea typeface="Fira Code"/>
                <a:cs typeface="Fira Code"/>
                <a:sym typeface="Fira Code"/>
              </a:rPr>
              <a:t>7. Export the FeelingsCheckIn component.</a:t>
            </a:r>
            <a:endParaRPr>
              <a:solidFill>
                <a:schemeClr val="dk1"/>
              </a:solidFill>
              <a:latin typeface="Fira Code"/>
              <a:ea typeface="Fira Code"/>
              <a:cs typeface="Fira Code"/>
              <a:sym typeface="Fira Code"/>
            </a:endParaRPr>
          </a:p>
        </p:txBody>
      </p:sp>
      <p:sp>
        <p:nvSpPr>
          <p:cNvPr id="312" name="Google Shape;312;g1f7a3072df1_0_9"/>
          <p:cNvSpPr txBox="1"/>
          <p:nvPr>
            <p:ph type="title"/>
          </p:nvPr>
        </p:nvSpPr>
        <p:spPr>
          <a:xfrm>
            <a:off x="332450" y="208975"/>
            <a:ext cx="4369500" cy="1394100"/>
          </a:xfrm>
          <a:prstGeom prst="rect">
            <a:avLst/>
          </a:prstGeom>
          <a:noFill/>
          <a:ln>
            <a:noFill/>
          </a:ln>
        </p:spPr>
        <p:txBody>
          <a:bodyPr anchorCtr="0" anchor="ctr" bIns="45700" lIns="91425" spcFirstLastPara="1" rIns="91425" wrap="square" tIns="45700">
            <a:noAutofit/>
          </a:bodyPr>
          <a:lstStyle/>
          <a:p>
            <a:pPr indent="0" lvl="0" marL="0" rtl="0" algn="ctr">
              <a:lnSpc>
                <a:spcPct val="115000"/>
              </a:lnSpc>
              <a:spcBef>
                <a:spcPts val="0"/>
              </a:spcBef>
              <a:spcAft>
                <a:spcPts val="0"/>
              </a:spcAft>
              <a:buClr>
                <a:schemeClr val="accent3"/>
              </a:buClr>
              <a:buSzPts val="2800"/>
              <a:buFont typeface="Arial"/>
              <a:buNone/>
            </a:pPr>
            <a:r>
              <a:rPr lang="en-US">
                <a:latin typeface="Enriqueta Medium"/>
                <a:ea typeface="Enriqueta Medium"/>
                <a:cs typeface="Enriqueta Medium"/>
                <a:sym typeface="Enriqueta Medium"/>
              </a:rPr>
              <a:t>KEY SYSTEM COMPONENTS:</a:t>
            </a:r>
            <a:endParaRPr>
              <a:latin typeface="Enriqueta Medium"/>
              <a:ea typeface="Enriqueta Medium"/>
              <a:cs typeface="Enriqueta Medium"/>
              <a:sym typeface="Enriqueta Medium"/>
            </a:endParaRPr>
          </a:p>
          <a:p>
            <a:pPr indent="0" lvl="0" marL="0" rtl="0" algn="ctr">
              <a:lnSpc>
                <a:spcPct val="115000"/>
              </a:lnSpc>
              <a:spcBef>
                <a:spcPts val="0"/>
              </a:spcBef>
              <a:spcAft>
                <a:spcPts val="0"/>
              </a:spcAft>
              <a:buClr>
                <a:schemeClr val="accent3"/>
              </a:buClr>
              <a:buSzPts val="2800"/>
              <a:buFont typeface="Arial"/>
              <a:buNone/>
            </a:pPr>
            <a:r>
              <a:rPr lang="en-US">
                <a:latin typeface="Enriqueta Medium"/>
                <a:ea typeface="Enriqueta Medium"/>
                <a:cs typeface="Enriqueta Medium"/>
                <a:sym typeface="Enriqueta Medium"/>
              </a:rPr>
              <a:t>FeelingsCheckIn Class</a:t>
            </a:r>
            <a:endParaRPr>
              <a:latin typeface="Enriqueta Medium"/>
              <a:ea typeface="Enriqueta Medium"/>
              <a:cs typeface="Enriqueta Medium"/>
              <a:sym typeface="Enriqueta Medium"/>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11"/>
          <p:cNvSpPr txBox="1"/>
          <p:nvPr>
            <p:ph idx="1" type="body"/>
          </p:nvPr>
        </p:nvSpPr>
        <p:spPr>
          <a:xfrm>
            <a:off x="276338" y="962200"/>
            <a:ext cx="4340700" cy="4594500"/>
          </a:xfrm>
          <a:prstGeom prst="rect">
            <a:avLst/>
          </a:prstGeom>
          <a:noFill/>
          <a:ln>
            <a:noFill/>
          </a:ln>
        </p:spPr>
        <p:txBody>
          <a:bodyPr anchorCtr="0" anchor="t" bIns="45700" lIns="91425" spcFirstLastPara="1" rIns="91425" wrap="square" tIns="45700">
            <a:normAutofit fontScale="77500" lnSpcReduction="20000"/>
          </a:bodyPr>
          <a:lstStyle/>
          <a:p>
            <a:pPr indent="-317182" lvl="0" marL="457200" rtl="0" algn="l">
              <a:lnSpc>
                <a:spcPct val="150000"/>
              </a:lnSpc>
              <a:spcBef>
                <a:spcPts val="0"/>
              </a:spcBef>
              <a:spcAft>
                <a:spcPts val="0"/>
              </a:spcAft>
              <a:buSzPct val="100000"/>
              <a:buChar char="•"/>
            </a:pPr>
            <a:r>
              <a:rPr b="1" lang="en-US"/>
              <a:t>Innovations &amp; Expansion:</a:t>
            </a:r>
            <a:endParaRPr/>
          </a:p>
          <a:p>
            <a:pPr indent="-317182" lvl="1" marL="914400" rtl="0" algn="l">
              <a:lnSpc>
                <a:spcPct val="150000"/>
              </a:lnSpc>
              <a:spcBef>
                <a:spcPts val="0"/>
              </a:spcBef>
              <a:spcAft>
                <a:spcPts val="0"/>
              </a:spcAft>
              <a:buSzPct val="100000"/>
              <a:buChar char="•"/>
            </a:pPr>
            <a:r>
              <a:rPr lang="en-US"/>
              <a:t>Implement machine learning for personalized recommendations.</a:t>
            </a:r>
            <a:endParaRPr/>
          </a:p>
          <a:p>
            <a:pPr indent="-317182" lvl="1" marL="914400" rtl="0" algn="l">
              <a:lnSpc>
                <a:spcPct val="150000"/>
              </a:lnSpc>
              <a:spcBef>
                <a:spcPts val="0"/>
              </a:spcBef>
              <a:spcAft>
                <a:spcPts val="0"/>
              </a:spcAft>
              <a:buSzPct val="100000"/>
              <a:buChar char="•"/>
            </a:pPr>
            <a:r>
              <a:rPr lang="en-US"/>
              <a:t>Introduce complex algorithms for deeper psychological insights.</a:t>
            </a:r>
            <a:endParaRPr/>
          </a:p>
          <a:p>
            <a:pPr indent="-317182" lvl="1" marL="914400" rtl="0" algn="l">
              <a:lnSpc>
                <a:spcPct val="150000"/>
              </a:lnSpc>
              <a:spcBef>
                <a:spcPts val="0"/>
              </a:spcBef>
              <a:spcAft>
                <a:spcPts val="0"/>
              </a:spcAft>
              <a:buSzPct val="100000"/>
              <a:buChar char="•"/>
            </a:pPr>
            <a:r>
              <a:rPr lang="en-US"/>
              <a:t>Broaden wellness activities and community support features.</a:t>
            </a:r>
            <a:endParaRPr/>
          </a:p>
          <a:p>
            <a:pPr indent="-317182" lvl="0" marL="457200" rtl="0" algn="l">
              <a:lnSpc>
                <a:spcPct val="150000"/>
              </a:lnSpc>
              <a:spcBef>
                <a:spcPts val="0"/>
              </a:spcBef>
              <a:spcAft>
                <a:spcPts val="0"/>
              </a:spcAft>
              <a:buSzPct val="100000"/>
              <a:buChar char="•"/>
            </a:pPr>
            <a:r>
              <a:rPr b="1" lang="en-US"/>
              <a:t>Strategic Goals:</a:t>
            </a:r>
            <a:endParaRPr/>
          </a:p>
          <a:p>
            <a:pPr indent="-317182" lvl="1" marL="914400" rtl="0" algn="l">
              <a:lnSpc>
                <a:spcPct val="150000"/>
              </a:lnSpc>
              <a:spcBef>
                <a:spcPts val="0"/>
              </a:spcBef>
              <a:spcAft>
                <a:spcPts val="0"/>
              </a:spcAft>
              <a:buSzPct val="100000"/>
              <a:buChar char="•"/>
            </a:pPr>
            <a:r>
              <a:rPr lang="en-US"/>
              <a:t>Extend global reach with multilingual support.</a:t>
            </a:r>
            <a:endParaRPr/>
          </a:p>
          <a:p>
            <a:pPr indent="-317182" lvl="1" marL="914400" rtl="0" algn="l">
              <a:lnSpc>
                <a:spcPct val="150000"/>
              </a:lnSpc>
              <a:spcBef>
                <a:spcPts val="0"/>
              </a:spcBef>
              <a:spcAft>
                <a:spcPts val="0"/>
              </a:spcAft>
              <a:buSzPct val="100000"/>
              <a:buChar char="•"/>
            </a:pPr>
            <a:r>
              <a:rPr lang="en-US"/>
              <a:t>Forge partnerships to amplify accessibility and impact.</a:t>
            </a:r>
            <a:endParaRPr/>
          </a:p>
          <a:p>
            <a:pPr indent="-317182" lvl="0" marL="457200" rtl="0" algn="l">
              <a:lnSpc>
                <a:spcPct val="150000"/>
              </a:lnSpc>
              <a:spcBef>
                <a:spcPts val="0"/>
              </a:spcBef>
              <a:spcAft>
                <a:spcPts val="0"/>
              </a:spcAft>
              <a:buSzPct val="100000"/>
              <a:buChar char="•"/>
            </a:pPr>
            <a:r>
              <a:rPr b="1" lang="en-US"/>
              <a:t>Outlook:</a:t>
            </a:r>
            <a:endParaRPr/>
          </a:p>
          <a:p>
            <a:pPr indent="-317182" lvl="1" marL="914400" rtl="0" algn="l">
              <a:lnSpc>
                <a:spcPct val="150000"/>
              </a:lnSpc>
              <a:spcBef>
                <a:spcPts val="0"/>
              </a:spcBef>
              <a:spcAft>
                <a:spcPts val="0"/>
              </a:spcAft>
              <a:buSzPct val="100000"/>
              <a:buChar char="•"/>
            </a:pPr>
            <a:r>
              <a:rPr lang="en-US"/>
              <a:t>HowRU.life is evolving into a more expansive resource for global mental health management.</a:t>
            </a:r>
            <a:endParaRPr/>
          </a:p>
        </p:txBody>
      </p:sp>
      <p:sp>
        <p:nvSpPr>
          <p:cNvPr id="318" name="Google Shape;318;p11"/>
          <p:cNvSpPr txBox="1"/>
          <p:nvPr>
            <p:ph idx="2" type="body"/>
          </p:nvPr>
        </p:nvSpPr>
        <p:spPr>
          <a:xfrm>
            <a:off x="5812971" y="1407127"/>
            <a:ext cx="5598368" cy="4411683"/>
          </a:xfrm>
          <a:prstGeom prst="rect">
            <a:avLst/>
          </a:prstGeom>
          <a:noFill/>
          <a:ln>
            <a:noFill/>
          </a:ln>
        </p:spPr>
        <p:txBody>
          <a:bodyPr anchorCtr="0" anchor="t" bIns="45700" lIns="91425" spcFirstLastPara="1" rIns="91425" wrap="square" tIns="45700">
            <a:normAutofit fontScale="62500"/>
          </a:bodyPr>
          <a:lstStyle/>
          <a:p>
            <a:pPr indent="-300037" lvl="0" marL="457200" rtl="0" algn="l">
              <a:lnSpc>
                <a:spcPct val="150000"/>
              </a:lnSpc>
              <a:spcBef>
                <a:spcPts val="0"/>
              </a:spcBef>
              <a:spcAft>
                <a:spcPts val="0"/>
              </a:spcAft>
              <a:buSzPct val="100000"/>
              <a:buChar char="•"/>
            </a:pPr>
            <a:r>
              <a:rPr b="1" lang="en-US"/>
              <a:t>Overview:</a:t>
            </a:r>
            <a:endParaRPr/>
          </a:p>
          <a:p>
            <a:pPr indent="-300037" lvl="1" marL="914400" rtl="0" algn="l">
              <a:lnSpc>
                <a:spcPct val="150000"/>
              </a:lnSpc>
              <a:spcBef>
                <a:spcPts val="0"/>
              </a:spcBef>
              <a:spcAft>
                <a:spcPts val="0"/>
              </a:spcAft>
              <a:buSzPct val="100000"/>
              <a:buChar char="•"/>
            </a:pPr>
            <a:r>
              <a:rPr lang="en-US"/>
              <a:t>The "HowRU.life" application was developed to help individuals manage their stress and anxiety through a user-friendly digital platform.</a:t>
            </a:r>
            <a:endParaRPr/>
          </a:p>
          <a:p>
            <a:pPr indent="-300037" lvl="1" marL="914400" rtl="0" algn="l">
              <a:lnSpc>
                <a:spcPct val="150000"/>
              </a:lnSpc>
              <a:spcBef>
                <a:spcPts val="0"/>
              </a:spcBef>
              <a:spcAft>
                <a:spcPts val="0"/>
              </a:spcAft>
              <a:buSzPct val="100000"/>
              <a:buChar char="•"/>
            </a:pPr>
            <a:r>
              <a:rPr lang="en-US"/>
              <a:t>The application provides tools for emotional state assessment and offers personalized activities based on the user's emotional input.</a:t>
            </a:r>
            <a:endParaRPr/>
          </a:p>
          <a:p>
            <a:pPr indent="-300037" lvl="0" marL="457200" rtl="0" algn="l">
              <a:lnSpc>
                <a:spcPct val="150000"/>
              </a:lnSpc>
              <a:spcBef>
                <a:spcPts val="0"/>
              </a:spcBef>
              <a:spcAft>
                <a:spcPts val="0"/>
              </a:spcAft>
              <a:buSzPct val="100000"/>
              <a:buChar char="•"/>
            </a:pPr>
            <a:r>
              <a:rPr b="1" lang="en-US"/>
              <a:t>Key Features:</a:t>
            </a:r>
            <a:endParaRPr/>
          </a:p>
          <a:p>
            <a:pPr indent="-300037" lvl="1" marL="914400" rtl="0" algn="l">
              <a:lnSpc>
                <a:spcPct val="150000"/>
              </a:lnSpc>
              <a:spcBef>
                <a:spcPts val="0"/>
              </a:spcBef>
              <a:spcAft>
                <a:spcPts val="0"/>
              </a:spcAft>
              <a:buSzPct val="100000"/>
              <a:buChar char="•"/>
            </a:pPr>
            <a:r>
              <a:rPr lang="en-US"/>
              <a:t>User authentication for personalized experience.</a:t>
            </a:r>
            <a:endParaRPr/>
          </a:p>
          <a:p>
            <a:pPr indent="-300037" lvl="1" marL="914400" rtl="0" algn="l">
              <a:lnSpc>
                <a:spcPct val="150000"/>
              </a:lnSpc>
              <a:spcBef>
                <a:spcPts val="0"/>
              </a:spcBef>
              <a:spcAft>
                <a:spcPts val="0"/>
              </a:spcAft>
              <a:buSzPct val="100000"/>
              <a:buChar char="•"/>
            </a:pPr>
            <a:r>
              <a:rPr lang="en-US"/>
              <a:t>Dynamic emotional assessment forms.</a:t>
            </a:r>
            <a:endParaRPr/>
          </a:p>
          <a:p>
            <a:pPr indent="-300037" lvl="1" marL="914400" rtl="0" algn="l">
              <a:lnSpc>
                <a:spcPct val="150000"/>
              </a:lnSpc>
              <a:spcBef>
                <a:spcPts val="0"/>
              </a:spcBef>
              <a:spcAft>
                <a:spcPts val="0"/>
              </a:spcAft>
              <a:buSzPct val="100000"/>
              <a:buChar char="•"/>
            </a:pPr>
            <a:r>
              <a:rPr lang="en-US"/>
              <a:t>Personalized activity recommendations.</a:t>
            </a:r>
            <a:endParaRPr/>
          </a:p>
          <a:p>
            <a:pPr indent="-300037" lvl="1" marL="914400" rtl="0" algn="l">
              <a:lnSpc>
                <a:spcPct val="150000"/>
              </a:lnSpc>
              <a:spcBef>
                <a:spcPts val="0"/>
              </a:spcBef>
              <a:spcAft>
                <a:spcPts val="0"/>
              </a:spcAft>
              <a:buSzPct val="100000"/>
              <a:buChar char="•"/>
            </a:pPr>
            <a:r>
              <a:rPr lang="en-US"/>
              <a:t>Data visualization of emotional trends.</a:t>
            </a:r>
            <a:endParaRPr/>
          </a:p>
          <a:p>
            <a:pPr indent="-300037" lvl="0" marL="457200" rtl="0" algn="l">
              <a:lnSpc>
                <a:spcPct val="150000"/>
              </a:lnSpc>
              <a:spcBef>
                <a:spcPts val="0"/>
              </a:spcBef>
              <a:spcAft>
                <a:spcPts val="0"/>
              </a:spcAft>
              <a:buSzPct val="100000"/>
              <a:buChar char="•"/>
            </a:pPr>
            <a:r>
              <a:rPr b="1" lang="en-US"/>
              <a:t>Technical Achievements:</a:t>
            </a:r>
            <a:endParaRPr/>
          </a:p>
          <a:p>
            <a:pPr indent="-300037" lvl="1" marL="914400" rtl="0" algn="l">
              <a:lnSpc>
                <a:spcPct val="150000"/>
              </a:lnSpc>
              <a:spcBef>
                <a:spcPts val="0"/>
              </a:spcBef>
              <a:spcAft>
                <a:spcPts val="0"/>
              </a:spcAft>
              <a:buSzPct val="100000"/>
              <a:buChar char="•"/>
            </a:pPr>
            <a:r>
              <a:rPr lang="en-US"/>
              <a:t>Utilized React Native and Firebase to create a scalable and robust application architecture.</a:t>
            </a:r>
            <a:endParaRPr/>
          </a:p>
          <a:p>
            <a:pPr indent="-300037" lvl="1" marL="914400" rtl="0" algn="l">
              <a:lnSpc>
                <a:spcPct val="150000"/>
              </a:lnSpc>
              <a:spcBef>
                <a:spcPts val="0"/>
              </a:spcBef>
              <a:spcAft>
                <a:spcPts val="0"/>
              </a:spcAft>
              <a:buSzPct val="100000"/>
              <a:buChar char="•"/>
            </a:pPr>
            <a:r>
              <a:rPr lang="en-US"/>
              <a:t>Implemented algorithms for emotion analysis, activity recommendation, and data visualization to enhance user interaction.</a:t>
            </a:r>
            <a:endParaRPr/>
          </a:p>
        </p:txBody>
      </p:sp>
      <p:sp>
        <p:nvSpPr>
          <p:cNvPr id="319" name="Google Shape;319;p11"/>
          <p:cNvSpPr txBox="1"/>
          <p:nvPr>
            <p:ph type="title"/>
          </p:nvPr>
        </p:nvSpPr>
        <p:spPr>
          <a:xfrm>
            <a:off x="545289" y="320181"/>
            <a:ext cx="3802775" cy="56388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latin typeface="Enriqueta Medium"/>
                <a:ea typeface="Enriqueta Medium"/>
                <a:cs typeface="Enriqueta Medium"/>
                <a:sym typeface="Enriqueta Medium"/>
              </a:rPr>
              <a:t>FORWARD LOOK</a:t>
            </a:r>
            <a:endParaRPr>
              <a:latin typeface="Enriqueta Medium"/>
              <a:ea typeface="Enriqueta Medium"/>
              <a:cs typeface="Enriqueta Medium"/>
              <a:sym typeface="Enriqueta Medium"/>
            </a:endParaRPr>
          </a:p>
        </p:txBody>
      </p:sp>
      <p:sp>
        <p:nvSpPr>
          <p:cNvPr id="320" name="Google Shape;320;p11"/>
          <p:cNvSpPr txBox="1"/>
          <p:nvPr/>
        </p:nvSpPr>
        <p:spPr>
          <a:xfrm>
            <a:off x="6710767" y="843247"/>
            <a:ext cx="3802775" cy="56388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accent3"/>
              </a:buClr>
              <a:buSzPts val="2800"/>
              <a:buFont typeface="Arial"/>
              <a:buNone/>
            </a:pPr>
            <a:r>
              <a:rPr i="0" lang="en-US" sz="2800" u="none" cap="none" strike="noStrike">
                <a:solidFill>
                  <a:schemeClr val="lt1"/>
                </a:solidFill>
                <a:latin typeface="Enriqueta Medium"/>
                <a:ea typeface="Enriqueta Medium"/>
                <a:cs typeface="Enriqueta Medium"/>
                <a:sym typeface="Enriqueta Medium"/>
              </a:rPr>
              <a:t>PROJECT RECAP</a:t>
            </a:r>
            <a:endParaRPr>
              <a:solidFill>
                <a:schemeClr val="lt1"/>
              </a:solidFill>
              <a:latin typeface="Enriqueta Medium"/>
              <a:ea typeface="Enriqueta Medium"/>
              <a:cs typeface="Enriqueta Medium"/>
              <a:sym typeface="Enriqueta Medium"/>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g1f7aa3804aa_2_7"/>
          <p:cNvSpPr txBox="1"/>
          <p:nvPr>
            <p:ph idx="1" type="body"/>
          </p:nvPr>
        </p:nvSpPr>
        <p:spPr>
          <a:xfrm>
            <a:off x="1634101" y="2187525"/>
            <a:ext cx="8433600" cy="4054800"/>
          </a:xfrm>
          <a:prstGeom prst="rect">
            <a:avLst/>
          </a:prstGeom>
          <a:noFill/>
          <a:ln>
            <a:noFill/>
          </a:ln>
        </p:spPr>
        <p:txBody>
          <a:bodyPr anchorCtr="0" anchor="t" bIns="45700" lIns="91425" spcFirstLastPara="1" rIns="91425" wrap="square" tIns="45700">
            <a:normAutofit/>
          </a:bodyPr>
          <a:lstStyle/>
          <a:p>
            <a:pPr indent="0" lvl="0" marL="0" rtl="0" algn="l">
              <a:lnSpc>
                <a:spcPct val="150000"/>
              </a:lnSpc>
              <a:spcBef>
                <a:spcPts val="0"/>
              </a:spcBef>
              <a:spcAft>
                <a:spcPts val="0"/>
              </a:spcAft>
              <a:buNone/>
            </a:pPr>
            <a:r>
              <a:rPr lang="en-US"/>
              <a:t>The expansion to HowRU.Life to include the web app expands the ability for it to be viewed by all devices and users who may not have an Android which addresses the main concern of the product owner from the beginning of the semester. Ian and Rafael also modified the database structure for it to be scalable for a large audience. Also, the addition of the RESTful API will be very useful in the future to expand the application to devices like Apple and also makes it easier to grow the already developed product.</a:t>
            </a:r>
            <a:endParaRPr/>
          </a:p>
        </p:txBody>
      </p:sp>
      <p:sp>
        <p:nvSpPr>
          <p:cNvPr id="326" name="Google Shape;326;g1f7aa3804aa_2_7"/>
          <p:cNvSpPr txBox="1"/>
          <p:nvPr>
            <p:ph type="title"/>
          </p:nvPr>
        </p:nvSpPr>
        <p:spPr>
          <a:xfrm>
            <a:off x="4137644" y="1089827"/>
            <a:ext cx="73578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lang="en-US">
                <a:latin typeface="Enriqueta Medium"/>
                <a:ea typeface="Enriqueta Medium"/>
                <a:cs typeface="Enriqueta Medium"/>
                <a:sym typeface="Enriqueta Medium"/>
              </a:rPr>
              <a:t>Summary</a:t>
            </a:r>
            <a:endParaRPr>
              <a:solidFill>
                <a:srgbClr val="0C2647"/>
              </a:solidFill>
              <a:latin typeface="Enriqueta Medium"/>
              <a:ea typeface="Enriqueta Medium"/>
              <a:cs typeface="Enriqueta Medium"/>
              <a:sym typeface="Enriqueta Medium"/>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g1f7aa3804aa_2_18"/>
          <p:cNvSpPr txBox="1"/>
          <p:nvPr>
            <p:ph type="title"/>
          </p:nvPr>
        </p:nvSpPr>
        <p:spPr>
          <a:xfrm>
            <a:off x="3499351" y="2964002"/>
            <a:ext cx="5193300" cy="930000"/>
          </a:xfrm>
          <a:prstGeom prst="rect">
            <a:avLst/>
          </a:prstGeom>
        </p:spPr>
        <p:txBody>
          <a:bodyPr anchorCtr="0" anchor="ctr" bIns="45700" lIns="91425" spcFirstLastPara="1" rIns="91425" wrap="square" tIns="45700">
            <a:normAutofit fontScale="90000"/>
          </a:bodyPr>
          <a:lstStyle/>
          <a:p>
            <a:pPr indent="0" lvl="0" marL="0" rtl="0" algn="ctr">
              <a:spcBef>
                <a:spcPts val="0"/>
              </a:spcBef>
              <a:spcAft>
                <a:spcPts val="0"/>
              </a:spcAft>
              <a:buNone/>
            </a:pPr>
            <a:r>
              <a:rPr lang="en-US" sz="5044"/>
              <a:t>Thank you</a:t>
            </a:r>
            <a:endParaRPr sz="5044"/>
          </a:p>
          <a:p>
            <a:pPr indent="-389889" lvl="0" marL="457200" rtl="0" algn="ctr">
              <a:spcBef>
                <a:spcPts val="0"/>
              </a:spcBef>
              <a:spcAft>
                <a:spcPts val="0"/>
              </a:spcAft>
              <a:buSzPct val="100000"/>
              <a:buChar char="-"/>
            </a:pPr>
            <a:r>
              <a:rPr lang="en-US" sz="2822"/>
              <a:t>HowRU.Life team</a:t>
            </a:r>
            <a:endParaRPr sz="2822"/>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g1f7aa3804aa_1_0"/>
          <p:cNvSpPr txBox="1"/>
          <p:nvPr>
            <p:ph type="title"/>
          </p:nvPr>
        </p:nvSpPr>
        <p:spPr>
          <a:xfrm>
            <a:off x="1168226" y="875427"/>
            <a:ext cx="5193300" cy="9300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Team Members</a:t>
            </a:r>
            <a:endParaRPr/>
          </a:p>
        </p:txBody>
      </p:sp>
      <p:sp>
        <p:nvSpPr>
          <p:cNvPr id="231" name="Google Shape;231;g1f7aa3804aa_1_0"/>
          <p:cNvSpPr txBox="1"/>
          <p:nvPr/>
        </p:nvSpPr>
        <p:spPr>
          <a:xfrm>
            <a:off x="743425" y="1805425"/>
            <a:ext cx="10768800" cy="44604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1200"/>
              </a:spcBef>
              <a:spcAft>
                <a:spcPts val="0"/>
              </a:spcAft>
              <a:buClr>
                <a:schemeClr val="lt1"/>
              </a:buClr>
              <a:buSzPts val="1800"/>
              <a:buChar char="●"/>
            </a:pPr>
            <a:r>
              <a:rPr lang="en-US" sz="1800">
                <a:solidFill>
                  <a:schemeClr val="lt1"/>
                </a:solidFill>
              </a:rPr>
              <a:t>Lyn Quintana, Frontend Designer</a:t>
            </a:r>
            <a:endParaRPr sz="1800">
              <a:solidFill>
                <a:schemeClr val="lt1"/>
              </a:solidFill>
            </a:endParaRPr>
          </a:p>
          <a:p>
            <a:pPr indent="-342900" lvl="0" marL="457200" rtl="0" algn="l">
              <a:lnSpc>
                <a:spcPct val="115000"/>
              </a:lnSpc>
              <a:spcBef>
                <a:spcPts val="0"/>
              </a:spcBef>
              <a:spcAft>
                <a:spcPts val="0"/>
              </a:spcAft>
              <a:buClr>
                <a:schemeClr val="lt1"/>
              </a:buClr>
              <a:buSzPts val="1800"/>
              <a:buChar char="●"/>
            </a:pPr>
            <a:r>
              <a:rPr lang="en-US" sz="1800">
                <a:solidFill>
                  <a:schemeClr val="lt1"/>
                </a:solidFill>
              </a:rPr>
              <a:t>Ian Rodriguez, Lead Developer</a:t>
            </a:r>
            <a:endParaRPr sz="1800">
              <a:solidFill>
                <a:schemeClr val="lt1"/>
              </a:solidFill>
            </a:endParaRPr>
          </a:p>
          <a:p>
            <a:pPr indent="-342900" lvl="0" marL="457200" rtl="0" algn="l">
              <a:lnSpc>
                <a:spcPct val="115000"/>
              </a:lnSpc>
              <a:spcBef>
                <a:spcPts val="0"/>
              </a:spcBef>
              <a:spcAft>
                <a:spcPts val="0"/>
              </a:spcAft>
              <a:buClr>
                <a:schemeClr val="lt1"/>
              </a:buClr>
              <a:buSzPts val="1800"/>
              <a:buChar char="●"/>
            </a:pPr>
            <a:r>
              <a:rPr lang="en-US" sz="1800">
                <a:solidFill>
                  <a:schemeClr val="lt1"/>
                </a:solidFill>
              </a:rPr>
              <a:t>Rafael Ojeda, Lead Developer</a:t>
            </a:r>
            <a:endParaRPr sz="1800">
              <a:solidFill>
                <a:schemeClr val="lt1"/>
              </a:solidFill>
            </a:endParaRPr>
          </a:p>
          <a:p>
            <a:pPr indent="-342900" lvl="0" marL="457200" rtl="0" algn="l">
              <a:lnSpc>
                <a:spcPct val="115000"/>
              </a:lnSpc>
              <a:spcBef>
                <a:spcPts val="0"/>
              </a:spcBef>
              <a:spcAft>
                <a:spcPts val="0"/>
              </a:spcAft>
              <a:buClr>
                <a:schemeClr val="lt1"/>
              </a:buClr>
              <a:buSzPts val="1800"/>
              <a:buChar char="●"/>
            </a:pPr>
            <a:r>
              <a:rPr lang="en-US" sz="1800">
                <a:solidFill>
                  <a:schemeClr val="lt1"/>
                </a:solidFill>
              </a:rPr>
              <a:t>Alexandr Motovilov</a:t>
            </a:r>
            <a:endParaRPr sz="1800">
              <a:solidFill>
                <a:schemeClr val="lt1"/>
              </a:solidFill>
            </a:endParaRPr>
          </a:p>
          <a:p>
            <a:pPr indent="-342900" lvl="0" marL="457200" rtl="0" algn="l">
              <a:lnSpc>
                <a:spcPct val="115000"/>
              </a:lnSpc>
              <a:spcBef>
                <a:spcPts val="0"/>
              </a:spcBef>
              <a:spcAft>
                <a:spcPts val="0"/>
              </a:spcAft>
              <a:buClr>
                <a:schemeClr val="lt1"/>
              </a:buClr>
              <a:buSzPts val="1800"/>
              <a:buChar char="●"/>
            </a:pPr>
            <a:r>
              <a:rPr lang="en-US" sz="1800">
                <a:solidFill>
                  <a:schemeClr val="lt1"/>
                </a:solidFill>
              </a:rPr>
              <a:t>Oghenetega Idogun</a:t>
            </a:r>
            <a:endParaRPr sz="1800">
              <a:solidFill>
                <a:schemeClr val="lt1"/>
              </a:solidFill>
            </a:endParaRPr>
          </a:p>
          <a:p>
            <a:pPr indent="0" lvl="0" marL="0" rtl="0" algn="l">
              <a:lnSpc>
                <a:spcPct val="115000"/>
              </a:lnSpc>
              <a:spcBef>
                <a:spcPts val="1200"/>
              </a:spcBef>
              <a:spcAft>
                <a:spcPts val="0"/>
              </a:spcAft>
              <a:buNone/>
            </a:pPr>
            <a:r>
              <a:t/>
            </a:r>
            <a:endParaRPr sz="1800">
              <a:solidFill>
                <a:schemeClr val="lt1"/>
              </a:solidFill>
            </a:endParaRPr>
          </a:p>
          <a:p>
            <a:pPr indent="0" lvl="0" marL="0" rtl="0" algn="l">
              <a:lnSpc>
                <a:spcPct val="115000"/>
              </a:lnSpc>
              <a:spcBef>
                <a:spcPts val="1200"/>
              </a:spcBef>
              <a:spcAft>
                <a:spcPts val="0"/>
              </a:spcAft>
              <a:buNone/>
            </a:pPr>
            <a:r>
              <a:rPr b="1" lang="en-US" sz="2400">
                <a:solidFill>
                  <a:srgbClr val="FFFFFF"/>
                </a:solidFill>
              </a:rPr>
              <a:t>Product Owner: </a:t>
            </a:r>
            <a:r>
              <a:rPr lang="en-US" sz="2400">
                <a:solidFill>
                  <a:srgbClr val="FFFFFF"/>
                </a:solidFill>
              </a:rPr>
              <a:t>Liane Sangollo, HR Vision Consulting</a:t>
            </a:r>
            <a:endParaRPr sz="2400">
              <a:solidFill>
                <a:srgbClr val="FFFFFF"/>
              </a:solidFill>
            </a:endParaRPr>
          </a:p>
          <a:p>
            <a:pPr indent="0" lvl="0" marL="0" rtl="0" algn="l">
              <a:lnSpc>
                <a:spcPct val="115000"/>
              </a:lnSpc>
              <a:spcBef>
                <a:spcPts val="1200"/>
              </a:spcBef>
              <a:spcAft>
                <a:spcPts val="0"/>
              </a:spcAft>
              <a:buClr>
                <a:schemeClr val="dk1"/>
              </a:buClr>
              <a:buSzPts val="1100"/>
              <a:buFont typeface="Arial"/>
              <a:buNone/>
            </a:pPr>
            <a:r>
              <a:rPr b="1" lang="en-US" sz="2400">
                <a:solidFill>
                  <a:srgbClr val="FFFFFF"/>
                </a:solidFill>
              </a:rPr>
              <a:t>Instructor/Faculty: </a:t>
            </a:r>
            <a:r>
              <a:rPr lang="en-US" sz="2400">
                <a:solidFill>
                  <a:srgbClr val="FFFFFF"/>
                </a:solidFill>
              </a:rPr>
              <a:t>Dr. Masoud Sadjadi, Florida International University</a:t>
            </a:r>
            <a:endParaRPr sz="2400">
              <a:solidFill>
                <a:srgbClr val="FFFFFF"/>
              </a:solidFill>
            </a:endParaRPr>
          </a:p>
          <a:p>
            <a:pPr indent="0" lvl="0" marL="0" rtl="0" algn="l">
              <a:lnSpc>
                <a:spcPct val="115000"/>
              </a:lnSpc>
              <a:spcBef>
                <a:spcPts val="1200"/>
              </a:spcBef>
              <a:spcAft>
                <a:spcPts val="1200"/>
              </a:spcAft>
              <a:buNone/>
            </a:pPr>
            <a:r>
              <a:t/>
            </a:r>
            <a:endParaRPr sz="1800">
              <a:solidFill>
                <a:schemeClr val="lt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2"/>
          <p:cNvSpPr txBox="1"/>
          <p:nvPr>
            <p:ph idx="1" type="body"/>
          </p:nvPr>
        </p:nvSpPr>
        <p:spPr>
          <a:xfrm>
            <a:off x="1832988" y="336694"/>
            <a:ext cx="8526000" cy="1259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None/>
            </a:pPr>
            <a:r>
              <a:rPr lang="en-US">
                <a:latin typeface="Enriqueta Medium"/>
                <a:ea typeface="Enriqueta Medium"/>
                <a:cs typeface="Enriqueta Medium"/>
                <a:sym typeface="Enriqueta Medium"/>
              </a:rPr>
              <a:t>Understanding The Problem</a:t>
            </a:r>
            <a:endParaRPr>
              <a:latin typeface="Enriqueta Medium"/>
              <a:ea typeface="Enriqueta Medium"/>
              <a:cs typeface="Enriqueta Medium"/>
              <a:sym typeface="Enriqueta Medium"/>
            </a:endParaRPr>
          </a:p>
        </p:txBody>
      </p:sp>
      <p:grpSp>
        <p:nvGrpSpPr>
          <p:cNvPr id="237" name="Google Shape;237;p2"/>
          <p:cNvGrpSpPr/>
          <p:nvPr/>
        </p:nvGrpSpPr>
        <p:grpSpPr>
          <a:xfrm>
            <a:off x="539165" y="1272835"/>
            <a:ext cx="2205879" cy="4568601"/>
            <a:chOff x="1975104" y="2011680"/>
            <a:chExt cx="487681" cy="2779800"/>
          </a:xfrm>
        </p:grpSpPr>
        <p:sp>
          <p:nvSpPr>
            <p:cNvPr id="238" name="Google Shape;238;p2"/>
            <p:cNvSpPr/>
            <p:nvPr/>
          </p:nvSpPr>
          <p:spPr>
            <a:xfrm>
              <a:off x="1975106" y="2011680"/>
              <a:ext cx="48900" cy="2779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239" name="Google Shape;239;p2"/>
            <p:cNvSpPr/>
            <p:nvPr/>
          </p:nvSpPr>
          <p:spPr>
            <a:xfrm rot="5400000">
              <a:off x="2152051" y="1834734"/>
              <a:ext cx="133786"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240" name="Google Shape;240;p2"/>
            <p:cNvSpPr/>
            <p:nvPr/>
          </p:nvSpPr>
          <p:spPr>
            <a:xfrm rot="5400000">
              <a:off x="2151985" y="4480657"/>
              <a:ext cx="133920"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grpSp>
      <p:sp>
        <p:nvSpPr>
          <p:cNvPr id="241" name="Google Shape;241;p2"/>
          <p:cNvSpPr txBox="1"/>
          <p:nvPr/>
        </p:nvSpPr>
        <p:spPr>
          <a:xfrm>
            <a:off x="1006850" y="1662300"/>
            <a:ext cx="10002300" cy="3818400"/>
          </a:xfrm>
          <a:prstGeom prst="rect">
            <a:avLst/>
          </a:prstGeom>
          <a:noFill/>
          <a:ln>
            <a:noFill/>
          </a:ln>
        </p:spPr>
        <p:txBody>
          <a:bodyPr anchorCtr="0" anchor="ctr" bIns="45700" lIns="91425" spcFirstLastPara="1" rIns="91425" wrap="square" tIns="45700">
            <a:normAutofit fontScale="47500" lnSpcReduction="10000"/>
          </a:bodyPr>
          <a:lstStyle/>
          <a:p>
            <a:pPr indent="-337185" lvl="0" marL="457200" marR="0" rtl="0" algn="just">
              <a:lnSpc>
                <a:spcPct val="200000"/>
              </a:lnSpc>
              <a:spcBef>
                <a:spcPts val="0"/>
              </a:spcBef>
              <a:spcAft>
                <a:spcPts val="0"/>
              </a:spcAft>
              <a:buClr>
                <a:schemeClr val="lt1"/>
              </a:buClr>
              <a:buSzPct val="100000"/>
              <a:buFont typeface="Arial"/>
              <a:buChar char="●"/>
            </a:pPr>
            <a:r>
              <a:rPr b="1" i="0" lang="en-US" sz="3600" u="none" cap="none" strike="noStrike">
                <a:solidFill>
                  <a:schemeClr val="lt1"/>
                </a:solidFill>
                <a:latin typeface="Arial"/>
                <a:ea typeface="Arial"/>
                <a:cs typeface="Arial"/>
                <a:sym typeface="Arial"/>
              </a:rPr>
              <a:t>Issue Identification:</a:t>
            </a:r>
            <a:r>
              <a:rPr b="0" i="0" lang="en-US" sz="3600" u="none" cap="none" strike="noStrike">
                <a:solidFill>
                  <a:schemeClr val="lt1"/>
                </a:solidFill>
                <a:latin typeface="Arial"/>
                <a:ea typeface="Arial"/>
                <a:cs typeface="Arial"/>
                <a:sym typeface="Arial"/>
              </a:rPr>
              <a:t> Increasing prevalence of stress and anxiety among populations worldwide, impacting daily functioning.</a:t>
            </a:r>
            <a:endParaRPr/>
          </a:p>
          <a:p>
            <a:pPr indent="-337185" lvl="0" marL="457200" marR="0" rtl="0" algn="just">
              <a:lnSpc>
                <a:spcPct val="200000"/>
              </a:lnSpc>
              <a:spcBef>
                <a:spcPts val="0"/>
              </a:spcBef>
              <a:spcAft>
                <a:spcPts val="0"/>
              </a:spcAft>
              <a:buClr>
                <a:schemeClr val="lt1"/>
              </a:buClr>
              <a:buSzPct val="100000"/>
              <a:buFont typeface="Arial"/>
              <a:buChar char="●"/>
            </a:pPr>
            <a:r>
              <a:rPr b="1" i="0" lang="en-US" sz="3600" u="none" cap="none" strike="noStrike">
                <a:solidFill>
                  <a:schemeClr val="lt1"/>
                </a:solidFill>
                <a:latin typeface="Arial"/>
                <a:ea typeface="Arial"/>
                <a:cs typeface="Arial"/>
                <a:sym typeface="Arial"/>
              </a:rPr>
              <a:t>Resource Gap:</a:t>
            </a:r>
            <a:r>
              <a:rPr b="0" i="0" lang="en-US" sz="3600" u="none" cap="none" strike="noStrike">
                <a:solidFill>
                  <a:schemeClr val="lt1"/>
                </a:solidFill>
                <a:latin typeface="Arial"/>
                <a:ea typeface="Arial"/>
                <a:cs typeface="Arial"/>
                <a:sym typeface="Arial"/>
              </a:rPr>
              <a:t> A noticeable lack of accessible tools that effectively assist individuals in managing mental health challenges in their daily lives.</a:t>
            </a:r>
            <a:endParaRPr/>
          </a:p>
          <a:p>
            <a:pPr indent="-337185" lvl="0" marL="457200" marR="0" rtl="0" algn="just">
              <a:lnSpc>
                <a:spcPct val="200000"/>
              </a:lnSpc>
              <a:spcBef>
                <a:spcPts val="0"/>
              </a:spcBef>
              <a:spcAft>
                <a:spcPts val="0"/>
              </a:spcAft>
              <a:buClr>
                <a:schemeClr val="lt1"/>
              </a:buClr>
              <a:buSzPct val="100000"/>
              <a:buFont typeface="Arial"/>
              <a:buChar char="●"/>
            </a:pPr>
            <a:r>
              <a:rPr b="1" i="0" lang="en-US" sz="3600" u="none" cap="none" strike="noStrike">
                <a:solidFill>
                  <a:schemeClr val="lt1"/>
                </a:solidFill>
                <a:latin typeface="Arial"/>
                <a:ea typeface="Arial"/>
                <a:cs typeface="Arial"/>
                <a:sym typeface="Arial"/>
              </a:rPr>
              <a:t>Project Goal:</a:t>
            </a:r>
            <a:r>
              <a:rPr b="0" i="0" lang="en-US" sz="3600" u="none" cap="none" strike="noStrike">
                <a:solidFill>
                  <a:schemeClr val="lt1"/>
                </a:solidFill>
                <a:latin typeface="Arial"/>
                <a:ea typeface="Arial"/>
                <a:cs typeface="Arial"/>
                <a:sym typeface="Arial"/>
              </a:rPr>
              <a:t> To develop "HowRU.life," an interactive application designed to aid users in assessing and managing their mental health through scientifically-backed practices.</a:t>
            </a:r>
            <a:endParaRPr/>
          </a:p>
          <a:p>
            <a:pPr indent="-337185" lvl="0" marL="457200" marR="0" rtl="0" algn="just">
              <a:lnSpc>
                <a:spcPct val="200000"/>
              </a:lnSpc>
              <a:spcBef>
                <a:spcPts val="0"/>
              </a:spcBef>
              <a:spcAft>
                <a:spcPts val="0"/>
              </a:spcAft>
              <a:buClr>
                <a:schemeClr val="lt1"/>
              </a:buClr>
              <a:buSzPct val="100000"/>
              <a:buFont typeface="Arial"/>
              <a:buChar char="●"/>
            </a:pPr>
            <a:r>
              <a:rPr b="1" i="0" lang="en-US" sz="3600" u="none" cap="none" strike="noStrike">
                <a:solidFill>
                  <a:schemeClr val="lt1"/>
                </a:solidFill>
                <a:latin typeface="Arial"/>
                <a:ea typeface="Arial"/>
                <a:cs typeface="Arial"/>
                <a:sym typeface="Arial"/>
              </a:rPr>
              <a:t>Target Audience:</a:t>
            </a:r>
            <a:r>
              <a:rPr b="0" i="0" lang="en-US" sz="3600" u="none" cap="none" strike="noStrike">
                <a:solidFill>
                  <a:schemeClr val="lt1"/>
                </a:solidFill>
                <a:latin typeface="Arial"/>
                <a:ea typeface="Arial"/>
                <a:cs typeface="Arial"/>
                <a:sym typeface="Arial"/>
              </a:rPr>
              <a:t> Individuals across diverse age groups and backgrounds, aiming to provide a universally accessible mental health resource.</a:t>
            </a:r>
            <a:endParaRPr/>
          </a:p>
        </p:txBody>
      </p:sp>
      <p:grpSp>
        <p:nvGrpSpPr>
          <p:cNvPr id="242" name="Google Shape;242;p2"/>
          <p:cNvGrpSpPr/>
          <p:nvPr/>
        </p:nvGrpSpPr>
        <p:grpSpPr>
          <a:xfrm rot="10800000">
            <a:off x="9410743" y="1377284"/>
            <a:ext cx="2206421" cy="4568601"/>
            <a:chOff x="1974984" y="2011680"/>
            <a:chExt cx="487801" cy="2779800"/>
          </a:xfrm>
        </p:grpSpPr>
        <p:sp>
          <p:nvSpPr>
            <p:cNvPr id="243" name="Google Shape;243;p2"/>
            <p:cNvSpPr/>
            <p:nvPr/>
          </p:nvSpPr>
          <p:spPr>
            <a:xfrm>
              <a:off x="1975106" y="2011680"/>
              <a:ext cx="48900" cy="2779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244" name="Google Shape;244;p2"/>
            <p:cNvSpPr/>
            <p:nvPr/>
          </p:nvSpPr>
          <p:spPr>
            <a:xfrm rot="5400000">
              <a:off x="2151984" y="1834681"/>
              <a:ext cx="133800" cy="487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245" name="Google Shape;245;p2"/>
            <p:cNvSpPr/>
            <p:nvPr/>
          </p:nvSpPr>
          <p:spPr>
            <a:xfrm rot="5400000">
              <a:off x="2151985" y="4480537"/>
              <a:ext cx="133800" cy="487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
          <p:cNvSpPr txBox="1"/>
          <p:nvPr>
            <p:ph idx="1" type="body"/>
          </p:nvPr>
        </p:nvSpPr>
        <p:spPr>
          <a:xfrm>
            <a:off x="606490" y="1725320"/>
            <a:ext cx="10842171" cy="4338956"/>
          </a:xfrm>
          <a:prstGeom prst="rect">
            <a:avLst/>
          </a:prstGeom>
          <a:noFill/>
          <a:ln>
            <a:noFill/>
          </a:ln>
        </p:spPr>
        <p:txBody>
          <a:bodyPr anchorCtr="0" anchor="t" bIns="45700" lIns="91425" spcFirstLastPara="1" rIns="91425" wrap="square" tIns="45700">
            <a:normAutofit fontScale="70000" lnSpcReduction="10000"/>
          </a:bodyPr>
          <a:lstStyle/>
          <a:p>
            <a:pPr indent="-353060" lvl="0" marL="457200" rtl="0" algn="l">
              <a:lnSpc>
                <a:spcPct val="150000"/>
              </a:lnSpc>
              <a:spcBef>
                <a:spcPts val="0"/>
              </a:spcBef>
              <a:spcAft>
                <a:spcPts val="0"/>
              </a:spcAft>
              <a:buSzPct val="100000"/>
              <a:buChar char="●"/>
            </a:pPr>
            <a:r>
              <a:rPr b="1" lang="en-US"/>
              <a:t>Development Strategy:</a:t>
            </a:r>
            <a:r>
              <a:rPr lang="en-US"/>
              <a:t> Adoption of agile methodologies to enhance flexibility and responsiveness to feedback throughout the development process.</a:t>
            </a:r>
            <a:endParaRPr/>
          </a:p>
          <a:p>
            <a:pPr indent="-353060" lvl="0" marL="457200" rtl="0" algn="l">
              <a:lnSpc>
                <a:spcPct val="150000"/>
              </a:lnSpc>
              <a:spcBef>
                <a:spcPts val="0"/>
              </a:spcBef>
              <a:spcAft>
                <a:spcPts val="0"/>
              </a:spcAft>
              <a:buSzPct val="100000"/>
              <a:buChar char="●"/>
            </a:pPr>
            <a:r>
              <a:rPr b="1" lang="en-US"/>
              <a:t>Sprint Dynamics:</a:t>
            </a:r>
            <a:r>
              <a:rPr lang="en-US"/>
              <a:t> Strategic planning sessions to refine project goals, address emerging challenges, and adjust priorities based on iterative feedback.</a:t>
            </a:r>
            <a:endParaRPr/>
          </a:p>
          <a:p>
            <a:pPr indent="-353060" lvl="0" marL="457200" rtl="0" algn="l">
              <a:lnSpc>
                <a:spcPct val="150000"/>
              </a:lnSpc>
              <a:spcBef>
                <a:spcPts val="0"/>
              </a:spcBef>
              <a:spcAft>
                <a:spcPts val="0"/>
              </a:spcAft>
              <a:buSzPct val="100000"/>
              <a:buChar char="●"/>
            </a:pPr>
            <a:r>
              <a:rPr b="1" lang="en-US"/>
              <a:t>Team Composition:</a:t>
            </a:r>
            <a:endParaRPr/>
          </a:p>
          <a:p>
            <a:pPr indent="-308610" lvl="1" marL="914400" rtl="0" algn="l">
              <a:lnSpc>
                <a:spcPct val="150000"/>
              </a:lnSpc>
              <a:spcBef>
                <a:spcPts val="0"/>
              </a:spcBef>
              <a:spcAft>
                <a:spcPts val="0"/>
              </a:spcAft>
              <a:buSzPct val="75000"/>
              <a:buChar char="○"/>
            </a:pPr>
            <a:r>
              <a:rPr b="1" lang="en-US"/>
              <a:t>Product Owner:</a:t>
            </a:r>
            <a:r>
              <a:rPr lang="en-US"/>
              <a:t> Liane Sangollo - Guides the project’s strategic direction and prioritization.</a:t>
            </a:r>
            <a:endParaRPr/>
          </a:p>
          <a:p>
            <a:pPr indent="-308610" lvl="1" marL="914400" rtl="0" algn="l">
              <a:lnSpc>
                <a:spcPct val="150000"/>
              </a:lnSpc>
              <a:spcBef>
                <a:spcPts val="0"/>
              </a:spcBef>
              <a:spcAft>
                <a:spcPts val="0"/>
              </a:spcAft>
              <a:buSzPct val="75000"/>
              <a:buChar char="○"/>
            </a:pPr>
            <a:r>
              <a:rPr b="1" lang="en-US"/>
              <a:t>Academic Supervisor:</a:t>
            </a:r>
            <a:r>
              <a:rPr lang="en-US"/>
              <a:t> Dr. Masoud Sadjadi - Offers academic oversight and technical advice.</a:t>
            </a:r>
            <a:endParaRPr/>
          </a:p>
          <a:p>
            <a:pPr indent="-308610" lvl="1" marL="914400" rtl="0" algn="l">
              <a:lnSpc>
                <a:spcPct val="150000"/>
              </a:lnSpc>
              <a:spcBef>
                <a:spcPts val="0"/>
              </a:spcBef>
              <a:spcAft>
                <a:spcPts val="0"/>
              </a:spcAft>
              <a:buSzPct val="75000"/>
              <a:buChar char="○"/>
            </a:pPr>
            <a:r>
              <a:rPr b="1" lang="en-US"/>
              <a:t>Project Team:</a:t>
            </a:r>
            <a:r>
              <a:rPr lang="en-US"/>
              <a:t> Includes Lyn Quintana, Ian Rodriguez, Oghenetega Idogun, Rafael Ojeda, Alexandr Motovilov - Tasked with the design, development, and testing phases.</a:t>
            </a:r>
            <a:endParaRPr/>
          </a:p>
          <a:p>
            <a:pPr indent="-353060" lvl="0" marL="457200" rtl="0" algn="l">
              <a:lnSpc>
                <a:spcPct val="150000"/>
              </a:lnSpc>
              <a:spcBef>
                <a:spcPts val="0"/>
              </a:spcBef>
              <a:spcAft>
                <a:spcPts val="0"/>
              </a:spcAft>
              <a:buSzPct val="100000"/>
              <a:buChar char="●"/>
            </a:pPr>
            <a:r>
              <a:rPr b="1" lang="en-US"/>
              <a:t>Tools and Practices:</a:t>
            </a:r>
            <a:r>
              <a:rPr lang="en-US"/>
              <a:t> Utilization of GitHub for collaborative coding, Discord for team communication, and Figma for project management and task tracking.</a:t>
            </a:r>
            <a:endParaRPr/>
          </a:p>
        </p:txBody>
      </p:sp>
      <p:sp>
        <p:nvSpPr>
          <p:cNvPr id="251" name="Google Shape;251;p3"/>
          <p:cNvSpPr txBox="1"/>
          <p:nvPr>
            <p:ph type="title"/>
          </p:nvPr>
        </p:nvSpPr>
        <p:spPr>
          <a:xfrm>
            <a:off x="606490" y="255706"/>
            <a:ext cx="9968275"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latin typeface="Enriqueta Medium"/>
                <a:ea typeface="Enriqueta Medium"/>
                <a:cs typeface="Enriqueta Medium"/>
                <a:sym typeface="Enriqueta Medium"/>
              </a:rPr>
              <a:t>Agile Methodology and Project Coordination</a:t>
            </a:r>
            <a:endParaRPr>
              <a:latin typeface="Enriqueta Medium"/>
              <a:ea typeface="Enriqueta Medium"/>
              <a:cs typeface="Enriqueta Medium"/>
              <a:sym typeface="Enriqueta Medium"/>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4"/>
          <p:cNvSpPr txBox="1"/>
          <p:nvPr>
            <p:ph idx="1" type="body"/>
          </p:nvPr>
        </p:nvSpPr>
        <p:spPr>
          <a:xfrm>
            <a:off x="929738" y="2397968"/>
            <a:ext cx="10332600" cy="3750900"/>
          </a:xfrm>
          <a:prstGeom prst="rect">
            <a:avLst/>
          </a:prstGeom>
          <a:noFill/>
          <a:ln>
            <a:noFill/>
          </a:ln>
        </p:spPr>
        <p:txBody>
          <a:bodyPr anchorCtr="0" anchor="t" bIns="45700" lIns="91425" spcFirstLastPara="1" rIns="91425" wrap="square" tIns="45700">
            <a:normAutofit lnSpcReduction="20000"/>
          </a:bodyPr>
          <a:lstStyle/>
          <a:p>
            <a:pPr indent="-342900" lvl="0" marL="457200" rtl="0" algn="l">
              <a:lnSpc>
                <a:spcPct val="150000"/>
              </a:lnSpc>
              <a:spcBef>
                <a:spcPts val="0"/>
              </a:spcBef>
              <a:spcAft>
                <a:spcPts val="0"/>
              </a:spcAft>
              <a:buSzPts val="1800"/>
              <a:buChar char="•"/>
            </a:pPr>
            <a:r>
              <a:rPr lang="en-US"/>
              <a:t>Users can assess their current emotional state and receive personalized suggestions for stress and anxiety management.</a:t>
            </a:r>
            <a:endParaRPr/>
          </a:p>
          <a:p>
            <a:pPr indent="-342900" lvl="0" marL="457200" rtl="0" algn="l">
              <a:lnSpc>
                <a:spcPct val="150000"/>
              </a:lnSpc>
              <a:spcBef>
                <a:spcPts val="0"/>
              </a:spcBef>
              <a:spcAft>
                <a:spcPts val="0"/>
              </a:spcAft>
              <a:buSzPts val="1800"/>
              <a:buChar char="•"/>
            </a:pPr>
            <a:r>
              <a:rPr lang="en-US"/>
              <a:t>The application is designed to be accessible via both desktop and mobile platforms, ensuring usability across various devices.</a:t>
            </a:r>
            <a:endParaRPr/>
          </a:p>
          <a:p>
            <a:pPr indent="-342900" lvl="0" marL="457200" rtl="0" algn="l">
              <a:lnSpc>
                <a:spcPct val="150000"/>
              </a:lnSpc>
              <a:spcBef>
                <a:spcPts val="0"/>
              </a:spcBef>
              <a:spcAft>
                <a:spcPts val="0"/>
              </a:spcAft>
              <a:buSzPts val="1800"/>
              <a:buChar char="•"/>
            </a:pPr>
            <a:r>
              <a:rPr lang="en-US"/>
              <a:t>Streamlining the user interface by removing non-essential elements to enhance ease of use.</a:t>
            </a:r>
            <a:endParaRPr/>
          </a:p>
          <a:p>
            <a:pPr indent="-342900" lvl="0" marL="457200" rtl="0" algn="l">
              <a:lnSpc>
                <a:spcPct val="150000"/>
              </a:lnSpc>
              <a:spcBef>
                <a:spcPts val="0"/>
              </a:spcBef>
              <a:spcAft>
                <a:spcPts val="0"/>
              </a:spcAft>
              <a:buSzPts val="1800"/>
              <a:buChar char="•"/>
            </a:pPr>
            <a:r>
              <a:rPr lang="en-US"/>
              <a:t>Development of a feature that enables users to access historical data on demand, facilitating personal progress tracking.</a:t>
            </a:r>
            <a:endParaRPr/>
          </a:p>
          <a:p>
            <a:pPr indent="-342900" lvl="0" marL="457200" rtl="0" algn="l">
              <a:lnSpc>
                <a:spcPct val="150000"/>
              </a:lnSpc>
              <a:spcBef>
                <a:spcPts val="0"/>
              </a:spcBef>
              <a:spcAft>
                <a:spcPts val="0"/>
              </a:spcAft>
              <a:buSzPts val="1800"/>
              <a:buChar char="•"/>
            </a:pPr>
            <a:r>
              <a:rPr lang="en-US"/>
              <a:t>Implementation of data visualization tools to help users identify patterns in their emotional responses over time.</a:t>
            </a:r>
            <a:endParaRPr/>
          </a:p>
          <a:p>
            <a:pPr indent="-342900" lvl="0" marL="457200" rtl="0" algn="l">
              <a:lnSpc>
                <a:spcPct val="150000"/>
              </a:lnSpc>
              <a:spcBef>
                <a:spcPts val="0"/>
              </a:spcBef>
              <a:spcAft>
                <a:spcPts val="0"/>
              </a:spcAft>
              <a:buSzPts val="1800"/>
              <a:buChar char="•"/>
            </a:pPr>
            <a:r>
              <a:rPr lang="en-US"/>
              <a:t>Ensuring a fluid user experience with intuitive navigation between various application screens.</a:t>
            </a:r>
            <a:endParaRPr/>
          </a:p>
        </p:txBody>
      </p:sp>
      <p:sp>
        <p:nvSpPr>
          <p:cNvPr id="257" name="Google Shape;257;p4"/>
          <p:cNvSpPr txBox="1"/>
          <p:nvPr>
            <p:ph type="title"/>
          </p:nvPr>
        </p:nvSpPr>
        <p:spPr>
          <a:xfrm>
            <a:off x="3916590" y="1333853"/>
            <a:ext cx="7345671" cy="7474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latin typeface="Enriqueta Medium"/>
                <a:ea typeface="Enriqueta Medium"/>
                <a:cs typeface="Enriqueta Medium"/>
                <a:sym typeface="Enriqueta Medium"/>
              </a:rPr>
              <a:t>Application Use Cases and Functionalities</a:t>
            </a:r>
            <a:endParaRPr>
              <a:latin typeface="Enriqueta Medium"/>
              <a:ea typeface="Enriqueta Medium"/>
              <a:cs typeface="Enriqueta Medium"/>
              <a:sym typeface="Enriqueta Medium"/>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5"/>
          <p:cNvSpPr txBox="1"/>
          <p:nvPr>
            <p:ph idx="1" type="body"/>
          </p:nvPr>
        </p:nvSpPr>
        <p:spPr>
          <a:xfrm>
            <a:off x="446425" y="2298450"/>
            <a:ext cx="3275400" cy="3476700"/>
          </a:xfrm>
          <a:prstGeom prst="rect">
            <a:avLst/>
          </a:prstGeom>
          <a:noFill/>
          <a:ln>
            <a:noFill/>
          </a:ln>
        </p:spPr>
        <p:txBody>
          <a:bodyPr anchorCtr="0" anchor="t" bIns="45700" lIns="91425" spcFirstLastPara="1" rIns="91425" wrap="square" tIns="45700">
            <a:normAutofit fontScale="92500"/>
          </a:bodyPr>
          <a:lstStyle/>
          <a:p>
            <a:pPr indent="-322580" lvl="0" marL="457200" rtl="0" algn="l">
              <a:lnSpc>
                <a:spcPct val="150000"/>
              </a:lnSpc>
              <a:spcBef>
                <a:spcPts val="1200"/>
              </a:spcBef>
              <a:spcAft>
                <a:spcPts val="0"/>
              </a:spcAft>
              <a:buSzPct val="100000"/>
              <a:buChar char="●"/>
            </a:pPr>
            <a:r>
              <a:rPr lang="en-US"/>
              <a:t>Node.js v20</a:t>
            </a:r>
            <a:endParaRPr/>
          </a:p>
          <a:p>
            <a:pPr indent="-322580" lvl="0" marL="457200" rtl="0" algn="l">
              <a:lnSpc>
                <a:spcPct val="150000"/>
              </a:lnSpc>
              <a:spcBef>
                <a:spcPts val="0"/>
              </a:spcBef>
              <a:spcAft>
                <a:spcPts val="0"/>
              </a:spcAft>
              <a:buSzPct val="100000"/>
              <a:buChar char="●"/>
            </a:pPr>
            <a:r>
              <a:rPr lang="en-US"/>
              <a:t>Express.js backend framework</a:t>
            </a:r>
            <a:endParaRPr/>
          </a:p>
          <a:p>
            <a:pPr indent="-322580" lvl="0" marL="457200" rtl="0" algn="l">
              <a:lnSpc>
                <a:spcPct val="150000"/>
              </a:lnSpc>
              <a:spcBef>
                <a:spcPts val="0"/>
              </a:spcBef>
              <a:spcAft>
                <a:spcPts val="0"/>
              </a:spcAft>
              <a:buSzPct val="100000"/>
              <a:buChar char="●"/>
            </a:pPr>
            <a:r>
              <a:rPr lang="en-US"/>
              <a:t>Firebase for database and authentication</a:t>
            </a:r>
            <a:endParaRPr/>
          </a:p>
          <a:p>
            <a:pPr indent="-322580" lvl="0" marL="457200" rtl="0" algn="l">
              <a:lnSpc>
                <a:spcPct val="150000"/>
              </a:lnSpc>
              <a:spcBef>
                <a:spcPts val="0"/>
              </a:spcBef>
              <a:spcAft>
                <a:spcPts val="0"/>
              </a:spcAft>
              <a:buSzPct val="100000"/>
              <a:buChar char="●"/>
            </a:pPr>
            <a:r>
              <a:rPr lang="en-US"/>
              <a:t>React v18 for frontend</a:t>
            </a:r>
            <a:endParaRPr/>
          </a:p>
          <a:p>
            <a:pPr indent="-322580" lvl="0" marL="457200" rtl="0" algn="l">
              <a:lnSpc>
                <a:spcPct val="150000"/>
              </a:lnSpc>
              <a:spcBef>
                <a:spcPts val="0"/>
              </a:spcBef>
              <a:spcAft>
                <a:spcPts val="0"/>
              </a:spcAft>
              <a:buSzPct val="100000"/>
              <a:buChar char="●"/>
            </a:pPr>
            <a:r>
              <a:rPr lang="en-US"/>
              <a:t>HTML5, JavaScript, CSS for web technologies</a:t>
            </a:r>
            <a:endParaRPr/>
          </a:p>
          <a:p>
            <a:pPr indent="-322580" lvl="0" marL="457200" rtl="0" algn="l">
              <a:lnSpc>
                <a:spcPct val="150000"/>
              </a:lnSpc>
              <a:spcBef>
                <a:spcPts val="0"/>
              </a:spcBef>
              <a:spcAft>
                <a:spcPts val="0"/>
              </a:spcAft>
              <a:buClr>
                <a:schemeClr val="lt1"/>
              </a:buClr>
              <a:buSzPct val="100000"/>
              <a:buChar char="●"/>
            </a:pPr>
            <a:r>
              <a:rPr lang="en-US">
                <a:solidFill>
                  <a:schemeClr val="lt1"/>
                </a:solidFill>
              </a:rPr>
              <a:t>Modern web browser (e.g Mozilla Firefox, Google Chrome)</a:t>
            </a:r>
            <a:endParaRPr/>
          </a:p>
        </p:txBody>
      </p:sp>
      <p:sp>
        <p:nvSpPr>
          <p:cNvPr id="263" name="Google Shape;263;p5"/>
          <p:cNvSpPr txBox="1"/>
          <p:nvPr>
            <p:ph type="title"/>
          </p:nvPr>
        </p:nvSpPr>
        <p:spPr>
          <a:xfrm>
            <a:off x="446413" y="444455"/>
            <a:ext cx="4720800" cy="1854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latin typeface="Enriqueta"/>
                <a:ea typeface="Enriqueta"/>
                <a:cs typeface="Enriqueta"/>
                <a:sym typeface="Enriqueta"/>
              </a:rPr>
              <a:t>Application Requirements</a:t>
            </a:r>
            <a:endParaRPr>
              <a:latin typeface="Enriqueta"/>
              <a:ea typeface="Enriqueta"/>
              <a:cs typeface="Enriqueta"/>
              <a:sym typeface="Enriqueta"/>
            </a:endParaRPr>
          </a:p>
        </p:txBody>
      </p:sp>
      <p:pic>
        <p:nvPicPr>
          <p:cNvPr id="264" name="Google Shape;264;p5"/>
          <p:cNvPicPr preferRelativeResize="0"/>
          <p:nvPr>
            <p:ph idx="2" type="pic"/>
          </p:nvPr>
        </p:nvPicPr>
        <p:blipFill rotWithShape="1">
          <a:blip r:embed="rId3">
            <a:alphaModFix/>
          </a:blip>
          <a:srcRect b="0" l="19" r="19" t="0"/>
          <a:stretch/>
        </p:blipFill>
        <p:spPr>
          <a:xfrm flipH="1">
            <a:off x="3721876" y="880677"/>
            <a:ext cx="7988100" cy="5366100"/>
          </a:xfrm>
          <a:prstGeom prst="corner">
            <a:avLst>
              <a:gd fmla="val 57242" name="adj1"/>
              <a:gd fmla="val 95740" name="adj2"/>
            </a:avLst>
          </a:prstGeom>
          <a:blipFill rotWithShape="1">
            <a:blip r:embed="rId4">
              <a:alphaModFix amt="0"/>
            </a:blip>
            <a:stretch>
              <a:fillRect b="0" l="100000" r="100000" t="0"/>
            </a:stretch>
          </a:blip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6"/>
          <p:cNvSpPr txBox="1"/>
          <p:nvPr>
            <p:ph type="title"/>
          </p:nvPr>
        </p:nvSpPr>
        <p:spPr>
          <a:xfrm>
            <a:off x="1201124" y="939469"/>
            <a:ext cx="9789751" cy="84592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0C2647"/>
              </a:buClr>
              <a:buSzPts val="3600"/>
              <a:buFont typeface="Arial"/>
              <a:buNone/>
            </a:pPr>
            <a:r>
              <a:rPr lang="en-US">
                <a:solidFill>
                  <a:srgbClr val="0C2647"/>
                </a:solidFill>
                <a:latin typeface="Enriqueta Medium"/>
                <a:ea typeface="Enriqueta Medium"/>
                <a:cs typeface="Enriqueta Medium"/>
                <a:sym typeface="Enriqueta Medium"/>
              </a:rPr>
              <a:t>APPLICATION ARCHITECTURE OVERVIEW</a:t>
            </a:r>
            <a:endParaRPr>
              <a:latin typeface="Enriqueta Medium"/>
              <a:ea typeface="Enriqueta Medium"/>
              <a:cs typeface="Enriqueta Medium"/>
              <a:sym typeface="Enriqueta Medium"/>
            </a:endParaRPr>
          </a:p>
        </p:txBody>
      </p:sp>
      <p:pic>
        <p:nvPicPr>
          <p:cNvPr descr="A screenshot of a computer screen&#10;&#10;Description automatically generated" id="270" name="Google Shape;270;p6"/>
          <p:cNvPicPr preferRelativeResize="0"/>
          <p:nvPr>
            <p:ph idx="1" type="body"/>
          </p:nvPr>
        </p:nvPicPr>
        <p:blipFill rotWithShape="1">
          <a:blip r:embed="rId3">
            <a:alphaModFix/>
          </a:blip>
          <a:srcRect b="0" l="9375" r="0" t="0"/>
          <a:stretch/>
        </p:blipFill>
        <p:spPr>
          <a:xfrm>
            <a:off x="1469310" y="2044394"/>
            <a:ext cx="4101173" cy="3394075"/>
          </a:xfrm>
          <a:prstGeom prst="rect">
            <a:avLst/>
          </a:prstGeom>
          <a:noFill/>
          <a:ln>
            <a:noFill/>
          </a:ln>
        </p:spPr>
      </p:pic>
      <p:pic>
        <p:nvPicPr>
          <p:cNvPr descr="A diagram of a software application&#10;&#10;Description automatically generated" id="271" name="Google Shape;271;p6"/>
          <p:cNvPicPr preferRelativeResize="0"/>
          <p:nvPr/>
        </p:nvPicPr>
        <p:blipFill rotWithShape="1">
          <a:blip r:embed="rId4">
            <a:alphaModFix/>
          </a:blip>
          <a:srcRect b="0" l="0" r="0" t="0"/>
          <a:stretch/>
        </p:blipFill>
        <p:spPr>
          <a:xfrm>
            <a:off x="6621519" y="2044394"/>
            <a:ext cx="4461510" cy="380555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7"/>
          <p:cNvSpPr txBox="1"/>
          <p:nvPr>
            <p:ph type="title"/>
          </p:nvPr>
        </p:nvSpPr>
        <p:spPr>
          <a:xfrm>
            <a:off x="1049640" y="936546"/>
            <a:ext cx="10092717" cy="845923"/>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rgbClr val="0C2647"/>
              </a:buClr>
              <a:buSzPct val="100000"/>
              <a:buFont typeface="Arial"/>
              <a:buNone/>
            </a:pPr>
            <a:r>
              <a:rPr lang="en-US">
                <a:solidFill>
                  <a:srgbClr val="0C2647"/>
                </a:solidFill>
                <a:latin typeface="Enriqueta Medium"/>
                <a:ea typeface="Enriqueta Medium"/>
                <a:cs typeface="Enriqueta Medium"/>
                <a:sym typeface="Enriqueta Medium"/>
              </a:rPr>
              <a:t>DEPLOYMENT STRATEGY &amp; INFRASTRUCTURE</a:t>
            </a:r>
            <a:endParaRPr>
              <a:latin typeface="Enriqueta Medium"/>
              <a:ea typeface="Enriqueta Medium"/>
              <a:cs typeface="Enriqueta Medium"/>
              <a:sym typeface="Enriqueta Medium"/>
            </a:endParaRPr>
          </a:p>
        </p:txBody>
      </p:sp>
      <p:pic>
        <p:nvPicPr>
          <p:cNvPr descr="A diagram of a computer program&#10;&#10;Description automatically generated" id="277" name="Google Shape;277;p7"/>
          <p:cNvPicPr preferRelativeResize="0"/>
          <p:nvPr/>
        </p:nvPicPr>
        <p:blipFill rotWithShape="1">
          <a:blip r:embed="rId3">
            <a:alphaModFix/>
          </a:blip>
          <a:srcRect b="0" l="0" r="0" t="0"/>
          <a:stretch/>
        </p:blipFill>
        <p:spPr>
          <a:xfrm>
            <a:off x="802327" y="1936344"/>
            <a:ext cx="4976432" cy="3394452"/>
          </a:xfrm>
          <a:prstGeom prst="rect">
            <a:avLst/>
          </a:prstGeom>
          <a:noFill/>
          <a:ln>
            <a:noFill/>
          </a:ln>
        </p:spPr>
      </p:pic>
      <p:pic>
        <p:nvPicPr>
          <p:cNvPr descr="A screenshot of a computer screen&#10;&#10;Description automatically generated" id="278" name="Google Shape;278;p7"/>
          <p:cNvPicPr preferRelativeResize="0"/>
          <p:nvPr/>
        </p:nvPicPr>
        <p:blipFill rotWithShape="1">
          <a:blip r:embed="rId4">
            <a:alphaModFix/>
          </a:blip>
          <a:srcRect b="0" l="0" r="0" t="0"/>
          <a:stretch/>
        </p:blipFill>
        <p:spPr>
          <a:xfrm>
            <a:off x="6095999" y="2065437"/>
            <a:ext cx="4976432" cy="339445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8"/>
          <p:cNvSpPr txBox="1"/>
          <p:nvPr>
            <p:ph idx="1" type="body"/>
          </p:nvPr>
        </p:nvSpPr>
        <p:spPr>
          <a:xfrm>
            <a:off x="260431" y="2187516"/>
            <a:ext cx="9807300" cy="4054663"/>
          </a:xfrm>
          <a:prstGeom prst="rect">
            <a:avLst/>
          </a:prstGeom>
          <a:noFill/>
          <a:ln>
            <a:noFill/>
          </a:ln>
        </p:spPr>
        <p:txBody>
          <a:bodyPr anchorCtr="0" anchor="t" bIns="45700" lIns="91425" spcFirstLastPara="1" rIns="91425" wrap="square" tIns="45700">
            <a:normAutofit fontScale="85000" lnSpcReduction="10000"/>
          </a:bodyPr>
          <a:lstStyle/>
          <a:p>
            <a:pPr indent="-325755" lvl="0" marL="457200" rtl="0" algn="l">
              <a:lnSpc>
                <a:spcPct val="150000"/>
              </a:lnSpc>
              <a:spcBef>
                <a:spcPts val="0"/>
              </a:spcBef>
              <a:spcAft>
                <a:spcPts val="0"/>
              </a:spcAft>
              <a:buSzPct val="100000"/>
              <a:buChar char="•"/>
            </a:pPr>
            <a:r>
              <a:rPr b="1" lang="en-US"/>
              <a:t>Class Diagram Highlights:</a:t>
            </a:r>
            <a:endParaRPr/>
          </a:p>
          <a:p>
            <a:pPr indent="-325755" lvl="1" marL="914400" rtl="0" algn="l">
              <a:lnSpc>
                <a:spcPct val="150000"/>
              </a:lnSpc>
              <a:spcBef>
                <a:spcPts val="0"/>
              </a:spcBef>
              <a:spcAft>
                <a:spcPts val="0"/>
              </a:spcAft>
              <a:buSzPct val="100000"/>
              <a:buChar char="•"/>
            </a:pPr>
            <a:r>
              <a:rPr b="1" lang="en-US"/>
              <a:t>User Class:</a:t>
            </a:r>
            <a:r>
              <a:rPr lang="en-US"/>
              <a:t> Manages user profiles including authentication data and session management.</a:t>
            </a:r>
            <a:endParaRPr/>
          </a:p>
          <a:p>
            <a:pPr indent="-325755" lvl="1" marL="914400" rtl="0" algn="l">
              <a:lnSpc>
                <a:spcPct val="150000"/>
              </a:lnSpc>
              <a:spcBef>
                <a:spcPts val="0"/>
              </a:spcBef>
              <a:spcAft>
                <a:spcPts val="0"/>
              </a:spcAft>
              <a:buSzPct val="100000"/>
              <a:buChar char="•"/>
            </a:pPr>
            <a:r>
              <a:rPr b="1" lang="en-US"/>
              <a:t>Survey Class:</a:t>
            </a:r>
            <a:r>
              <a:rPr lang="en-US"/>
              <a:t> Handles dynamic creation and management of surveys used for assessing user stress levels.</a:t>
            </a:r>
            <a:endParaRPr/>
          </a:p>
          <a:p>
            <a:pPr indent="-325755" lvl="1" marL="914400" rtl="0" algn="l">
              <a:lnSpc>
                <a:spcPct val="150000"/>
              </a:lnSpc>
              <a:spcBef>
                <a:spcPts val="0"/>
              </a:spcBef>
              <a:spcAft>
                <a:spcPts val="0"/>
              </a:spcAft>
              <a:buSzPct val="100000"/>
              <a:buChar char="•"/>
            </a:pPr>
            <a:r>
              <a:rPr b="1" lang="en-US"/>
              <a:t>Analytics Class:</a:t>
            </a:r>
            <a:r>
              <a:rPr lang="en-US"/>
              <a:t> Aggregates and analyzes user data to provide insights into stress patterns and app usage.</a:t>
            </a:r>
            <a:endParaRPr/>
          </a:p>
          <a:p>
            <a:pPr indent="-325755" lvl="1" marL="914400" rtl="0" algn="l">
              <a:lnSpc>
                <a:spcPct val="150000"/>
              </a:lnSpc>
              <a:spcBef>
                <a:spcPts val="0"/>
              </a:spcBef>
              <a:spcAft>
                <a:spcPts val="0"/>
              </a:spcAft>
              <a:buSzPct val="100000"/>
              <a:buChar char="•"/>
            </a:pPr>
            <a:r>
              <a:rPr b="1" lang="en-US"/>
              <a:t>Exercise Class:</a:t>
            </a:r>
            <a:r>
              <a:rPr lang="en-US"/>
              <a:t> Represents different types of exercises and activities recommended to the user.</a:t>
            </a:r>
            <a:endParaRPr/>
          </a:p>
          <a:p>
            <a:pPr indent="-325755" lvl="0" marL="457200" rtl="0" algn="l">
              <a:lnSpc>
                <a:spcPct val="150000"/>
              </a:lnSpc>
              <a:spcBef>
                <a:spcPts val="0"/>
              </a:spcBef>
              <a:spcAft>
                <a:spcPts val="0"/>
              </a:spcAft>
              <a:buSzPct val="100000"/>
              <a:buChar char="•"/>
            </a:pPr>
            <a:r>
              <a:rPr b="1" lang="en-US"/>
              <a:t>Relationships:</a:t>
            </a:r>
            <a:endParaRPr/>
          </a:p>
          <a:p>
            <a:pPr indent="-325755" lvl="1" marL="914400" rtl="0" algn="l">
              <a:lnSpc>
                <a:spcPct val="150000"/>
              </a:lnSpc>
              <a:spcBef>
                <a:spcPts val="0"/>
              </a:spcBef>
              <a:spcAft>
                <a:spcPts val="0"/>
              </a:spcAft>
              <a:buSzPct val="100000"/>
              <a:buChar char="•"/>
            </a:pPr>
            <a:r>
              <a:rPr lang="en-US"/>
              <a:t>The User class interacts with the Survey and Analytics classes to fetch and store data relevant to user sessions.</a:t>
            </a:r>
            <a:endParaRPr/>
          </a:p>
          <a:p>
            <a:pPr indent="-325755" lvl="1" marL="914400" rtl="0" algn="l">
              <a:lnSpc>
                <a:spcPct val="150000"/>
              </a:lnSpc>
              <a:spcBef>
                <a:spcPts val="0"/>
              </a:spcBef>
              <a:spcAft>
                <a:spcPts val="0"/>
              </a:spcAft>
              <a:buSzPct val="100000"/>
              <a:buChar char="•"/>
            </a:pPr>
            <a:r>
              <a:rPr lang="en-US"/>
              <a:t>Exercise class is used by the Analytics class to recommend personalized activities based on user responses and historical data.</a:t>
            </a:r>
            <a:endParaRPr/>
          </a:p>
        </p:txBody>
      </p:sp>
      <p:sp>
        <p:nvSpPr>
          <p:cNvPr id="284" name="Google Shape;284;p8"/>
          <p:cNvSpPr txBox="1"/>
          <p:nvPr>
            <p:ph type="title"/>
          </p:nvPr>
        </p:nvSpPr>
        <p:spPr>
          <a:xfrm>
            <a:off x="4137644" y="1089827"/>
            <a:ext cx="7357669" cy="7474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lang="en-US">
                <a:latin typeface="Enriqueta Medium"/>
                <a:ea typeface="Enriqueta Medium"/>
                <a:cs typeface="Enriqueta Medium"/>
                <a:sym typeface="Enriqueta Medium"/>
              </a:rPr>
              <a:t>Core Class Design Overview</a:t>
            </a:r>
            <a:endParaRPr>
              <a:solidFill>
                <a:srgbClr val="0C2647"/>
              </a:solidFill>
              <a:latin typeface="Enriqueta Medium"/>
              <a:ea typeface="Enriqueta Medium"/>
              <a:cs typeface="Enriqueta Medium"/>
              <a:sym typeface="Enriqueta Medium"/>
            </a:endParaRPr>
          </a:p>
        </p:txBody>
      </p:sp>
    </p:spTree>
  </p:cSld>
  <p:clrMapOvr>
    <a:masterClrMapping/>
  </p:clrMapOvr>
</p:sld>
</file>

<file path=ppt/theme/theme1.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2020-08-12T18:54:24Z</dcterms:created>
  <dc:creator>Andrea Plasencia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